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05F8-FA0B-ECAF-EFBF-0809E292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0859A-7936-A1E4-42E2-061B4D047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318F-1BDA-463A-D2C4-AA05F624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9C7E-10E6-7EBF-CCD7-9B9984C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E743-6B0B-22C6-E2B3-2A9E01F3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85BE-6024-FA4D-95D8-4510B20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F5EB4-F792-BFA9-4ACC-CA69E2D7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8D29-F5C5-8677-D166-705D09E6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0FDC-03E7-D386-420D-9C6D78B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738C-6B85-56FC-5205-9595D73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AF7B6-C019-1B83-DA18-E8E29B3B0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0B78-BEE3-D829-0184-8FB7FAB1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84DF-8870-DCA9-8440-36577BDC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20D7-71B7-B19E-AF97-E0A2D62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2F8B-053A-A0BE-1D10-F005022B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85E1-6EE9-159A-2C45-1D7F2F0D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28CE-F1E3-295F-DFC7-A74053E2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3A66-FDF9-AD4A-D358-2EF3C4F9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C331-C3A0-EE12-832A-B2A94310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E7C8-F6B6-D985-A8AE-B6547D16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4E0-53D5-D945-118E-E6953146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D588-4E9C-1FE1-9D78-0CE928298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7147-EB2C-52D9-4C5C-C584566E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0035-1346-FA93-303A-6576292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3914-7090-B43F-3044-D587E091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561-ADA2-B8C1-3F9F-F5673042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857C-55BC-3A07-F505-52E6FED4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6B9F6-2B41-FD89-D86F-CD514157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1883-7C6B-C285-802C-5470883C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CA75-7474-0712-2C0E-D63E197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D5CE-7045-EE49-CBC8-5AAF4D4D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E0DB-5F0C-8CCD-C395-B2461961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1F26-DE38-EAE6-F340-2E180A0C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8CFA0-1FD5-64AC-395C-66FB2BA9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DDA1-0D4A-010D-8CE1-CE7AEC3F2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4DA1E-89FD-6922-1FF4-A9EB1D5F2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66E33-D174-4910-91D1-5EBFEB8E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17750-0F30-7770-41E8-C708EFC6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D7CE5-7BE3-2CBD-8485-13CDD2A9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BA1F-F967-2624-5AF0-065C9061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C11FC-08A0-6FE4-F78D-24BF684C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2621E-C4CE-B27A-F09E-5BC58888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5771-5BB6-8B6F-6411-23C926AD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537BA-A9C3-4CD0-2A3C-CB6E82A7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1EDE2-B89A-702A-1004-00B85592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A31-0B2E-C11B-1710-3EA1BE5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95D4-BA4F-A85F-ECB3-55142AB8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B5E8-CB92-C85C-3150-0E01ED7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63DE-37EE-AD0A-79B1-D14B8B13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31EA-9D27-0651-7DFE-1A42E9A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B20F3-20EF-9E96-3597-081F4F08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977A2-6B97-C017-0B23-2FD79308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52-2957-142F-C464-906B84D3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5A4EC-9923-DC64-1CB8-7CFD95BE3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E604-37DD-C729-7478-0BF367AC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D296-44D4-A0CF-9ED6-25F9296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1AF6B-A213-69BA-5AA8-59C2FDE4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0BBEE-7E2E-E7C6-9220-9BB53F0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61F3B-3993-0550-66F4-E3AFCE5E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944D9-C6F5-A33B-5876-C9B564DA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610A-88E4-C45C-1EB1-EF41776D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4D47-338B-4DA8-B875-6F0B7DFE0C6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D2B3-37D6-2A47-F396-B8F1F4FC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75D9-9383-0F37-4BDC-44D3995CF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1240-0FE4-4067-8F4A-5DA5285F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4C73-6F0C-6DF4-F189-84C27541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5EC20-C4A5-9B31-CBDB-EFA962479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 and Data Problems</a:t>
            </a:r>
          </a:p>
          <a:p>
            <a:r>
              <a:rPr lang="en-US" dirty="0"/>
              <a:t>April 4, 2023</a:t>
            </a:r>
          </a:p>
        </p:txBody>
      </p:sp>
    </p:spTree>
    <p:extLst>
      <p:ext uri="{BB962C8B-B14F-4D97-AF65-F5344CB8AC3E}">
        <p14:creationId xmlns:p14="http://schemas.microsoft.com/office/powerpoint/2010/main" val="3946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AB49-6F45-8E41-07DA-F19E55CE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Endogenous Sample 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A481C-9EA6-5E5C-16D7-7187018CE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cannot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some observations</a:t>
                </a:r>
              </a:p>
              <a:p>
                <a:r>
                  <a:rPr lang="en-US" b="1" dirty="0" err="1"/>
                  <a:t>Heckit</a:t>
                </a:r>
                <a:r>
                  <a:rPr lang="en-US" b="1" dirty="0"/>
                  <a:t> Method </a:t>
                </a:r>
                <a:r>
                  <a:rPr lang="en-US" dirty="0"/>
                  <a:t>for sample selection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observed,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otherwise</a:t>
                </a:r>
              </a:p>
              <a:p>
                <a:pPr lvl="1"/>
                <a:r>
                  <a:rPr lang="en-US" dirty="0"/>
                  <a:t>Run a </a:t>
                </a:r>
                <a:r>
                  <a:rPr lang="en-US" dirty="0" err="1"/>
                  <a:t>probit</a:t>
                </a:r>
                <a:r>
                  <a:rPr lang="en-US" dirty="0"/>
                  <a:t> model for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Compute inverse Mills ratio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get unbiased estimates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See chapter 17 for more details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A481C-9EA6-5E5C-16D7-7187018CE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2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AF2B-65E7-CE89-12AF-DA3F3F10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9285-B0D4-F435-0889-F550B5EC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outlier </a:t>
            </a:r>
            <a:r>
              <a:rPr lang="en-US" dirty="0"/>
              <a:t>observation has a big observation on the estimated coefficients</a:t>
            </a:r>
          </a:p>
          <a:p>
            <a:r>
              <a:rPr lang="en-US" dirty="0"/>
              <a:t>Unclear whether to drop these outliers. May be beneficial by providing important variation</a:t>
            </a:r>
          </a:p>
          <a:p>
            <a:r>
              <a:rPr lang="en-US" b="1" dirty="0"/>
              <a:t>Studentized residuals:</a:t>
            </a:r>
          </a:p>
          <a:p>
            <a:pPr lvl="1"/>
            <a:r>
              <a:rPr lang="en-US" dirty="0"/>
              <a:t>Define a dummy variable for an observation and include it in regression</a:t>
            </a:r>
          </a:p>
          <a:p>
            <a:pPr lvl="1"/>
            <a:r>
              <a:rPr lang="en-US" dirty="0"/>
              <a:t>The size of this coefficient is the residual for this observation from a regression line using all the other variables</a:t>
            </a:r>
          </a:p>
          <a:p>
            <a:pPr lvl="1"/>
            <a:r>
              <a:rPr lang="en-US" dirty="0"/>
              <a:t>Large t-statistic implies a large outlier</a:t>
            </a:r>
          </a:p>
        </p:txBody>
      </p:sp>
    </p:spTree>
    <p:extLst>
      <p:ext uri="{BB962C8B-B14F-4D97-AF65-F5344CB8AC3E}">
        <p14:creationId xmlns:p14="http://schemas.microsoft.com/office/powerpoint/2010/main" val="345879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DCF3-EA8A-1DB3-C5FA-2167190C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 Misspecification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8075C-FDDE-1EA5-1ECA-EE6D795C7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if we have written down the wrong model?</a:t>
                </a:r>
              </a:p>
              <a:p>
                <a:pPr lvl="1"/>
                <a:r>
                  <a:rPr lang="en-US" dirty="0"/>
                  <a:t>E.g., omitting a squared term or interaction</a:t>
                </a:r>
              </a:p>
              <a:p>
                <a:pPr lvl="1"/>
                <a:r>
                  <a:rPr lang="en-US" dirty="0"/>
                  <a:t>Consequences: may be getting relationships very wrong</a:t>
                </a:r>
              </a:p>
              <a:p>
                <a:r>
                  <a:rPr lang="en-US" dirty="0"/>
                  <a:t>Often a good idea to test different forms of significant variables</a:t>
                </a:r>
              </a:p>
              <a:p>
                <a:r>
                  <a:rPr lang="en-US" b="1" dirty="0"/>
                  <a:t>Regression Specification Error Test (RESET)</a:t>
                </a:r>
              </a:p>
              <a:p>
                <a:pPr lvl="1"/>
                <a:r>
                  <a:rPr lang="en-US" dirty="0"/>
                  <a:t>If MLR satisfied, then quadratic forms shouldn’t be satisfied</a:t>
                </a:r>
              </a:p>
              <a:p>
                <a:pPr lvl="1"/>
                <a:r>
                  <a:rPr lang="en-US" dirty="0"/>
                  <a:t>Can’t test them all if too many variables</a:t>
                </a:r>
              </a:p>
              <a:p>
                <a:pPr lvl="1"/>
                <a:r>
                  <a:rPr lang="en-US" dirty="0"/>
                  <a:t>RESET: include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𝑒𝑡𝑐</m:t>
                    </m:r>
                  </m:oMath>
                </a14:m>
                <a:r>
                  <a:rPr lang="en-US" dirty="0"/>
                  <a:t> from original regression for general misspecification</a:t>
                </a:r>
              </a:p>
              <a:p>
                <a:r>
                  <a:rPr lang="en-US" dirty="0"/>
                  <a:t>Testing </a:t>
                </a:r>
                <a:r>
                  <a:rPr lang="en-US" dirty="0" err="1"/>
                  <a:t>nonnested</a:t>
                </a:r>
                <a:r>
                  <a:rPr lang="en-US" dirty="0"/>
                  <a:t> models against each other</a:t>
                </a:r>
              </a:p>
              <a:p>
                <a:pPr lvl="1"/>
                <a:r>
                  <a:rPr lang="en-US" dirty="0"/>
                  <a:t>E.g., linear vs log model</a:t>
                </a:r>
              </a:p>
              <a:p>
                <a:pPr lvl="1"/>
                <a:r>
                  <a:rPr lang="en-US" dirty="0"/>
                  <a:t>Can’t just use F-test, use </a:t>
                </a:r>
                <a:r>
                  <a:rPr lang="en-US" b="1" dirty="0"/>
                  <a:t>Davidson-MacKinnon test</a:t>
                </a:r>
                <a:endParaRPr lang="en-US" dirty="0"/>
              </a:p>
              <a:p>
                <a:pPr lvl="1"/>
                <a:r>
                  <a:rPr lang="en-US" dirty="0"/>
                  <a:t>Similar to RESET, include fitted values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of one of the two regressions as variable to test in the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8075C-FDDE-1EA5-1ECA-EE6D795C7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4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41AC-5C1B-CEC8-5CFF-A9E70D9E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C985B-4085-8BB3-3580-47CA2304F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Sometimes the true model includes a variables we don’t have data for, like ‘intelligence’: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wages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Use a </a:t>
                </a:r>
                <a:r>
                  <a:rPr lang="en-US" b="1" dirty="0"/>
                  <a:t>proxy variable </a:t>
                </a:r>
                <a:r>
                  <a:rPr lang="en-US" dirty="0"/>
                  <a:t>which ‘represents’ the true variable, like ‘IQ’: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appropriate when the proxy is a control variable (interested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unbiased if MLR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is uncorrelated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intell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Using a </a:t>
                </a:r>
                <a:r>
                  <a:rPr lang="en-US" b="1" dirty="0"/>
                  <a:t>lagged dependent variable </a:t>
                </a:r>
                <a:r>
                  <a:rPr lang="en-US" dirty="0"/>
                  <a:t>can account for a large group of historical factors influencing the dependent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C985B-4085-8BB3-3580-47CA2304F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6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E7C7-0E12-006F-09AF-7795B574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with Random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A7DB6-ADAA-A7FA-AAA1-1AF9A0C8D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assumed coefficients are the same for everyone, or differ on observables</a:t>
                </a:r>
              </a:p>
              <a:p>
                <a:r>
                  <a:rPr lang="en-US" dirty="0"/>
                  <a:t>But what if parameters differ on </a:t>
                </a:r>
                <a:r>
                  <a:rPr lang="en-US" dirty="0" err="1"/>
                  <a:t>unobservables</a:t>
                </a:r>
                <a:r>
                  <a:rPr lang="en-US" dirty="0"/>
                  <a:t>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the </a:t>
                </a:r>
                <a:r>
                  <a:rPr lang="en-US" b="1" dirty="0"/>
                  <a:t>random coefficient model</a:t>
                </a:r>
              </a:p>
              <a:p>
                <a:r>
                  <a:rPr lang="en-US" dirty="0"/>
                  <a:t>In general, can still run OLS, but our interpretation has changed: 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now </a:t>
                </a:r>
                <a:r>
                  <a:rPr lang="en-US" b="1" dirty="0"/>
                  <a:t>average partial effects</a:t>
                </a:r>
              </a:p>
              <a:p>
                <a:r>
                  <a:rPr lang="en-US" dirty="0"/>
                  <a:t>Will certainly have heteroskedasticity… another interpretation </a:t>
                </a:r>
              </a:p>
              <a:p>
                <a:r>
                  <a:rPr lang="en-US" dirty="0"/>
                  <a:t>Can do fancier estimation for this with panel data…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A7DB6-ADAA-A7FA-AAA1-1AF9A0C8D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FCD-8D22-CB21-E418-47A863B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D209-4F58-0880-E05B-02479759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applied work we work with variables that are not perfectly estimated</a:t>
            </a:r>
          </a:p>
          <a:p>
            <a:r>
              <a:rPr lang="en-US" dirty="0"/>
              <a:t>Example: unemployment rate. Relies on household surveys to generate data. Cannot observe every person.</a:t>
            </a:r>
          </a:p>
          <a:p>
            <a:r>
              <a:rPr lang="en-US" dirty="0"/>
              <a:t>Similar to proxy variable case, but more direct link between true variable and variable in regression</a:t>
            </a:r>
          </a:p>
          <a:p>
            <a:r>
              <a:rPr lang="en-US" dirty="0"/>
              <a:t>You should always suspect measurement error. The question is whether it is big enough to be a problem</a:t>
            </a:r>
          </a:p>
          <a:p>
            <a:pPr lvl="1"/>
            <a:r>
              <a:rPr lang="en-US" dirty="0"/>
              <a:t>Can be in </a:t>
            </a:r>
            <a:r>
              <a:rPr lang="en-US" i="1" dirty="0"/>
              <a:t>dependent </a:t>
            </a:r>
            <a:r>
              <a:rPr lang="en-US" dirty="0"/>
              <a:t>or </a:t>
            </a:r>
            <a:r>
              <a:rPr lang="en-US" i="1" dirty="0"/>
              <a:t>independent </a:t>
            </a: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1911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2F81-87E9-320A-AE74-2BF43082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in the Dependent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29BF2-E730-3059-7C78-F27BF527E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the true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the measured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Then the regression will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not, just shifts intercept, not usually a big deal</a:t>
                </a:r>
              </a:p>
              <a:p>
                <a:r>
                  <a:rPr lang="en-US" dirty="0"/>
                  <a:t>A bigger deal: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! This will cause bias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29BF2-E730-3059-7C78-F27BF527E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0DC7-D915-AFC4-A62A-8BBEDCA4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in an Explanatory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4E398-B504-7327-0621-376329688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Measurement error bigger problem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have true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measured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measurement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Possibility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OLS is unaffected</a:t>
                </a:r>
              </a:p>
              <a:p>
                <a:r>
                  <a:rPr lang="en-US" dirty="0"/>
                  <a:t>Possibility 2: </a:t>
                </a:r>
                <a:r>
                  <a:rPr lang="en-US" b="1" dirty="0"/>
                  <a:t>classical errors-in-variables (CEV),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Treats observed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two components uncorrelated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must be 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correlated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! Problem!!</a:t>
                </a:r>
              </a:p>
              <a:p>
                <a:pPr lvl="1"/>
                <a:r>
                  <a:rPr lang="en-US" dirty="0"/>
                  <a:t>OLS inconsistent: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1" dirty="0"/>
                  <a:t>Attenuation bias: </a:t>
                </a:r>
                <a:r>
                  <a:rPr lang="en-US" dirty="0"/>
                  <a:t>OLS estimate will be closer to 0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bigger problem when error variance is large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4E398-B504-7327-0621-376329688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E3F-8B0E-4400-AD53-ECAEB348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E8963-814C-0E43-7340-145032DE0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values for some observations will be missing</a:t>
                </a:r>
              </a:p>
              <a:p>
                <a:r>
                  <a:rPr lang="en-US" dirty="0"/>
                  <a:t>Default for most estimators: drop cases with missing data (</a:t>
                </a:r>
                <a:r>
                  <a:rPr lang="en-US" b="1" dirty="0"/>
                  <a:t>complete cases estimator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If data </a:t>
                </a:r>
                <a:r>
                  <a:rPr lang="en-US" b="1" dirty="0"/>
                  <a:t>missing completely at random (MCAR), </a:t>
                </a:r>
                <a:r>
                  <a:rPr lang="en-US" dirty="0"/>
                  <a:t>no statistical problems</a:t>
                </a:r>
              </a:p>
              <a:p>
                <a:r>
                  <a:rPr lang="en-US" dirty="0"/>
                  <a:t>One option: </a:t>
                </a:r>
                <a:r>
                  <a:rPr lang="en-US" b="1" dirty="0"/>
                  <a:t>missing indicator method (MIM)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missing, zero otherwise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missing, zero otherwise</a:t>
                </a:r>
              </a:p>
              <a:p>
                <a:pPr lvl="1"/>
                <a:r>
                  <a:rPr lang="en-US" dirty="0"/>
                  <a:t>Requires strong assumptions and treats all missing the same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E8963-814C-0E43-7340-145032DE0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39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FA2-3201-A5E8-6C57-841BE1B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Nonrandom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F8EF1-28A9-71A1-EFC2-FE29D3C56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MCAR is a strong assumption: usually a reason that data is missing</a:t>
                </a:r>
              </a:p>
              <a:p>
                <a:r>
                  <a:rPr lang="en-US" dirty="0"/>
                  <a:t>When MCAR fails, we have </a:t>
                </a:r>
                <a:r>
                  <a:rPr lang="en-US" b="1" dirty="0"/>
                  <a:t>sample selection</a:t>
                </a:r>
              </a:p>
              <a:p>
                <a:pPr lvl="1"/>
                <a:r>
                  <a:rPr lang="en-US" b="1" dirty="0"/>
                  <a:t>Exogenous sample selection</a:t>
                </a:r>
              </a:p>
              <a:p>
                <a:pPr lvl="2"/>
                <a:r>
                  <a:rPr lang="en-US" b="1" dirty="0"/>
                  <a:t>“missing at random (MAR)”</a:t>
                </a:r>
              </a:p>
              <a:p>
                <a:pPr lvl="2"/>
                <a:r>
                  <a:rPr lang="en-US" dirty="0"/>
                  <a:t>Missingness correlated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but not correlated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Estimators still unbiased and consistent. Minor problem</a:t>
                </a:r>
              </a:p>
              <a:p>
                <a:pPr lvl="1"/>
                <a:r>
                  <a:rPr lang="en-US" b="1" dirty="0"/>
                  <a:t>Endogenous sample selection</a:t>
                </a:r>
              </a:p>
              <a:p>
                <a:pPr lvl="2"/>
                <a:r>
                  <a:rPr lang="en-US" dirty="0"/>
                  <a:t>Sample selection based on the </a:t>
                </a:r>
                <a:r>
                  <a:rPr lang="en-US" i="1" dirty="0"/>
                  <a:t>dependent </a:t>
                </a:r>
                <a:r>
                  <a:rPr lang="en-US" dirty="0"/>
                  <a:t>variable</a:t>
                </a:r>
              </a:p>
              <a:p>
                <a:pPr lvl="2"/>
                <a:r>
                  <a:rPr lang="en-US" dirty="0"/>
                  <a:t>Biased and inconsistent estimators. Big problem!!</a:t>
                </a:r>
              </a:p>
              <a:p>
                <a:r>
                  <a:rPr lang="en-US" b="1" dirty="0"/>
                  <a:t>Stratified sampling: </a:t>
                </a:r>
                <a:r>
                  <a:rPr lang="en-US" dirty="0"/>
                  <a:t>some groups sampled more than others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F8EF1-28A9-71A1-EFC2-FE29D3C56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25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922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Lecture 9</vt:lpstr>
      <vt:lpstr>Functional Form Misspecification</vt:lpstr>
      <vt:lpstr>Proxy Variables</vt:lpstr>
      <vt:lpstr>Models with Random Slopes</vt:lpstr>
      <vt:lpstr>Measurement Error Introduction</vt:lpstr>
      <vt:lpstr>Measurement Error in the Dependent Variable</vt:lpstr>
      <vt:lpstr>Measurement Error in an Explanatory Variable</vt:lpstr>
      <vt:lpstr>Missing Data</vt:lpstr>
      <vt:lpstr>Nonrandom Samples</vt:lpstr>
      <vt:lpstr>Dealing with Endogenous Sample Selection </vt:lpstr>
      <vt:lpstr>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Matthew Wilson</dc:creator>
  <cp:lastModifiedBy>Matthew Wilson</cp:lastModifiedBy>
  <cp:revision>6</cp:revision>
  <dcterms:created xsi:type="dcterms:W3CDTF">2023-03-23T20:31:23Z</dcterms:created>
  <dcterms:modified xsi:type="dcterms:W3CDTF">2023-04-04T03:19:32Z</dcterms:modified>
</cp:coreProperties>
</file>