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A785-2206-4100-89F5-9654DDF61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B77C7-1D47-45E4-BC7B-F2B0C9ECE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518E2-8CB5-4F6A-A792-AA045CD8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9E9-8A23-4A4E-BFD0-2355E982016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60D9-5819-4773-953E-A89065B0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6A238-AA2C-4AF1-8202-73C7832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479-547B-46C9-83F4-092D1EE3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9241-CE65-4702-A92B-D23C9069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13562-B5F4-4C28-B1CA-2813D8A5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DB17-D871-4203-A743-14F0AC1B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9E9-8A23-4A4E-BFD0-2355E982016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6C5F-3635-4F28-9ED5-6A8444D3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BEEDB-4658-415B-AE8F-0A8C1303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479-547B-46C9-83F4-092D1EE3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2AC0C-1D1D-4D9B-81D4-86A31DAF7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D76C7-A256-4586-9D3E-D0A1842DA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F3580-E238-49CE-8A9A-568C658A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9E9-8A23-4A4E-BFD0-2355E982016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96B39-BF4C-43A8-82C8-9870474B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57F-631D-43D0-A51D-9C462CA0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479-547B-46C9-83F4-092D1EE3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9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F2EB-8175-4735-81F4-47ECA39A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7EB1-22FA-4B17-AD96-102F32359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7D69E-B1F0-4AAD-9BC9-31D255B8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9E9-8A23-4A4E-BFD0-2355E982016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01D8A-F126-4870-93F3-A36C5BC4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AB8CF-B250-49A1-BFF2-96D03FB2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479-547B-46C9-83F4-092D1EE3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9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D12B-EE9A-44D4-B2F0-3DCA1339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F0A3E-980A-42BE-930F-D0C05F17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724C-61E6-4FD3-972B-811BDA80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9E9-8A23-4A4E-BFD0-2355E982016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031B7-E59E-4081-BFB8-FA3FE1AF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52DC-098E-400D-B7C4-F3B21B7E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479-547B-46C9-83F4-092D1EE3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0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775A-C32F-43F6-8039-7546BCE9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0C20-FFC9-4F19-B5EC-005F1E9AA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0F775-1E05-478B-B12B-804A8B99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E6EA-7C6E-4339-8A41-79EA01BB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9E9-8A23-4A4E-BFD0-2355E982016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50A80-C9F2-4A92-9EBE-F33E3456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C8D3F-74ED-4D48-9812-7ECE2456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479-547B-46C9-83F4-092D1EE3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5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E97B-8989-427A-9BA7-D961C0F2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BEA3E-4E36-4159-98EA-681FC63AD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C5CE4-DBE3-4DB6-9E34-69AD69C58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BC3B0-76B6-4B40-A7E9-457E696D5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E31C7-76FE-4607-98AF-7809F5A2E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6DECB-874D-4E3E-A911-96BBBDC3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9E9-8A23-4A4E-BFD0-2355E982016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2A7EE-2031-4601-AB07-7EC8A394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327FB-F846-4082-AFA2-0C9469BA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479-547B-46C9-83F4-092D1EE3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3F15-5988-4362-96D3-9FDBECEE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3191F-B2D7-481A-ABEB-FCADEC87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9E9-8A23-4A4E-BFD0-2355E982016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69AAD-52C1-425A-ADEE-9A9F1034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182AA-9AF5-4F44-9A73-E5E03FAE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479-547B-46C9-83F4-092D1EE3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4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3FD77-17C6-4B5E-9C35-74D486C0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9E9-8A23-4A4E-BFD0-2355E982016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BE4AC-A639-4294-BD22-7DEB2E52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E4473-F263-41DB-ADB7-EC6037B5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479-547B-46C9-83F4-092D1EE3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2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FCCD-F870-4636-A05F-85E30DBC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529-1639-4627-A1EF-C82D7CDE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6B91F-09CA-4DFA-866C-8C66093E2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BB6C5-9029-4B16-A684-74CD7BE5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9E9-8A23-4A4E-BFD0-2355E982016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4A72B-3C08-4EA0-816D-D631EFC8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F4FA9-B30D-4D2D-952E-EC20B8F6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479-547B-46C9-83F4-092D1EE3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F564-BDBD-4031-9EE1-664C7480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9AEC5-C13F-4378-8719-567D26DC1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4AFE6-5862-4407-BEB4-0D62B6807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3A40-9875-4420-A832-80BA7A3E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D9E9-8A23-4A4E-BFD0-2355E982016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3110D-C2F8-4C0D-BF1C-ED915A66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0CDB4-29AB-47C8-BD77-BF6140F7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479-547B-46C9-83F4-092D1EE3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0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0ADF1-5FFF-4241-BB8B-B7C56823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3E581-E591-40FF-AD4C-0B847C892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A4B8-41A2-4213-81E1-EBDA7B4B8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D9E9-8A23-4A4E-BFD0-2355E982016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E5B50-6137-4B1D-83EA-8DB53D95C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8FDE-84E6-4674-8BC4-0A8C813D3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0479-547B-46C9-83F4-092D1EE3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1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3EE5-E0B8-4F46-8BDA-952296525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Econometrics: 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F610A-E898-40E3-8EC5-C4012C87C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Introduction, Probability and Statistics Review</a:t>
            </a:r>
          </a:p>
          <a:p>
            <a:r>
              <a:rPr lang="en-US" dirty="0"/>
              <a:t>January 24, 2023</a:t>
            </a:r>
          </a:p>
        </p:txBody>
      </p:sp>
    </p:spTree>
    <p:extLst>
      <p:ext uri="{BB962C8B-B14F-4D97-AF65-F5344CB8AC3E}">
        <p14:creationId xmlns:p14="http://schemas.microsoft.com/office/powerpoint/2010/main" val="141759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8B0E-B797-4A51-B284-06229ADA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B5DA-688C-47DF-A9E5-69215FBF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Cross-sectional data</a:t>
            </a:r>
          </a:p>
          <a:p>
            <a:r>
              <a:rPr lang="en-US" dirty="0"/>
              <a:t>Time series data</a:t>
            </a:r>
          </a:p>
          <a:p>
            <a:r>
              <a:rPr lang="en-US" b="1" dirty="0"/>
              <a:t>Pooled cross sections</a:t>
            </a:r>
          </a:p>
          <a:p>
            <a:pPr lvl="1"/>
            <a:r>
              <a:rPr lang="en-US" dirty="0"/>
              <a:t>Units drawn from different time periods</a:t>
            </a:r>
          </a:p>
          <a:p>
            <a:pPr lvl="1"/>
            <a:r>
              <a:rPr lang="en-US" dirty="0"/>
              <a:t>E.g., a random sample of schools before and after a policy change</a:t>
            </a:r>
          </a:p>
          <a:p>
            <a:pPr lvl="1"/>
            <a:r>
              <a:rPr lang="en-US" dirty="0"/>
              <a:t>Units not necessarily the same in different periods!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6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8B0E-B797-4A51-B284-06229ADA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B5DA-688C-47DF-A9E5-69215FBF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Cross-sectional data</a:t>
            </a:r>
          </a:p>
          <a:p>
            <a:r>
              <a:rPr lang="en-US" dirty="0"/>
              <a:t>Time series data</a:t>
            </a:r>
          </a:p>
          <a:p>
            <a:r>
              <a:rPr lang="en-US" dirty="0"/>
              <a:t>Pooled cross sections</a:t>
            </a:r>
          </a:p>
          <a:p>
            <a:r>
              <a:rPr lang="en-US" b="1" dirty="0"/>
              <a:t>Panel data</a:t>
            </a:r>
          </a:p>
          <a:p>
            <a:pPr lvl="1"/>
            <a:r>
              <a:rPr lang="en-US" dirty="0"/>
              <a:t>Sample of the </a:t>
            </a:r>
            <a:r>
              <a:rPr lang="en-US" i="1" dirty="0"/>
              <a:t>same </a:t>
            </a:r>
            <a:r>
              <a:rPr lang="en-US" dirty="0"/>
              <a:t>units across multiple time periods</a:t>
            </a:r>
          </a:p>
          <a:p>
            <a:pPr lvl="1"/>
            <a:r>
              <a:rPr lang="en-US" dirty="0"/>
              <a:t>Consists of a separate time series for each unit</a:t>
            </a:r>
          </a:p>
          <a:p>
            <a:pPr lvl="1"/>
            <a:r>
              <a:rPr lang="en-US" dirty="0"/>
              <a:t>E.g., annual financial information for all publicly traded firms from 1980-2022</a:t>
            </a:r>
          </a:p>
          <a:p>
            <a:pPr lvl="1"/>
            <a:r>
              <a:rPr lang="en-US" dirty="0"/>
              <a:t>Allows researcher to control for unobserved individual characteristics</a:t>
            </a:r>
          </a:p>
          <a:p>
            <a:pPr lvl="1"/>
            <a:r>
              <a:rPr lang="en-US" dirty="0"/>
              <a:t>Common data structure across economics</a:t>
            </a:r>
          </a:p>
        </p:txBody>
      </p:sp>
    </p:spTree>
    <p:extLst>
      <p:ext uri="{BB962C8B-B14F-4D97-AF65-F5344CB8AC3E}">
        <p14:creationId xmlns:p14="http://schemas.microsoft.com/office/powerpoint/2010/main" val="24036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BDFD-168B-4B67-A471-012FB3D4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D7E3B-0CA5-4DC6-9F91-A8D07D001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econometric questions are </a:t>
                </a:r>
                <a:r>
                  <a:rPr lang="en-US" b="1" dirty="0"/>
                  <a:t>causal: </a:t>
                </a:r>
                <a:r>
                  <a:rPr lang="en-US" dirty="0"/>
                  <a:t>“What is the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?”</a:t>
                </a:r>
              </a:p>
              <a:p>
                <a:r>
                  <a:rPr lang="en-US" dirty="0"/>
                  <a:t>A famous phrase: </a:t>
                </a:r>
                <a:r>
                  <a:rPr lang="en-US" i="1" dirty="0"/>
                  <a:t>Correlation is not equal to causation.</a:t>
                </a:r>
              </a:p>
              <a:p>
                <a:r>
                  <a:rPr lang="en-US" b="1" dirty="0"/>
                  <a:t>Ceteris paribus: </a:t>
                </a:r>
                <a:r>
                  <a:rPr lang="en-US" dirty="0"/>
                  <a:t>“other factors being equal”</a:t>
                </a:r>
              </a:p>
              <a:p>
                <a:pPr lvl="1"/>
                <a:r>
                  <a:rPr lang="en-US" dirty="0"/>
                  <a:t>A central econometric task is to control for all relevant factors. </a:t>
                </a:r>
              </a:p>
              <a:p>
                <a:r>
                  <a:rPr lang="en-US" dirty="0"/>
                  <a:t>Example: What is the effect of education on wages?</a:t>
                </a:r>
              </a:p>
              <a:p>
                <a:pPr lvl="1"/>
                <a:r>
                  <a:rPr lang="en-US" dirty="0"/>
                  <a:t>A positive correlation is not necessarily causal</a:t>
                </a:r>
              </a:p>
              <a:p>
                <a:pPr lvl="1"/>
                <a:r>
                  <a:rPr lang="en-US" dirty="0"/>
                  <a:t>Need to control for ability, family wealth, location, gender, etc.</a:t>
                </a:r>
              </a:p>
              <a:p>
                <a:pPr lvl="1"/>
                <a:r>
                  <a:rPr lang="en-US" b="1" dirty="0"/>
                  <a:t>Counterfactual reasoning: </a:t>
                </a:r>
                <a:r>
                  <a:rPr lang="en-US" dirty="0"/>
                  <a:t>What would the same person’s wages be if they only had more education or less education?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D7E3B-0CA5-4DC6-9F91-A8D07D00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45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92F5-AD9A-48CF-A444-4F43697D8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AB098-7D91-46DF-ADB3-63448E97E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8310-DB6F-41B8-BB5F-D410516D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0B358-DD08-4196-B4C0-C17ED8310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random variable </a:t>
                </a:r>
                <a:r>
                  <a:rPr lang="en-US" dirty="0"/>
                  <a:t>is a numerical outcome determined by an </a:t>
                </a:r>
                <a:r>
                  <a:rPr lang="en-US" b="1" dirty="0"/>
                  <a:t>experiment</a:t>
                </a:r>
              </a:p>
              <a:p>
                <a:pPr lvl="1"/>
                <a:r>
                  <a:rPr lang="en-US" dirty="0"/>
                  <a:t>A true experiment is repeatable</a:t>
                </a:r>
              </a:p>
              <a:p>
                <a:pPr lvl="1"/>
                <a:r>
                  <a:rPr lang="en-US" dirty="0"/>
                  <a:t>In social science, we use the idea of a </a:t>
                </a:r>
                <a:r>
                  <a:rPr lang="en-US" b="1" dirty="0"/>
                  <a:t>natural experiment</a:t>
                </a:r>
              </a:p>
              <a:p>
                <a:r>
                  <a:rPr lang="en-US" dirty="0"/>
                  <a:t>Denote random variables by uppercase: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Denote particular outcomes by lowercase: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roll of a dice</a:t>
                </a:r>
              </a:p>
              <a:p>
                <a:pPr lvl="1"/>
                <a:r>
                  <a:rPr lang="en-US" dirty="0"/>
                  <a:t>Then we have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 2, 3, 4, 5, 6}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0B358-DD08-4196-B4C0-C17ED8310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92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0E92-0CCB-4E59-BA05-E6B43464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58E20-D933-4410-9DEC-6BA940A0D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Discrete random variables </a:t>
                </a:r>
                <a:r>
                  <a:rPr lang="en-US" dirty="0"/>
                  <a:t>have outcomes which are finite or countably infinite (0,1,2,3,…)</a:t>
                </a:r>
              </a:p>
              <a:p>
                <a:r>
                  <a:rPr lang="en-US" dirty="0"/>
                  <a:t>Possible outcomes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have associated probabilities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2, 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Probabilities are between 0 and 1, and sum to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probability density function (pdf)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relates outcomes to probabilities: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the pdf to compute probability of any event involving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Example: probability that a dice rolls odd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58E20-D933-4410-9DEC-6BA940A0D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01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44FD-AAAA-4743-8034-372215D1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AD0E2-779F-4A08-882F-5515EA05D2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Bernoulli random variables </a:t>
                </a:r>
                <a:r>
                  <a:rPr lang="en-US" dirty="0"/>
                  <a:t>are </a:t>
                </a:r>
                <a:r>
                  <a:rPr lang="en-US" b="1" dirty="0"/>
                  <a:t>binary: </a:t>
                </a:r>
                <a:r>
                  <a:rPr lang="en-US" dirty="0"/>
                  <a:t>take on one of two outcomes</a:t>
                </a:r>
              </a:p>
              <a:p>
                <a:r>
                  <a:rPr lang="en-US" dirty="0"/>
                  <a:t>Denote these outcomes with ‘0’ and ‘1’</a:t>
                </a:r>
              </a:p>
              <a:p>
                <a:r>
                  <a:rPr lang="en-US" dirty="0"/>
                  <a:t>Basic format: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Statistics will tell us how to </a:t>
                </a:r>
                <a:r>
                  <a:rPr lang="en-US" b="1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AD0E2-779F-4A08-882F-5515EA05D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25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C9E0-51EE-4D6E-BBEA-8A4CDD46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43FB2-DDDD-4E69-A105-9BBB7FAB1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continuous random variable </a:t>
                </a:r>
                <a:r>
                  <a:rPr lang="en-US" dirty="0"/>
                  <a:t>takes on any given real number with probability ZERO </a:t>
                </a:r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continuous variable has </a:t>
                </a:r>
                <a:r>
                  <a:rPr lang="en-US" i="1" dirty="0"/>
                  <a:t>infinite</a:t>
                </a:r>
                <a:r>
                  <a:rPr lang="en-US" dirty="0"/>
                  <a:t> possibilities, so the probability of a given value is </a:t>
                </a:r>
                <a:r>
                  <a:rPr lang="en-US" i="1" dirty="0"/>
                  <a:t>infinitesimal</a:t>
                </a:r>
              </a:p>
              <a:p>
                <a:r>
                  <a:rPr lang="en-US" dirty="0"/>
                  <a:t>For continuous variables, we care about ranges</a:t>
                </a:r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43FB2-DDDD-4E69-A105-9BBB7FAB1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FD62-53C0-4EEB-9F4E-F62656DE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3AECAB-3343-4B7C-97E7-7299F88D5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Probabilities with continuous random variables require a </a:t>
                </a:r>
                <a:r>
                  <a:rPr lang="en-US" b="1" dirty="0"/>
                  <a:t>cumulative distribution function (</a:t>
                </a:r>
                <a:r>
                  <a:rPr lang="en-US" b="1" dirty="0" err="1"/>
                  <a:t>cdf</a:t>
                </a:r>
                <a:r>
                  <a:rPr lang="en-US" b="1" dirty="0"/>
                  <a:t>) </a:t>
                </a:r>
                <a:r>
                  <a:rPr lang="en-US" dirty="0"/>
                  <a:t>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 </a:t>
                </a:r>
                <a:r>
                  <a:rPr lang="en-US" dirty="0" err="1"/>
                  <a:t>cdf</a:t>
                </a:r>
                <a:r>
                  <a:rPr lang="en-US" dirty="0"/>
                  <a:t> is </a:t>
                </a:r>
                <a:r>
                  <a:rPr lang="en-US" i="1" dirty="0"/>
                  <a:t>nondecreasing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Two additional properties:</a:t>
                </a:r>
              </a:p>
              <a:p>
                <a:pPr lvl="1"/>
                <a:r>
                  <a:rPr lang="en-US" dirty="0"/>
                  <a:t>For any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any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3AECAB-3343-4B7C-97E7-7299F88D5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81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09D7-026D-4496-9C9B-D47DBE5A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86810-2B80-453F-9A66-A8C4FB763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(discrete)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may have a </a:t>
                </a:r>
                <a:r>
                  <a:rPr lang="en-US" b="1" dirty="0"/>
                  <a:t>joint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independent random variables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represent the </a:t>
                </a:r>
                <a:r>
                  <a:rPr lang="en-US" b="1" dirty="0"/>
                  <a:t>marginal </a:t>
                </a:r>
                <a:r>
                  <a:rPr lang="en-US" dirty="0"/>
                  <a:t>distributions</a:t>
                </a:r>
              </a:p>
              <a:p>
                <a:r>
                  <a:rPr lang="en-US" dirty="0"/>
                  <a:t>Any number of random variables may be independent</a:t>
                </a:r>
              </a:p>
              <a:p>
                <a:r>
                  <a:rPr lang="en-US" dirty="0"/>
                  <a:t>Basic example of independence: flipping multiple coins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86810-2B80-453F-9A66-A8C4FB763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24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92F5-AD9A-48CF-A444-4F43697D8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AB098-7D91-46DF-ADB3-63448E97E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0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CB41-F0E9-4F07-A735-CFB0EA05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77C5D-0AAD-46C3-B309-BEF0D7031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a Bernoulli random variable with probability of “success”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want to know the probability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“successes”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“attempts”</a:t>
                </a:r>
              </a:p>
              <a:p>
                <a:r>
                  <a:rPr lang="en-US" dirty="0"/>
                  <a:t>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b="1" dirty="0"/>
                  <a:t>binomial random variable </a:t>
                </a:r>
                <a:r>
                  <a:rPr lang="en-US" dirty="0"/>
                  <a:t>with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” and represents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77C5D-0AAD-46C3-B309-BEF0D7031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79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31B3-2A0F-44AF-90F4-3415112D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FB1A-826F-4317-8749-13ACFC19C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conditional </a:t>
                </a:r>
                <a:r>
                  <a:rPr lang="en-US" dirty="0"/>
                  <a:t>on knowing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 conditional density function gives the answer: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discrete random variables, this is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FB1A-826F-4317-8749-13ACFC19C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95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4D60-1A22-4489-A323-FCCAC093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10B7E6-56F2-43AC-98F4-251103C73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expected value </a:t>
                </a:r>
                <a:r>
                  <a:rPr lang="en-US" dirty="0"/>
                  <a:t>of a random variable is a weighted average of all possible outcomes, where the pdf determines the weights</a:t>
                </a:r>
              </a:p>
              <a:p>
                <a:r>
                  <a:rPr lang="en-US" dirty="0"/>
                  <a:t>For a discrete random variable with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this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Important properties:</a:t>
                </a:r>
              </a:p>
              <a:p>
                <a:pPr lvl="1"/>
                <a:r>
                  <a:rPr lang="en-US" dirty="0"/>
                  <a:t>For any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any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Implication: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10B7E6-56F2-43AC-98F4-251103C73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344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6CCC-9E77-48EE-92E0-5E8315C7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Variability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A77BB-DE2B-4444-A8D2-D56CA4475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How far is 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from its expected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on average?</a:t>
                </a:r>
              </a:p>
              <a:p>
                <a:r>
                  <a:rPr lang="en-US" b="0" dirty="0"/>
                  <a:t>The </a:t>
                </a:r>
                <a:r>
                  <a:rPr lang="en-US" b="1" dirty="0"/>
                  <a:t>variance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Useful properties: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 err="1"/>
                  <a:t>iff</a:t>
                </a:r>
                <a:r>
                  <a:rPr lang="en-US" dirty="0"/>
                  <a:t>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The </a:t>
                </a:r>
                <a:r>
                  <a:rPr lang="en-US" b="1" dirty="0"/>
                  <a:t>standard deviation </a:t>
                </a:r>
                <a:r>
                  <a:rPr lang="en-US" dirty="0"/>
                  <a:t>is the square root of the variance,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Properties: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A77BB-DE2B-4444-A8D2-D56CA4475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191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55D-280D-4139-90A2-BE80678F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a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E4C63-8896-4473-8EC3-FF1957B31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we have variables of very different magnitude, but we would like to compare their effects directly</a:t>
                </a:r>
              </a:p>
              <a:p>
                <a:pPr lvl="1"/>
                <a:r>
                  <a:rPr lang="en-US" dirty="0"/>
                  <a:t>Example: Unemployment rate is 4.0, GDP is $23,000,000,000,000</a:t>
                </a:r>
              </a:p>
              <a:p>
                <a:r>
                  <a:rPr lang="en-US" dirty="0"/>
                  <a:t>We can transform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into a </a:t>
                </a:r>
                <a:r>
                  <a:rPr lang="en-US" b="1" dirty="0"/>
                  <a:t>standardized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All standardized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have the properties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E4C63-8896-4473-8EC3-FF1957B31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67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1B8A-C595-49E5-AC7E-67A600B3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30BD0-49F6-4525-9228-8B6AE5529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Covariance </a:t>
                </a:r>
                <a:r>
                  <a:rPr lang="en-US" dirty="0"/>
                  <a:t>tells us the amount of linear dependence between two variables X and Y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</m:oMath>
                </a14:m>
                <a:r>
                  <a:rPr lang="en-US" dirty="0"/>
                  <a:t>the variables tend to move in the same direction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Properties: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independent,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30BD0-49F6-4525-9228-8B6AE5529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989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DF91-2AB2-436C-9302-9EF46AB7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DB2F4-62A9-4A6B-8B40-D3AD4F524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Covariance is unit-dependent</a:t>
                </a:r>
              </a:p>
              <a:p>
                <a:r>
                  <a:rPr lang="en-US" b="1" dirty="0"/>
                  <a:t>Correlation </a:t>
                </a:r>
                <a:r>
                  <a:rPr lang="en-US" dirty="0"/>
                  <a:t>“standardizes” the covariance on the scale -1 to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means the random variables are </a:t>
                </a:r>
                <a:r>
                  <a:rPr lang="en-US" b="1" dirty="0"/>
                  <a:t>uncorrelated;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approaches -1 or 1, the variables approach perfect correlation</a:t>
                </a:r>
                <a:endParaRPr lang="en-US" b="1" dirty="0"/>
              </a:p>
              <a:p>
                <a:r>
                  <a:rPr lang="en-US" dirty="0"/>
                  <a:t>Properties: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DB2F4-62A9-4A6B-8B40-D3AD4F524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864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63C8-0CB9-4A41-84D9-62290AB3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Variance, Part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1B8BC-B0D8-4624-B04C-DB6E16F3E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More properties of the variance: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pairwise uncorrelated: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1B8BC-B0D8-4624-B04C-DB6E16F3E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120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CFE8-FDA4-46FA-8B39-0A42A796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Expectation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AF0713-3B75-4046-A357-1D2736ED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econometrics, we care about variables which are dependent on other variables</a:t>
                </a:r>
              </a:p>
              <a:p>
                <a:r>
                  <a:rPr lang="en-US" dirty="0"/>
                  <a:t>E.g., the expected value and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may be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conditional expectation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discrete: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above is a </a:t>
                </a:r>
                <a:r>
                  <a:rPr lang="en-US" i="1" dirty="0"/>
                  <a:t>function, </a:t>
                </a:r>
                <a:r>
                  <a:rPr lang="en-US" dirty="0"/>
                  <a:t>not a value</a:t>
                </a:r>
              </a:p>
              <a:p>
                <a:r>
                  <a:rPr lang="en-US" b="1" dirty="0"/>
                  <a:t>Conditional variance </a:t>
                </a:r>
                <a:r>
                  <a:rPr lang="en-US" dirty="0"/>
                  <a:t>is also a function: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AF0713-3B75-4046-A357-1D2736ED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31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CFE8-FDA4-46FA-8B39-0A42A796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Expectation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AF0713-3B75-4046-A357-1D2736ED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Properties of conditional expectation and variance: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independent: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1" dirty="0"/>
                  <a:t>Law of iterated expectations: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 are uncorrelated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AF0713-3B75-4046-A357-1D2736ED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52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2C8F-22D7-4EAC-BA06-3F63514F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Econometrics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AFBF-A061-433A-948F-1B75E6FAC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econometrics?</a:t>
            </a:r>
          </a:p>
          <a:p>
            <a:pPr lvl="1"/>
            <a:r>
              <a:rPr lang="en-US" b="1" dirty="0"/>
              <a:t>Econometrics </a:t>
            </a:r>
            <a:r>
              <a:rPr lang="en-US" dirty="0"/>
              <a:t>is the use of statistical methods for the analysis of economic phenomena. </a:t>
            </a:r>
          </a:p>
          <a:p>
            <a:pPr lvl="1"/>
            <a:endParaRPr lang="en-US" b="1" dirty="0"/>
          </a:p>
          <a:p>
            <a:r>
              <a:rPr lang="en-US" dirty="0"/>
              <a:t>How is econometrics different from statistics?</a:t>
            </a:r>
          </a:p>
          <a:p>
            <a:pPr lvl="1"/>
            <a:r>
              <a:rPr lang="en-US" dirty="0"/>
              <a:t>Based on classical statistics: real-world application</a:t>
            </a:r>
          </a:p>
          <a:p>
            <a:pPr lvl="1"/>
            <a:r>
              <a:rPr lang="en-US" dirty="0"/>
              <a:t>Often focused on </a:t>
            </a:r>
            <a:r>
              <a:rPr lang="en-US" b="1" dirty="0"/>
              <a:t>causal </a:t>
            </a:r>
            <a:r>
              <a:rPr lang="en-US" dirty="0"/>
              <a:t>relationships between variables</a:t>
            </a:r>
          </a:p>
          <a:p>
            <a:pPr lvl="1"/>
            <a:r>
              <a:rPr lang="en-US" dirty="0"/>
              <a:t>Usually based on </a:t>
            </a:r>
            <a:r>
              <a:rPr lang="en-US" b="1" dirty="0"/>
              <a:t>observational </a:t>
            </a:r>
            <a:r>
              <a:rPr lang="en-US" dirty="0"/>
              <a:t>rather than </a:t>
            </a:r>
            <a:r>
              <a:rPr lang="en-US" b="1" dirty="0"/>
              <a:t>experimental </a:t>
            </a: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80101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4E13-5208-47CC-96C2-E005536B3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F7C08-1E29-4B60-A2F3-807DBD423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01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19B4-4B6E-4B13-BD81-328861D0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8A206-5F61-43AE-94A5-F0A01B907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learn something about a </a:t>
                </a:r>
                <a:r>
                  <a:rPr lang="en-US" b="1" dirty="0"/>
                  <a:t>population </a:t>
                </a:r>
                <a:r>
                  <a:rPr lang="en-US" dirty="0"/>
                  <a:t>based on a </a:t>
                </a:r>
                <a:r>
                  <a:rPr lang="en-US" b="1" dirty="0"/>
                  <a:t>sample</a:t>
                </a:r>
              </a:p>
              <a:p>
                <a:r>
                  <a:rPr lang="en-US" dirty="0"/>
                  <a:t>Example: Estimate behavior of voters (population) based on a phone survey (sample)</a:t>
                </a:r>
              </a:p>
              <a:p>
                <a:r>
                  <a:rPr lang="en-US" dirty="0"/>
                  <a:t>Formally: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a </a:t>
                </a:r>
                <a:r>
                  <a:rPr lang="en-US" dirty="0" err="1"/>
                  <a:t>r.v.</a:t>
                </a:r>
                <a:r>
                  <a:rPr lang="en-US" dirty="0"/>
                  <a:t> representing a population with pdf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known function with an unknown single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E.g. A person in the population votes for candidate A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We achieve a </a:t>
                </a:r>
                <a:r>
                  <a:rPr lang="en-US" b="1" dirty="0"/>
                  <a:t>random sample </a:t>
                </a:r>
                <a:r>
                  <a:rPr lang="en-US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are “</a:t>
                </a:r>
                <a:r>
                  <a:rPr lang="en-US" b="0" i="1" dirty="0" err="1"/>
                  <a:t>i.i.d.</a:t>
                </a:r>
                <a:r>
                  <a:rPr lang="en-US" b="0" i="1" dirty="0"/>
                  <a:t>”</a:t>
                </a:r>
              </a:p>
              <a:p>
                <a:pPr lvl="1"/>
                <a:r>
                  <a:rPr lang="en-US" b="0" i="1" dirty="0"/>
                  <a:t>“Independent”: </a:t>
                </a:r>
                <a:r>
                  <a:rPr lang="en-US" b="0" dirty="0"/>
                  <a:t>all variables in sample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are independent</a:t>
                </a:r>
                <a:endParaRPr lang="en-US" b="0" i="1" dirty="0"/>
              </a:p>
              <a:p>
                <a:pPr lvl="1"/>
                <a:r>
                  <a:rPr lang="en-US" i="1" dirty="0"/>
                  <a:t> And “identically distributed”: </a:t>
                </a:r>
                <a:r>
                  <a:rPr lang="en-US" dirty="0"/>
                  <a:t>all variables represented by same pdf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8A206-5F61-43AE-94A5-F0A01B907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954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A7DB-8371-4B34-B180-F8FDE234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 and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1BF43-43C0-474A-8355-408691C1A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which depends on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an </a:t>
                </a:r>
                <a:r>
                  <a:rPr lang="en-US" b="1" dirty="0"/>
                  <a:t>estimator </a:t>
                </a:r>
                <a:r>
                  <a:rPr lang="en-US" dirty="0"/>
                  <a:t>is a mapping which assigns every possible outcome (“draw”)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an </a:t>
                </a:r>
                <a:r>
                  <a:rPr lang="en-US" b="1" dirty="0"/>
                  <a:t>estimate </a:t>
                </a:r>
                <a:r>
                  <a:rPr lang="en-US" dirty="0"/>
                  <a:t>of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A common estimator for the population 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b="1" dirty="0"/>
                  <a:t>sample average </a:t>
                </a:r>
                <a:r>
                  <a:rPr lang="en-US" dirty="0"/>
                  <a:t>as an estimator of the population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Estimator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of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 function of one or more random variables: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itself is a random variable with its own distribution!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1BF43-43C0-474A-8355-408691C1A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622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C9B0-E9C9-4020-9505-E73A2E70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71976-4B0E-47C9-910A-8E2D622A9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b="1" dirty="0"/>
                  <a:t>unbiased estimator </a:t>
                </a:r>
                <a:r>
                  <a:rPr lang="en-US" dirty="0"/>
                  <a:t>“hits its target” in expectation: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Example: sample mean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bias </a:t>
                </a:r>
                <a:r>
                  <a:rPr lang="en-US" dirty="0"/>
                  <a:t>of an estimator is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good estimator need not be unbiased!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71976-4B0E-47C9-910A-8E2D622A9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836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C2BB-3327-463F-9EED-B182E871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37C28-322C-42B9-9711-F3A27B51A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Sampling variance </a:t>
                </a:r>
                <a:r>
                  <a:rPr lang="en-US" dirty="0"/>
                  <a:t>is the variance of the estimator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 addition to bias, we also care about the </a:t>
                </a:r>
                <a:r>
                  <a:rPr lang="en-US" b="1" dirty="0"/>
                  <a:t>efficiency </a:t>
                </a:r>
                <a:r>
                  <a:rPr lang="en-US" dirty="0"/>
                  <a:t>of estimators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efficient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Choosing an estimator often involves a </a:t>
                </a:r>
                <a:r>
                  <a:rPr lang="en-US" b="1" dirty="0"/>
                  <a:t>bias-efficiency tradeoff</a:t>
                </a:r>
              </a:p>
              <a:p>
                <a:r>
                  <a:rPr lang="en-US" b="1" dirty="0"/>
                  <a:t>Mean squared error </a:t>
                </a:r>
                <a:r>
                  <a:rPr lang="en-US" dirty="0"/>
                  <a:t>encapsulates this tradeoff well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𝐵𝑖𝑎𝑠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37C28-322C-42B9-9711-F3A27B51A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203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52D8-0305-4D49-88EE-526FF251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Properties of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986E5-8283-4494-B755-5A909613E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Bias and efficiency are “small sample properties,” for finite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is also good to know some “large sample,” or asymptotic properties,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Consistency: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𝑝𝑙𝑖𝑚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“As the sample size increases,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tightens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”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law of large numbers: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𝑝𝑙𝑖𝑚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estimators exhibit </a:t>
                </a:r>
                <a:r>
                  <a:rPr lang="en-US" b="1" dirty="0"/>
                  <a:t>asymptotic normality: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986E5-8283-4494-B755-5A909613E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023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B6BA-0EFA-4985-A582-5A7B66DB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3A466A-D07B-4D69-90A3-D894E903DF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random sample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then the estimator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Has an </a:t>
                </a:r>
                <a:r>
                  <a:rPr lang="en-US" i="1" dirty="0"/>
                  <a:t>asymptotic standard normal distribution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 Practically, we often treat the sample average as approximately normally distributed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estimators functions of sample averages: we can use LLN and CLT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3A466A-D07B-4D69-90A3-D894E903D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943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79B1-8B97-4E30-B064-77CF495C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F7D36-75A4-4102-9374-58B10209E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Method of moments</a:t>
                </a:r>
              </a:p>
              <a:p>
                <a:pPr lvl="1"/>
                <a:r>
                  <a:rPr lang="en-US" dirty="0"/>
                  <a:t>Estimators based on on sample moments of distribution</a:t>
                </a:r>
              </a:p>
              <a:p>
                <a:pPr lvl="1"/>
                <a:r>
                  <a:rPr lang="en-US" dirty="0"/>
                  <a:t>Sample mean, sample covariance, sample correlation</a:t>
                </a:r>
              </a:p>
              <a:p>
                <a:r>
                  <a:rPr lang="en-US" b="1" dirty="0"/>
                  <a:t>Maximum likelihood</a:t>
                </a:r>
              </a:p>
              <a:p>
                <a:pPr lvl="1"/>
                <a:r>
                  <a:rPr lang="en-US" dirty="0"/>
                  <a:t>Choose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which makes the given sample most likely</a:t>
                </a:r>
              </a:p>
              <a:p>
                <a:r>
                  <a:rPr lang="en-US" b="1" dirty="0"/>
                  <a:t>Least Squares</a:t>
                </a:r>
              </a:p>
              <a:p>
                <a:pPr lvl="1"/>
                <a:r>
                  <a:rPr lang="en-US" dirty="0"/>
                  <a:t>Our focus in this course</a:t>
                </a:r>
              </a:p>
              <a:p>
                <a:pPr lvl="1"/>
                <a:r>
                  <a:rPr lang="en-US" dirty="0"/>
                  <a:t>Minimize the sum of squared deviations from the true value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F7D36-75A4-4102-9374-58B10209E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664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3664-902E-4636-8C7C-6A834A03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Estimation and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BF939-B77C-48E9-855C-A3F63E0BE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So far we have discussed </a:t>
                </a:r>
                <a:r>
                  <a:rPr lang="en-US" b="1" dirty="0"/>
                  <a:t>point estimates: </a:t>
                </a:r>
                <a:r>
                  <a:rPr lang="en-US" dirty="0"/>
                  <a:t>single-number estimates of parameters</a:t>
                </a:r>
              </a:p>
              <a:p>
                <a:r>
                  <a:rPr lang="en-US" dirty="0"/>
                  <a:t>We would also like to be able to give a likely range of estimates: a </a:t>
                </a:r>
                <a:r>
                  <a:rPr lang="en-US" b="1" dirty="0"/>
                  <a:t>confidence interval </a:t>
                </a:r>
                <a:r>
                  <a:rPr lang="en-US" dirty="0"/>
                  <a:t>is how we do this. “An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percent chance that the interval contains the true value.”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percent confidence interval for the mean of a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chosen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a desired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The </a:t>
                </a:r>
                <a:r>
                  <a:rPr lang="en-US" b="1" dirty="0"/>
                  <a:t>standard error </a:t>
                </a:r>
                <a:r>
                  <a:rPr lang="en-US" dirty="0"/>
                  <a:t>of the sample mean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Rule of thumb for 95% interval: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BF939-B77C-48E9-855C-A3F63E0BE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614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00C5-8C45-477D-B136-C89D1DDD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F5DBB-8974-4F73-99D1-75A826204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67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 econometrics, we are interested in questions of </a:t>
                </a:r>
                <a:r>
                  <a:rPr lang="en-US" i="1" dirty="0"/>
                  <a:t>causality: “</a:t>
                </a:r>
                <a:r>
                  <a:rPr lang="en-US" dirty="0"/>
                  <a:t>Does X cause Y?”</a:t>
                </a:r>
              </a:p>
              <a:p>
                <a:r>
                  <a:rPr lang="en-US" dirty="0"/>
                  <a:t>Our typical </a:t>
                </a:r>
                <a:r>
                  <a:rPr lang="en-US" b="1" dirty="0"/>
                  <a:t>null hypothesis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i.e., there is no effect</a:t>
                </a:r>
              </a:p>
              <a:p>
                <a:r>
                  <a:rPr lang="en-US" dirty="0"/>
                  <a:t>Our typical </a:t>
                </a:r>
                <a:r>
                  <a:rPr lang="en-US" b="1" dirty="0"/>
                  <a:t>alternative hypothesis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our model, data, and assumptions, we reject (or don’t)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Two possible errors: </a:t>
                </a:r>
                <a:r>
                  <a:rPr lang="en-US" b="1" dirty="0"/>
                  <a:t>Type I </a:t>
                </a:r>
                <a:r>
                  <a:rPr lang="en-US" dirty="0"/>
                  <a:t>and </a:t>
                </a:r>
                <a:r>
                  <a:rPr lang="en-US" b="1" dirty="0"/>
                  <a:t>Type II</a:t>
                </a:r>
              </a:p>
              <a:p>
                <a:pPr lvl="1"/>
                <a:r>
                  <a:rPr lang="en-US" dirty="0"/>
                  <a:t>Type I error: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 (false positive)</a:t>
                </a:r>
              </a:p>
              <a:p>
                <a:pPr lvl="2"/>
                <a:r>
                  <a:rPr lang="en-US" b="1" dirty="0"/>
                  <a:t>Significance level </a:t>
                </a:r>
                <a:r>
                  <a:rPr lang="en-US" dirty="0"/>
                  <a:t>of a hypothesis test is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𝑇𝑦𝑝𝑒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Type II error: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true</a:t>
                </a:r>
              </a:p>
              <a:p>
                <a:pPr lvl="2"/>
                <a:r>
                  <a:rPr lang="en-US" b="1" dirty="0"/>
                  <a:t>Power </a:t>
                </a:r>
                <a:r>
                  <a:rPr lang="en-US" dirty="0"/>
                  <a:t>of a test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𝑇𝑦𝑝𝑒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F5DBB-8974-4F73-99D1-75A826204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675"/>
                <a:ext cx="10515600" cy="4351338"/>
              </a:xfrm>
              <a:blipFill>
                <a:blip r:embed="rId2"/>
                <a:stretch>
                  <a:fillRect l="-1043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03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BEA0-CF87-4CC1-AB4D-A2727A2B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7B2A-E6E7-4766-89CF-3FC52BF6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causality is best determined in a </a:t>
            </a:r>
            <a:r>
              <a:rPr lang="en-US" b="1" dirty="0"/>
              <a:t>controlled experiment</a:t>
            </a:r>
          </a:p>
          <a:p>
            <a:pPr lvl="1"/>
            <a:r>
              <a:rPr lang="en-US" dirty="0"/>
              <a:t>Example: efficacy of a medical intervention</a:t>
            </a:r>
          </a:p>
          <a:p>
            <a:pPr lvl="1"/>
            <a:r>
              <a:rPr lang="en-US" dirty="0"/>
              <a:t>In a properly randomized experiment, causal interpretation is straightforward</a:t>
            </a:r>
          </a:p>
          <a:p>
            <a:pPr lvl="1"/>
            <a:endParaRPr lang="en-US" dirty="0"/>
          </a:p>
          <a:p>
            <a:r>
              <a:rPr lang="en-US" dirty="0"/>
              <a:t>The social sciences rarely provide controlled experiments</a:t>
            </a:r>
          </a:p>
          <a:p>
            <a:endParaRPr lang="en-US" dirty="0"/>
          </a:p>
          <a:p>
            <a:r>
              <a:rPr lang="en-US" dirty="0"/>
              <a:t>We must rely on </a:t>
            </a:r>
            <a:r>
              <a:rPr lang="en-US" b="1" dirty="0"/>
              <a:t>observational data </a:t>
            </a:r>
            <a:endParaRPr lang="en-US" dirty="0"/>
          </a:p>
          <a:p>
            <a:pPr lvl="1"/>
            <a:r>
              <a:rPr lang="en-US" dirty="0"/>
              <a:t>We collect these data passively, we must find them out in the world</a:t>
            </a:r>
          </a:p>
        </p:txBody>
      </p:sp>
    </p:spTree>
    <p:extLst>
      <p:ext uri="{BB962C8B-B14F-4D97-AF65-F5344CB8AC3E}">
        <p14:creationId xmlns:p14="http://schemas.microsoft.com/office/powerpoint/2010/main" val="690152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4840-FA76-461A-832D-D261211A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A5FE1-2DA2-48D7-B7C2-F8EE0D886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test a hypothesis, we need a </a:t>
                </a:r>
                <a:r>
                  <a:rPr lang="en-US" b="1" dirty="0"/>
                  <a:t>test statistic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 </a:t>
                </a:r>
                <a:r>
                  <a:rPr lang="en-US" b="1" dirty="0"/>
                  <a:t>rejection region: </a:t>
                </a:r>
                <a:r>
                  <a:rPr lang="en-US" dirty="0"/>
                  <a:t>for two-sided test,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critical value, determined by sample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significance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Alternatively, we need not 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beforehand</a:t>
                </a:r>
              </a:p>
              <a:p>
                <a:r>
                  <a:rPr lang="en-US" dirty="0"/>
                  <a:t>We can ask, “What is the lowest significance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at which we would reject the null?” … this is called the </a:t>
                </a:r>
                <a:r>
                  <a:rPr lang="en-US" b="1" dirty="0"/>
                  <a:t>p-value</a:t>
                </a:r>
              </a:p>
              <a:p>
                <a:r>
                  <a:rPr lang="en-US" i="1" dirty="0"/>
                  <a:t>P-value: The probability that the t-statistic would be this large if the null hypothesis was true.</a:t>
                </a:r>
              </a:p>
              <a:p>
                <a:r>
                  <a:rPr lang="en-US" dirty="0"/>
                  <a:t>Small p-values are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Statistical significance</a:t>
                </a:r>
              </a:p>
              <a:p>
                <a:pPr lvl="1"/>
                <a:r>
                  <a:rPr lang="en-US" dirty="0"/>
                  <a:t>Usually,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&lt;0.05, </m:t>
                    </m:r>
                  </m:oMath>
                </a14:m>
                <a:r>
                  <a:rPr lang="en-US"/>
                  <a:t>but can also use 0.10 or 0.01.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A5FE1-2DA2-48D7-B7C2-F8EE0D886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7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2942-C443-4D29-8A10-A237729D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Econometric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FC237-5AFF-4E77-A06B-C8EC26A6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effect of a college degree on lifetime earnings?</a:t>
            </a:r>
          </a:p>
          <a:p>
            <a:endParaRPr lang="en-US" dirty="0"/>
          </a:p>
          <a:p>
            <a:r>
              <a:rPr lang="en-US" dirty="0"/>
              <a:t>What will inflation be next month?</a:t>
            </a:r>
          </a:p>
          <a:p>
            <a:endParaRPr lang="en-US" dirty="0"/>
          </a:p>
          <a:p>
            <a:r>
              <a:rPr lang="en-US" dirty="0"/>
              <a:t>Does the effect of the corporate income tax on investment vary by industry?</a:t>
            </a:r>
          </a:p>
        </p:txBody>
      </p:sp>
    </p:spTree>
    <p:extLst>
      <p:ext uri="{BB962C8B-B14F-4D97-AF65-F5344CB8AC3E}">
        <p14:creationId xmlns:p14="http://schemas.microsoft.com/office/powerpoint/2010/main" val="277171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7939-F909-43E3-93F8-2E37C923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Econometric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A883D9-5CDF-4913-A654-4EB1011BD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observed variables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Example: The sale price of a house depends on many different factors</a:t>
                </a: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𝑍𝐼𝑃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,…)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A883D9-5CDF-4913-A654-4EB1011BD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7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CBD7-42F4-49F8-9A82-939BA322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Econometric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26AC5-AEB2-438A-AC64-ED717E4CD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represent the relationship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an appropriate </a:t>
                </a:r>
                <a:r>
                  <a:rPr lang="en-US" b="1" dirty="0"/>
                  <a:t>econometric model </a:t>
                </a:r>
                <a:r>
                  <a:rPr lang="en-US" dirty="0"/>
                  <a:t>that can be estimated. </a:t>
                </a:r>
              </a:p>
              <a:p>
                <a:r>
                  <a:rPr lang="en-US" dirty="0"/>
                  <a:t>In its most basic form: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are the </a:t>
                </a:r>
                <a:r>
                  <a:rPr lang="en-US" b="1" dirty="0"/>
                  <a:t>parameters </a:t>
                </a:r>
                <a:r>
                  <a:rPr lang="en-US" dirty="0"/>
                  <a:t>of the econometric model</a:t>
                </a:r>
              </a:p>
              <a:p>
                <a:pPr lvl="1"/>
                <a:r>
                  <a:rPr lang="en-US" dirty="0"/>
                  <a:t>The parameters describe the direction and strength of the relationship between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variables</a:t>
                </a:r>
              </a:p>
              <a:p>
                <a:pPr lvl="1"/>
                <a:r>
                  <a:rPr lang="en-US" dirty="0"/>
                  <a:t>We can perform </a:t>
                </a:r>
                <a:r>
                  <a:rPr lang="en-US" b="1" dirty="0"/>
                  <a:t>hypothesis testing </a:t>
                </a:r>
                <a:r>
                  <a:rPr lang="en-US" dirty="0"/>
                  <a:t>on these parameters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captures all unobserved factors, or movements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not explained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factors. Also called the </a:t>
                </a:r>
                <a:r>
                  <a:rPr lang="en-US" b="1" dirty="0"/>
                  <a:t>error term</a:t>
                </a:r>
                <a:endParaRPr lang="en-US" dirty="0"/>
              </a:p>
              <a:p>
                <a:r>
                  <a:rPr lang="en-US" b="0" dirty="0"/>
                  <a:t>In our housing example, we could say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𝑍𝐼𝑃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26AC5-AEB2-438A-AC64-ED717E4CD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08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8B0E-B797-4A51-B284-06229ADA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B5DA-688C-47DF-A9E5-69215FBF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Cross-sectional data</a:t>
            </a:r>
          </a:p>
          <a:p>
            <a:pPr lvl="1"/>
            <a:r>
              <a:rPr lang="en-US" dirty="0"/>
              <a:t>Sample of many units taken at a single point in time</a:t>
            </a:r>
          </a:p>
          <a:p>
            <a:pPr lvl="1"/>
            <a:r>
              <a:rPr lang="en-US" dirty="0"/>
              <a:t>E.g., 1000 firms surveyed in January 2023</a:t>
            </a:r>
          </a:p>
          <a:p>
            <a:pPr lvl="1"/>
            <a:r>
              <a:rPr lang="en-US" dirty="0"/>
              <a:t>Often assume these units obtained by </a:t>
            </a:r>
            <a:r>
              <a:rPr lang="en-US" b="1" dirty="0"/>
              <a:t>random sampling </a:t>
            </a:r>
            <a:r>
              <a:rPr lang="en-US" dirty="0"/>
              <a:t>(see below)</a:t>
            </a:r>
          </a:p>
          <a:p>
            <a:pPr lvl="2"/>
            <a:r>
              <a:rPr lang="en-US" dirty="0"/>
              <a:t>Violations of random sampling require advanced techniques</a:t>
            </a:r>
          </a:p>
          <a:p>
            <a:pPr lvl="1"/>
            <a:r>
              <a:rPr lang="en-US" dirty="0"/>
              <a:t>Not all variables need correspond to the same period</a:t>
            </a:r>
          </a:p>
          <a:p>
            <a:pPr lvl="2"/>
            <a:r>
              <a:rPr lang="en-US" dirty="0"/>
              <a:t>E.g., effect of an early education program in 2000 on college enrollment in 2013</a:t>
            </a:r>
          </a:p>
        </p:txBody>
      </p:sp>
    </p:spTree>
    <p:extLst>
      <p:ext uri="{BB962C8B-B14F-4D97-AF65-F5344CB8AC3E}">
        <p14:creationId xmlns:p14="http://schemas.microsoft.com/office/powerpoint/2010/main" val="30416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8B0E-B797-4A51-B284-06229ADA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B5DA-688C-47DF-A9E5-69215FBF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Cross-sectional data</a:t>
            </a:r>
          </a:p>
          <a:p>
            <a:r>
              <a:rPr lang="en-US" b="1" dirty="0"/>
              <a:t>Time series data</a:t>
            </a:r>
          </a:p>
          <a:p>
            <a:pPr lvl="1"/>
            <a:r>
              <a:rPr lang="en-US" dirty="0"/>
              <a:t>Consists of one or more variables evolving over time</a:t>
            </a:r>
          </a:p>
          <a:p>
            <a:pPr lvl="1"/>
            <a:r>
              <a:rPr lang="en-US" dirty="0"/>
              <a:t>Common in </a:t>
            </a:r>
            <a:r>
              <a:rPr lang="en-US" b="1" dirty="0"/>
              <a:t>macroeconomics: </a:t>
            </a:r>
            <a:r>
              <a:rPr lang="en-US" dirty="0"/>
              <a:t>quarterly GDP, monthly inflation, daily interest rates</a:t>
            </a:r>
          </a:p>
          <a:p>
            <a:pPr lvl="1"/>
            <a:r>
              <a:rPr lang="en-US" dirty="0"/>
              <a:t>Can almost never assume observations are independent</a:t>
            </a:r>
          </a:p>
          <a:p>
            <a:pPr lvl="2"/>
            <a:r>
              <a:rPr lang="en-US" dirty="0"/>
              <a:t>Must account for dependencies before standard methods can be used</a:t>
            </a:r>
          </a:p>
          <a:p>
            <a:pPr lvl="1"/>
            <a:r>
              <a:rPr lang="en-US" dirty="0"/>
              <a:t>Must also pay attention to seasonality</a:t>
            </a:r>
          </a:p>
          <a:p>
            <a:pPr lvl="2"/>
            <a:r>
              <a:rPr lang="en-US" dirty="0"/>
              <a:t>Raw employment numbers highly dependent on month of the year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0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27195</TotalTime>
  <Words>2772</Words>
  <Application>Microsoft Office PowerPoint</Application>
  <PresentationFormat>Widescreen</PresentationFormat>
  <Paragraphs>287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Econometrics: Lecture 1</vt:lpstr>
      <vt:lpstr>Introduction</vt:lpstr>
      <vt:lpstr>Introduction to Econometrics</vt:lpstr>
      <vt:lpstr>Observational Data</vt:lpstr>
      <vt:lpstr>Examples of Econometric Questions</vt:lpstr>
      <vt:lpstr>The Basic Econometric Model</vt:lpstr>
      <vt:lpstr>The Basic Econometric Model</vt:lpstr>
      <vt:lpstr>Economic Data Structures</vt:lpstr>
      <vt:lpstr>Economic Data Structures</vt:lpstr>
      <vt:lpstr>Economic Data Structures</vt:lpstr>
      <vt:lpstr>Economic Data Structures</vt:lpstr>
      <vt:lpstr>Causal Inference</vt:lpstr>
      <vt:lpstr>Probability Review</vt:lpstr>
      <vt:lpstr>Random Variables </vt:lpstr>
      <vt:lpstr>Discrete Random Variables</vt:lpstr>
      <vt:lpstr>Bernoulli Random Variables</vt:lpstr>
      <vt:lpstr>Continuous Random Variables</vt:lpstr>
      <vt:lpstr>Cumulative Distribution Function</vt:lpstr>
      <vt:lpstr>Joint Distributions</vt:lpstr>
      <vt:lpstr>Binomial Distribution</vt:lpstr>
      <vt:lpstr>Conditional Distribution</vt:lpstr>
      <vt:lpstr>Expected Value</vt:lpstr>
      <vt:lpstr>Measures of Variability</vt:lpstr>
      <vt:lpstr>Standardizing a Random Variable</vt:lpstr>
      <vt:lpstr>Covariance</vt:lpstr>
      <vt:lpstr>Correlation</vt:lpstr>
      <vt:lpstr>Variance, Part 2</vt:lpstr>
      <vt:lpstr>Conditional Expectation and Variance</vt:lpstr>
      <vt:lpstr>Conditional Expectation and Variance</vt:lpstr>
      <vt:lpstr>Statistics Review</vt:lpstr>
      <vt:lpstr>Statistical Inference and Sampling</vt:lpstr>
      <vt:lpstr>Estimators and Estimates</vt:lpstr>
      <vt:lpstr>Bias</vt:lpstr>
      <vt:lpstr>Efficiency</vt:lpstr>
      <vt:lpstr>Asymptotic Properties of Estimators</vt:lpstr>
      <vt:lpstr>Central Limit Theorem</vt:lpstr>
      <vt:lpstr>Approaches to Parameter Estimation</vt:lpstr>
      <vt:lpstr>Interval Estimation and Confidence Intervals</vt:lpstr>
      <vt:lpstr>Hypothesis Testing</vt:lpstr>
      <vt:lpstr>Hypothesis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Econometrics: Lecture 1</dc:title>
  <dc:creator>Matthew Wilson</dc:creator>
  <cp:lastModifiedBy>Matthew Wilson</cp:lastModifiedBy>
  <cp:revision>9</cp:revision>
  <dcterms:created xsi:type="dcterms:W3CDTF">2022-12-01T01:46:01Z</dcterms:created>
  <dcterms:modified xsi:type="dcterms:W3CDTF">2023-01-24T03:27:33Z</dcterms:modified>
</cp:coreProperties>
</file>