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5F7C-8093-4B1E-9FBF-234EBB9F4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B9F92-04D8-4C9D-8C78-BAA56055C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CFF4D-51EE-42E0-9108-9AB32C5E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E55-0695-44BF-8C7E-D3572A4F9A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FA822-1A29-430D-9310-A8702696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8CE8C-6449-4436-9994-B1208321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A10-6095-433B-964E-D7625A57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64BB-0ACE-457A-BF21-48CFAC13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8ECAD-1A19-474D-9663-B524E323A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39A9-788E-4FF9-A870-7FF7B26C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E55-0695-44BF-8C7E-D3572A4F9A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01B4F-45E5-4829-A1EB-CA79C17D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4154C-8764-4723-93FE-0A61B7AE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A10-6095-433B-964E-D7625A57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9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351B7-406C-448A-9793-D29C07EFA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0BB14-70B6-44AA-80C0-66B3F98B3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97279-108E-46DE-8C33-38D8A01B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E55-0695-44BF-8C7E-D3572A4F9A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434DF-C4FF-45B1-910E-C2AEBADB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98388-67C6-483E-9128-12E42572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A10-6095-433B-964E-D7625A57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7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AE7A-9B76-4193-B81D-84BFB69E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450EE-95F1-4E1B-A451-0EE8A3DCC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89EA5-D333-4127-84F2-898A7500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E55-0695-44BF-8C7E-D3572A4F9A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7D4F-8F16-4171-9AC8-C91C832B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01716-417C-40EC-8DC5-BECA1D1E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A10-6095-433B-964E-D7625A57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CC0B-B77B-46FF-A1F1-2C20028F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8B18F-7A33-45C4-A60E-DC58CCAFC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9C09C-1453-4196-A95E-BCE69961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E55-0695-44BF-8C7E-D3572A4F9A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3C9F6-345E-463F-9C3D-14408A9E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B2429-4AC1-436C-B460-231E6875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A10-6095-433B-964E-D7625A57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6B6A-94A9-4272-83D5-93A7B25C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4C50-2F23-4F2A-8961-6CDF60186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E5590-4717-4E01-809E-B98842DF7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3AFA6-B0C6-41D8-B996-1E80418C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E55-0695-44BF-8C7E-D3572A4F9A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92F9C-EB5A-4B0D-A9A5-DC4C97D5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28752-4537-4B3A-971C-9F1A93ED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A10-6095-433B-964E-D7625A57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D7A3-1340-45D3-BE8C-8CC355E3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A8A80-F546-4D5A-BE0F-B72AF328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38499-0AF1-4681-812E-3676B16FA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1B286-CA36-4C60-95E7-5215E624D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5B395-0544-4044-BBBB-C0DC5CE69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5828D-576A-406A-B41F-5C0A86B0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E55-0695-44BF-8C7E-D3572A4F9A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82D9A-1704-40A5-8EE1-8A184197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6D79D-B258-4062-B651-E0306D68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A10-6095-433B-964E-D7625A57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D0EB-70A2-4981-A6AC-E5003432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D79A9-C1B7-4234-82A3-44E3D5A2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E55-0695-44BF-8C7E-D3572A4F9A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112FC-DF11-4791-8E8B-D1A05F99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F7F4A-8350-465C-9473-D9244484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A10-6095-433B-964E-D7625A57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0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6686D-9F53-4C54-A1BC-66E79683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E55-0695-44BF-8C7E-D3572A4F9A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961BE-1DA0-4110-9F57-B83982A6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91CF1-DC97-470C-A578-7423C097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A10-6095-433B-964E-D7625A57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1AC6-2519-423F-ACFE-98E5DD0C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138D-F59D-45C8-B62E-84D68C708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377F7-8763-497D-90AE-3B1C0A6B1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7F158-D2EF-48D2-A110-EDF7C0F2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E55-0695-44BF-8C7E-D3572A4F9A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6DD5E-9C2C-4673-8C40-4403B489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3808D-56F5-47EC-8812-D02A307E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A10-6095-433B-964E-D7625A57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000F-16B1-4072-ADE5-E556D788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C64E1-7EE3-43F1-A9F4-496A1A957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9C403-A48C-4139-87A2-14FDBCD52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5797B-946F-4063-8E4A-DBE6B0C3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E55-0695-44BF-8C7E-D3572A4F9A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D1368-2D25-4B9D-948B-23B687D9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45522-4B40-4DFA-81F8-0F906A14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A10-6095-433B-964E-D7625A57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1B9D7-B07E-478B-93A8-2D56EFEE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4128E-384F-4B58-BE69-D1FC70A06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1AF6-B6E6-42B6-9DD6-CD20D5A2D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F2E55-0695-44BF-8C7E-D3572A4F9A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65BAF-5848-433A-AD46-7D028EE3E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C37FC-C8BC-4D31-AB3C-AA0F678CC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72A10-6095-433B-964E-D7625A57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0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6B0A-E732-4900-9920-31710D70E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Econometrics: 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756A4-1163-424D-9657-B60275FE5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Simple Regression Model, Part 1</a:t>
            </a:r>
          </a:p>
          <a:p>
            <a:r>
              <a:rPr lang="en-US" dirty="0"/>
              <a:t>January 31, 2023</a:t>
            </a:r>
          </a:p>
        </p:txBody>
      </p:sp>
    </p:spTree>
    <p:extLst>
      <p:ext uri="{BB962C8B-B14F-4D97-AF65-F5344CB8AC3E}">
        <p14:creationId xmlns:p14="http://schemas.microsoft.com/office/powerpoint/2010/main" val="382841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C483-59C1-4821-9CDC-FCC5D1E6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804D8D-3DD2-45B2-AD0A-45E44C279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if the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isn’t linear?</a:t>
                </a:r>
              </a:p>
              <a:p>
                <a:r>
                  <a:rPr lang="en-US" dirty="0"/>
                  <a:t>Common example: </a:t>
                </a:r>
                <a:r>
                  <a:rPr lang="en-US" i="1" dirty="0"/>
                  <a:t>percentage relationship. </a:t>
                </a: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depends not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but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%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Then our equation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Elasticity of y with respect to x: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b="0" dirty="0"/>
              </a:p>
              <a:p>
                <a:r>
                  <a:rPr lang="en-US" b="1" dirty="0"/>
                  <a:t>Semi-elasticity: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Other possible nonlinearities: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𝑒𝑡𝑐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OLS is still considered linear in these cases! We just transform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804D8D-3DD2-45B2-AD0A-45E44C279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62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DC19-C970-4B4E-867B-9C3D2C81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Simple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7EEB5-199C-4C9A-81EA-ABF9EE829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Most basic econometric problem: </a:t>
                </a:r>
                <a:r>
                  <a:rPr lang="en-US" i="1" dirty="0"/>
                  <a:t>How does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explain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simple functional form with a </a:t>
                </a:r>
                <a:r>
                  <a:rPr lang="en-US" b="1" dirty="0"/>
                  <a:t>slope </a:t>
                </a:r>
                <a:r>
                  <a:rPr lang="en-US" dirty="0"/>
                  <a:t>and </a:t>
                </a:r>
                <a:r>
                  <a:rPr lang="en-US" b="1" dirty="0"/>
                  <a:t>intercept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b="1" dirty="0"/>
                  <a:t>error term: </a:t>
                </a:r>
                <a:r>
                  <a:rPr lang="en-US" dirty="0"/>
                  <a:t>contains everything 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which affects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has a linear effect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𝐺𝐷𝑃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</m:oMath>
                </a14:m>
                <a:r>
                  <a:rPr lang="en-US" dirty="0"/>
                  <a:t> is the fiscal multiplier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7EEB5-199C-4C9A-81EA-ABF9EE829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46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3CE5-BD16-4109-B0BC-E80F2F19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Regression Model Assumptions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7F142-6DB9-46F3-91EC-73A94B5B9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67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We can always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/>
                  <a:t>simply readjust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 bigger assumption: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mean independent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expected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should equal zero no matter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(</a:t>
                </a:r>
                <a:r>
                  <a:rPr lang="en-US" b="1" dirty="0"/>
                  <a:t>zero conditional mean assumption)</a:t>
                </a:r>
              </a:p>
              <a:p>
                <a:r>
                  <a:rPr lang="en-US" dirty="0"/>
                  <a:t>This yields the </a:t>
                </a:r>
                <a:r>
                  <a:rPr lang="en-US" b="1" dirty="0"/>
                  <a:t>population regression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These are random variables; the </a:t>
                </a:r>
                <a:r>
                  <a:rPr lang="en-US" i="1" dirty="0"/>
                  <a:t>average </a:t>
                </a:r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changes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7F142-6DB9-46F3-91EC-73A94B5B9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675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42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3D6351-A445-4282-8347-139496D970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Ordinary Least Squares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3D6351-A445-4282-8347-139496D97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7C6A09-2227-4E34-A276-2E85F7F2D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i="1" dirty="0"/>
                  <a:t>population parameters: </a:t>
                </a:r>
                <a:r>
                  <a:rPr lang="en-US" dirty="0"/>
                  <a:t>we do not know what they are!</a:t>
                </a:r>
              </a:p>
              <a:p>
                <a:r>
                  <a:rPr lang="en-US" dirty="0"/>
                  <a:t>We need a strategy to obtain the </a:t>
                </a:r>
                <a:r>
                  <a:rPr lang="en-US" i="1" dirty="0"/>
                  <a:t>sample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have the sample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so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In population, we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Choose estimators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solve the sample counterparts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=0; </m:t>
                          </m:r>
                        </m:e>
                      </m:nary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=0 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Solution: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dirty="0"/>
                  <a:t> 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7C6A09-2227-4E34-A276-2E85F7F2D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43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3CD2F3-1AEB-4A14-B613-6AC98EE222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Ordinary Least Squares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3CD2F3-1AEB-4A14-B613-6AC98EE22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A29BE-2A38-45DF-AE66-FCB6A6A7AF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Can also find this estimator by minimizing </a:t>
                </a:r>
                <a:r>
                  <a:rPr lang="en-US" b="1" dirty="0"/>
                  <a:t>sum of squared residuals 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Hence the name “Ordinary Least Squares” estimation (OLS)</a:t>
                </a:r>
              </a:p>
              <a:p>
                <a:r>
                  <a:rPr lang="en-US" dirty="0"/>
                  <a:t>We get the </a:t>
                </a:r>
                <a:r>
                  <a:rPr lang="en-US" b="1" dirty="0"/>
                  <a:t>OLS regression line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called computing the regression of “y on x”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A29BE-2A38-45DF-AE66-FCB6A6A7A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92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72DC-8B38-4A2B-9A45-83B1DA0B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770710-C6D9-4097-BFE8-4511B259D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want to know how sales of a product correlate with advertising expenditures</a:t>
                </a:r>
              </a:p>
              <a:p>
                <a:r>
                  <a:rPr lang="en-US" dirty="0"/>
                  <a:t>We run the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𝐴𝑑𝑣𝑒𝑟𝑡𝑖𝑠𝑖𝑛𝑔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If we obtain the equation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𝑆𝑎𝑙𝑒𝑠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=100+0.4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𝐴𝑑𝑣𝑒𝑟𝑡𝑖𝑠𝑖𝑛𝑔</m:t>
                    </m:r>
                  </m:oMath>
                </a14:m>
                <a:r>
                  <a:rPr lang="en-US" dirty="0"/>
                  <a:t>, what can we expect the effect of an extra dollar of advertising to be?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770710-C6D9-4097-BFE8-4511B259D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81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B5F8-BF51-4F56-A0A7-96FFCFC4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Properties of OLS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671B8-3DE2-493A-8159-F4A4FE1B9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r>
                  <a:rPr lang="en-US" dirty="0"/>
                  <a:t>. Sample average of residuals is zero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 Sample covariance between regressors and residuals is zero.</a:t>
                </a:r>
              </a:p>
              <a:p>
                <a:r>
                  <a:rPr lang="en-US" dirty="0"/>
                  <a:t>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is always exactly on the regression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671B8-3DE2-493A-8159-F4A4FE1B9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44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10E9-5D72-4A50-B232-405D9813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Goodness-of-Fit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253CE-EF9F-47EE-95E8-97324CF09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Total sum of squares (SST or TSS)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b="1" dirty="0"/>
                  <a:t>Explained sum of squares (SSE)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b="1" dirty="0"/>
                  <a:t>Sum of squared </a:t>
                </a:r>
                <a:r>
                  <a:rPr lang="en-US" b="1" dirty="0" err="1"/>
                  <a:t>resuiduals</a:t>
                </a:r>
                <a:r>
                  <a:rPr lang="en-US" b="1" dirty="0"/>
                  <a:t> or sum of squared errors (SSR)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acc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Total variation sum of explained and unexplained variation: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Yields a definition for </a:t>
                </a:r>
                <a:r>
                  <a:rPr lang="en-US" b="1" dirty="0"/>
                  <a:t>R-squared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“How much of the variation in y is explained by variation in x?”</a:t>
                </a:r>
              </a:p>
              <a:p>
                <a:r>
                  <a:rPr lang="en-US" dirty="0"/>
                  <a:t>Sometimes important, sometimes irrelevant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253CE-EF9F-47EE-95E8-97324CF09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6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E90B-D852-42AF-BC11-37DF24D4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Measurement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587C6-2845-476C-B21D-E5A1361AA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the above example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𝑆𝑎𝑙𝑒𝑠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=100+0.4∗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𝐴𝑑𝑣𝑒𝑟𝑡𝑖𝑠𝑖𝑛𝑔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These coefficients are </a:t>
                </a:r>
                <a:r>
                  <a:rPr lang="en-US" i="1" dirty="0"/>
                  <a:t>unit-dependent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𝑆𝑎𝑙𝑒𝑠</m:t>
                    </m:r>
                  </m:oMath>
                </a14:m>
                <a:r>
                  <a:rPr lang="en-US" dirty="0"/>
                  <a:t> measured in units,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𝐴𝑑𝑣𝑒𝑟𝑡𝑖𝑠𝑖𝑛𝑔</m:t>
                    </m:r>
                  </m:oMath>
                </a14:m>
                <a:r>
                  <a:rPr lang="en-US" dirty="0"/>
                  <a:t> in dollars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$1</m:t>
                    </m:r>
                  </m:oMath>
                </a14:m>
                <a:r>
                  <a:rPr lang="en-US" dirty="0"/>
                  <a:t> of advertising results in 0.4 units of sales)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𝐴𝑑𝑣𝑒𝑟𝑡𝑖𝑠𝑖𝑛𝑔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instead 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the equation becomes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𝑆𝑎𝑙𝑒𝑠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=100+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400∗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𝐴𝑑𝑣𝑒𝑟𝑡𝑖𝑠𝑖𝑛𝑔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units sold for $5 each,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𝑆𝑎𝑙𝑒𝑠</m:t>
                    </m:r>
                  </m:oMath>
                </a14:m>
                <a:r>
                  <a:rPr lang="en-US" dirty="0"/>
                  <a:t> defined by dollars, then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𝑆𝑎𝑙𝑒𝑠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=100+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𝐴𝑑𝑣𝑒𝑟𝑡𝑖𝑠𝑖𝑛𝑔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the underlying relationships stay the SAME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587C6-2845-476C-B21D-E5A1361AA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70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11051</TotalTime>
  <Words>700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Econometrics: Lecture 2</vt:lpstr>
      <vt:lpstr>Definition of the Simple Regression Model</vt:lpstr>
      <vt:lpstr>Simple Regression Model Assumptions </vt:lpstr>
      <vt:lpstr>Ordinary Least Squares Estimates of β</vt:lpstr>
      <vt:lpstr>Ordinary Least Squares Estimates of β</vt:lpstr>
      <vt:lpstr>Example of OLS</vt:lpstr>
      <vt:lpstr>Some Properties of OLS Statistics</vt:lpstr>
      <vt:lpstr>Goodness-of-Fit</vt:lpstr>
      <vt:lpstr>Units of Measurement</vt:lpstr>
      <vt:lpstr>Nonlinearities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Econometrics: Lecture 2</dc:title>
  <dc:creator>Matthew Wilson</dc:creator>
  <cp:lastModifiedBy>Matthew Wilson</cp:lastModifiedBy>
  <cp:revision>5</cp:revision>
  <dcterms:created xsi:type="dcterms:W3CDTF">2022-12-21T01:47:27Z</dcterms:created>
  <dcterms:modified xsi:type="dcterms:W3CDTF">2023-01-31T02:44:35Z</dcterms:modified>
</cp:coreProperties>
</file>