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97F0-B6C7-463C-B0B1-EE20F1FC3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CE724-54D4-4F3B-8EA7-AD44D6375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363F5-EAFA-42FD-9D52-411371347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48C5-985A-45DF-836C-C3A660A1F3AD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852E7-DBC7-4891-B7E6-F04B8ECEE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3D108-261D-48AC-8E4D-210DC5B8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3C3B-50FC-4003-9DF6-D0F200E5F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1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A5D9-B30E-4E34-92B2-8D9573D0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65B683-85F9-467E-A906-4605932D2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C7711-0D89-48C0-8001-1E72A1078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48C5-985A-45DF-836C-C3A660A1F3AD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0AABF-234B-49B8-8E38-636266C72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0C775-2DF8-4409-BAE6-EB80D79A5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3C3B-50FC-4003-9DF6-D0F200E5F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4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3FE6DE-F8E4-4632-A586-4EA771E93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5C75E-A13A-485B-85B4-FBA397FA2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E053-24E3-4CB9-BAE3-C2B14C93E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48C5-985A-45DF-836C-C3A660A1F3AD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F22FE-7085-489B-9FAA-A9BEE0A8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28DCD-2C75-45DE-8013-3AC6DB79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3C3B-50FC-4003-9DF6-D0F200E5F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5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98457-A377-4696-97A9-C80EBDED8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590A0-2A76-4949-9ADF-1744C4984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2EA5B-8C3F-4614-B2F2-8D0FA7557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48C5-985A-45DF-836C-C3A660A1F3AD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30EFC-E396-4A9F-9680-73BEDDFD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FF22D-A694-4257-B9D1-953B5B13D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3C3B-50FC-4003-9DF6-D0F200E5F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8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E909A-758E-4CF3-BE3F-4E355CDAF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7FE76-A603-4C00-8C15-52C03E73F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6B317-274B-4293-B93A-0F8776339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48C5-985A-45DF-836C-C3A660A1F3AD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2C948-2A2B-416D-9294-AD9E50548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175B0-124E-459B-8FE9-210CC60A5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3C3B-50FC-4003-9DF6-D0F200E5F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56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32ECB-DBA6-478E-B2C8-7AAD9FD8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29984-B2A5-4A1C-9209-0408BCBD8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4F39A-8D93-40C5-B27C-C14199782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01F1C-B211-4AB5-95DD-A990D12E4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48C5-985A-45DF-836C-C3A660A1F3AD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0EBE7-C9C1-49D9-8B93-6750985DF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EB84E-C4AC-4735-B439-755C11C0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3C3B-50FC-4003-9DF6-D0F200E5F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391A7-74BD-4D5E-BC7E-96790DC1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5F3B2-762D-4150-BC5D-0F3CDD7C9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4FC15-BE1C-40EA-A8CA-7296421EE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879503-505D-4177-9C7B-9C8C33540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FA3C5A-D7A8-43D3-B68B-D195E0DAF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F1DB2-BD28-447D-BE43-6F88C902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48C5-985A-45DF-836C-C3A660A1F3AD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864DAA-84A3-4C2E-ACB8-54C6D0C30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B896F9-6F3C-4616-B0EA-841A3FC1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3C3B-50FC-4003-9DF6-D0F200E5F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CA01-B860-41DD-8DC2-3D6E25A2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530F0E-2FCA-4A6A-A93D-A8AEDEF3A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48C5-985A-45DF-836C-C3A660A1F3AD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F7FF1-E5AE-4BD1-A518-0AAEF5C7B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03102-01B4-488E-83F5-CED67A74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3C3B-50FC-4003-9DF6-D0F200E5F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6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D350A9-4666-4F3C-9975-0DFE5D3B4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48C5-985A-45DF-836C-C3A660A1F3AD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D444A-191A-4990-9BDD-781BEB79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DED6A-9F86-40CA-9B84-6C96F5FB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3C3B-50FC-4003-9DF6-D0F200E5F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9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4BAF-88D3-4863-BE01-EB5A31F15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BBC76-D02F-4915-94F7-405B43930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BA3E5-DABD-46AE-84C4-7B2AAE035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C5FB9-B083-4F8B-A0CC-72DAE42FB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48C5-985A-45DF-836C-C3A660A1F3AD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0FE92-5210-4022-A485-FDC1F87B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D0552-CAA7-4E05-AD18-A572AA198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3C3B-50FC-4003-9DF6-D0F200E5F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0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D5BC6-1173-4DB3-ABD2-B71CF6EF9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1AD6B4-0F34-4BD8-9FB5-436138C1D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4806E-732A-43D1-9CD4-63E696D06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AAAA7-45B7-4AA0-8425-8B60900C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48C5-985A-45DF-836C-C3A660A1F3AD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03AB0-DC63-49EE-BE3C-BED5ECBB8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521BC-F2C7-4376-BA9D-61F29A64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3C3B-50FC-4003-9DF6-D0F200E5F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2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952FB-B3C6-4CED-A59B-8DE18074A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0C4A4-1319-4790-B91D-2D9949894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3069A-202D-4681-A6CD-EEFF886C8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F48C5-985A-45DF-836C-C3A660A1F3AD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641F3-C64F-46AC-8694-D2208FBD2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E2DE1-3E5F-420B-918C-88945818E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D3C3B-50FC-4003-9DF6-D0F200E5F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8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8EA4-D52F-4328-A3FD-C91C713C9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Econometrics: Lecture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E5B6B-D377-4644-B443-E45C94CE36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Simple Regression Model, Part 2</a:t>
            </a:r>
          </a:p>
          <a:p>
            <a:r>
              <a:rPr lang="en-US" dirty="0"/>
              <a:t>February 7</a:t>
            </a:r>
          </a:p>
        </p:txBody>
      </p:sp>
    </p:spTree>
    <p:extLst>
      <p:ext uri="{BB962C8B-B14F-4D97-AF65-F5344CB8AC3E}">
        <p14:creationId xmlns:p14="http://schemas.microsoft.com/office/powerpoint/2010/main" val="109656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A07DB-6FE6-4B73-A99C-D86A53490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OLS is BLUE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17922-C81B-4069-9B4C-B1F660CF2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OLS is the </a:t>
            </a:r>
          </a:p>
          <a:p>
            <a:pPr lvl="1"/>
            <a:r>
              <a:rPr lang="en-US" dirty="0"/>
              <a:t>Best</a:t>
            </a:r>
          </a:p>
          <a:p>
            <a:pPr lvl="1"/>
            <a:r>
              <a:rPr lang="en-US" dirty="0"/>
              <a:t>Linear</a:t>
            </a:r>
          </a:p>
          <a:p>
            <a:pPr lvl="1"/>
            <a:r>
              <a:rPr lang="en-US" dirty="0"/>
              <a:t>Unbiased</a:t>
            </a:r>
          </a:p>
          <a:p>
            <a:pPr lvl="1"/>
            <a:r>
              <a:rPr lang="en-US" dirty="0"/>
              <a:t>Estimator</a:t>
            </a:r>
          </a:p>
          <a:p>
            <a:pPr lvl="1"/>
            <a:endParaRPr lang="en-US" dirty="0"/>
          </a:p>
          <a:p>
            <a:r>
              <a:rPr lang="en-US" dirty="0"/>
              <a:t>The OLS estimator has the lowest variance of all linear unbiased estimators</a:t>
            </a:r>
          </a:p>
          <a:p>
            <a:r>
              <a:rPr lang="en-US" dirty="0"/>
              <a:t>This is called the</a:t>
            </a:r>
            <a:r>
              <a:rPr lang="en-US" b="1" dirty="0"/>
              <a:t> Gauss-Markov Theorem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06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44644-0E8F-4AA5-BE18-79EEE19F0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OLS is Unbiased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FA9BCD-46B1-40EE-84AD-E568B85AE9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Gauss-Markov Assumptions 1-4</a:t>
                </a:r>
              </a:p>
              <a:p>
                <a:pPr lvl="1"/>
                <a:r>
                  <a:rPr lang="en-US" dirty="0"/>
                  <a:t>Linear in parameters: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Random sample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are not all the same</a:t>
                </a:r>
              </a:p>
              <a:p>
                <a:pPr lvl="1"/>
                <a:r>
                  <a:rPr lang="en-US" dirty="0"/>
                  <a:t>Error has zero expected value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Under these assumptions OLS is unbiased,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FA9BCD-46B1-40EE-84AD-E568B85AE9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70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CEB3-0419-48E7-BEE7-9DFC6E0E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OLS is “Best”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CBB337-82E3-4C64-98AC-8F75ACAF55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Gauss-Markov Assumption 5</a:t>
                </a:r>
              </a:p>
              <a:p>
                <a:pPr lvl="1"/>
                <a:r>
                  <a:rPr lang="en-US" b="1" dirty="0"/>
                  <a:t>Homoskedasticity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Error variance does not vary with the explanatory variable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depends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exhibits </a:t>
                </a:r>
                <a:r>
                  <a:rPr lang="en-US" b="1" dirty="0"/>
                  <a:t>heteroskedasticity</a:t>
                </a:r>
              </a:p>
              <a:p>
                <a:pPr lvl="1"/>
                <a:endParaRPr lang="en-US" b="1" dirty="0"/>
              </a:p>
              <a:p>
                <a:r>
                  <a:rPr lang="en-US" dirty="0"/>
                  <a:t>Under assumptions 1-5, the estimators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minimize 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)^2 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CBB337-82E3-4C64-98AC-8F75ACAF55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416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8913-5FC2-4514-A4FE-5F75623A3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Error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0A2603-4DD3-409C-88B4-D8F4A54A08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b="1" dirty="0"/>
                  <a:t>Error: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 true difference between fitted line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Never observed!</a:t>
                </a:r>
              </a:p>
              <a:p>
                <a:r>
                  <a:rPr lang="en-US" b="1" dirty="0"/>
                  <a:t>Residuals: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, the difference between predicted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&amp;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Estimated from data!</a:t>
                </a:r>
              </a:p>
              <a:p>
                <a:r>
                  <a:rPr lang="en-US" dirty="0"/>
                  <a:t>How do we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One possibility: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acc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𝑆𝑆𝑅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BUT! Two restrictions for OLS: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acc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acc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Restrictions take away two degrees of freedom. Unbiased estimator: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acc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𝑆𝑆𝑅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−2)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Standard error of the regression: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=√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</m:acc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b="1" dirty="0"/>
                  <a:t>Standard error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𝑠𝑒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𝑆𝑆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 (</a:t>
                </a:r>
                <a:r>
                  <a:rPr lang="en-US" dirty="0"/>
                  <a:t>The regression </a:t>
                </a:r>
                <a:r>
                  <a:rPr lang="en-US" dirty="0" err="1"/>
                  <a:t>s.e.</a:t>
                </a:r>
                <a:r>
                  <a:rPr lang="en-US" dirty="0"/>
                  <a:t> scaled by spread of x)</a:t>
                </a:r>
              </a:p>
              <a:p>
                <a:r>
                  <a:rPr lang="en-US" dirty="0"/>
                  <a:t>Standard errors are IMPORTANT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0A2603-4DD3-409C-88B4-D8F4A54A08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67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D2252-96DF-4289-B56C-850853471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through the origin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1D74C6-C75E-40A6-94F6-D0CDE39154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Sometimes we want to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</m:oMath>
                </a14:m>
                <a:r>
                  <a:rPr lang="en-US" dirty="0"/>
                  <a:t>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Call the estimate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This is less common, but sometimes relevant!</a:t>
                </a:r>
              </a:p>
              <a:p>
                <a:r>
                  <a:rPr lang="en-US" dirty="0"/>
                  <a:t>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r>
                  <a:rPr lang="en-US" dirty="0"/>
                  <a:t>, slightly different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1D74C6-C75E-40A6-94F6-D0CDE39154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397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10B7-6491-4CA9-B47A-C070343F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on a binary explanatory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CA1D5-ACEB-44E4-B05C-B91484FBEA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b="1" dirty="0"/>
                  <a:t>binary </a:t>
                </a:r>
                <a:r>
                  <a:rPr lang="en-US" dirty="0"/>
                  <a:t>or </a:t>
                </a:r>
                <a:r>
                  <a:rPr lang="en-US" b="1" dirty="0"/>
                  <a:t>dummy </a:t>
                </a:r>
                <a:r>
                  <a:rPr lang="en-US" dirty="0"/>
                  <a:t>variable takes values 0 or 1</a:t>
                </a:r>
              </a:p>
              <a:p>
                <a:r>
                  <a:rPr lang="en-US" dirty="0"/>
                  <a:t>Example: 1 = female, 0 = male</a:t>
                </a:r>
              </a:p>
              <a:p>
                <a:r>
                  <a:rPr lang="en-US" dirty="0"/>
                  <a:t>Interpretation of regression coefficients: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Estimate is simple: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en-US" b="0" dirty="0"/>
              </a:p>
              <a:p>
                <a:r>
                  <a:rPr lang="en-US" dirty="0"/>
                  <a:t>Statistical properties unchanged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CA1D5-ACEB-44E4-B05C-B91484FBEA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687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11BB3-0465-4DDD-A7E0-99578047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effects and counterfactual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CB5E0A-10AF-49E8-8A8F-F4EF000085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Econometrics is often interested in </a:t>
                </a:r>
                <a:r>
                  <a:rPr lang="en-US" b="1" dirty="0"/>
                  <a:t>causal effects </a:t>
                </a:r>
                <a:endParaRPr lang="en-US" dirty="0"/>
              </a:p>
              <a:p>
                <a:r>
                  <a:rPr lang="en-US" dirty="0"/>
                  <a:t>Simple case is a </a:t>
                </a:r>
                <a:r>
                  <a:rPr lang="en-US" b="1" dirty="0"/>
                  <a:t>treatment effect: </a:t>
                </a:r>
                <a:r>
                  <a:rPr lang="en-US" dirty="0"/>
                  <a:t>an observation is either treated to an observation or not</a:t>
                </a:r>
              </a:p>
              <a:p>
                <a:pPr lvl="1"/>
                <a:r>
                  <a:rPr lang="en-US" dirty="0"/>
                  <a:t>Example: health outcomes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as a result of getting a new medical treatment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b="1" dirty="0"/>
                  <a:t>Treatment group </a:t>
                </a:r>
                <a:r>
                  <a:rPr lang="en-US" dirty="0"/>
                  <a:t>gets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1" dirty="0"/>
                  <a:t>, control group </a:t>
                </a:r>
                <a:r>
                  <a:rPr lang="en-US" dirty="0"/>
                  <a:t>gets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We would like to know the difference for a </a:t>
                </a:r>
                <a:r>
                  <a:rPr lang="en-US" i="1" dirty="0"/>
                  <a:t>given individual </a:t>
                </a:r>
                <a:r>
                  <a:rPr lang="en-US" dirty="0"/>
                  <a:t>between getting the treatment and not- but we only observe one of the two scenarios!</a:t>
                </a:r>
              </a:p>
              <a:p>
                <a:r>
                  <a:rPr lang="en-US" dirty="0"/>
                  <a:t>We estimate the treatment effect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dirty="0"/>
                  <a:t> with the </a:t>
                </a:r>
                <a:r>
                  <a:rPr lang="en-US" b="1" dirty="0"/>
                  <a:t>average treatment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(0)]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OLS of y on x estimates this treatment effect!</a:t>
                </a:r>
              </a:p>
              <a:p>
                <a:r>
                  <a:rPr lang="en-US" dirty="0"/>
                  <a:t>Counterfactual thinking is helpful in more complicated problems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CB5E0A-10AF-49E8-8A8F-F4EF000085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482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10281</TotalTime>
  <Words>509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Econometrics: Lecture 3</vt:lpstr>
      <vt:lpstr>OLS is BLUE</vt:lpstr>
      <vt:lpstr>OLS is Unbiased</vt:lpstr>
      <vt:lpstr>OLS is “Best”</vt:lpstr>
      <vt:lpstr>Estimating Error Variance</vt:lpstr>
      <vt:lpstr>Regression through the origin</vt:lpstr>
      <vt:lpstr>Regression on a binary explanatory variable</vt:lpstr>
      <vt:lpstr>Treatment effects and counterfactual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Econometrics: Lecture 3</dc:title>
  <dc:creator>Matthew Wilson</dc:creator>
  <cp:lastModifiedBy>Matthew Wilson</cp:lastModifiedBy>
  <cp:revision>4</cp:revision>
  <dcterms:created xsi:type="dcterms:W3CDTF">2023-01-04T02:42:37Z</dcterms:created>
  <dcterms:modified xsi:type="dcterms:W3CDTF">2023-02-07T03:00:30Z</dcterms:modified>
</cp:coreProperties>
</file>