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5D8B-B6F4-4734-A700-BB74B6E9F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4709C-1F50-41EE-B09A-8FCECC606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716B6-6CD0-4C53-8174-07EFFB77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8613-7D96-43D4-81C7-0B6DAC8B8A5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BBFC8-A967-463F-8F46-E27769BA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B7FC2-17C7-4850-B94A-F2CE5AA7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3C77-2B54-4559-BA9F-2DDFED3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0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D928-9FFA-4F72-80A3-F8EA3E30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F59F0-6D69-4B0E-8A2A-8108FB105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D170-12A7-47F2-A9F0-A230E0F1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8613-7D96-43D4-81C7-0B6DAC8B8A5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62D27-D557-4F11-B39E-C6CCD79D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2F5EF-1882-43EC-89C2-870EE282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3C77-2B54-4559-BA9F-2DDFED3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0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8BCF5-C473-40A6-9704-5D3C75C5C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63F2A-1324-4138-A603-4958DE29E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AA0F3-3A62-4035-9161-3D1DF2C4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8613-7D96-43D4-81C7-0B6DAC8B8A5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1CF99-72F7-446C-9B61-22137796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AD340-3272-4D70-B9DE-E9BA10F8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3C77-2B54-4559-BA9F-2DDFED3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6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7C32-00D3-44DE-8676-C4AC1F02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DAB51-66E8-4E10-B846-A26F91E74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AD0ED-E6A4-4C00-B5FB-32D8F72A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8613-7D96-43D4-81C7-0B6DAC8B8A5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F33AF-4790-4AA8-AA1A-4414A67C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B16E7-7D0E-4D9A-899E-225F3425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3C77-2B54-4559-BA9F-2DDFED3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0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5D68-FA39-4CB6-8714-C16C5B22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2FD55-AF06-4450-ACEA-9337363E7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B8045-0D66-4AC7-A53C-0281ED7B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8613-7D96-43D4-81C7-0B6DAC8B8A5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E947E-9987-4209-993B-812104D4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D5F40-4D8B-4B60-865F-4F9B041F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3C77-2B54-4559-BA9F-2DDFED3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2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F3C0-D712-4E08-8499-59242644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F102-064D-469E-97A2-3643AB900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F166B-02C4-4646-BB7A-01F193410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267C3-0726-4DE1-AD8E-49DE1D65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8613-7D96-43D4-81C7-0B6DAC8B8A5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7C9B5-4E99-48AF-9A8F-F06AFD6C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FC9C2-3628-46F3-AE4F-0E7A0BCA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3C77-2B54-4559-BA9F-2DDFED3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0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07A3-3418-4B2D-8084-A1C3ECA3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09FB9-BD66-45B4-B62C-35C486CE6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BB9D3-0D3F-471A-80A4-F707BCD8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3A071-0E9C-445C-A8A1-971EB0347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687DA-1219-4560-9993-FCD83A941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1C22E-90A8-426F-A1DE-F613BCE8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8613-7D96-43D4-81C7-0B6DAC8B8A5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6A63A-59E2-4B3A-9742-B37CACC5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83110-E3FA-4B99-AA02-CB3E2AD1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3C77-2B54-4559-BA9F-2DDFED3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96DF-CE1C-4A19-BCAA-8624945F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77DCB-78BB-41BC-9497-23D3CA9B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8613-7D96-43D4-81C7-0B6DAC8B8A5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E1FF6-B6A0-4558-9AE3-07264CC5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33CFE-331B-4A86-B9DE-08A48DE4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3C77-2B54-4559-BA9F-2DDFED3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7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F884F-8B12-402F-9B10-02F69FE5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8613-7D96-43D4-81C7-0B6DAC8B8A5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A8280-9DFA-4FF1-BF54-7AB82D26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D5129-47EE-4FBC-8E5D-E2F5DD0A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3C77-2B54-4559-BA9F-2DDFED3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4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E18A-A535-4C7F-A636-5D2BA9B4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C53B-F6E6-494D-B492-003AC9362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5E79D-1B3A-4BAA-8DC9-05C37072A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FDCC4-0B85-4A64-B996-769CFA032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8613-7D96-43D4-81C7-0B6DAC8B8A5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43E2C-EC13-4BC4-84BB-B98DA5B1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1CF06-8AF3-487D-A9F2-3A63AA8B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3C77-2B54-4559-BA9F-2DDFED3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4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6357-EFDC-4A98-B17E-8B7C8718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923D8-A6A4-496F-8E41-410A81EBE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7A84C-E5DE-4148-8BE0-D16B0131F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DA567-5B54-456A-9E06-E4BFEC12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8613-7D96-43D4-81C7-0B6DAC8B8A5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66B6C-8386-4A86-8A87-1EBD3923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5861C-F18B-4094-A750-8653EE82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3C77-2B54-4559-BA9F-2DDFED3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9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D5FFD-A8E4-42F1-AADC-85FC02E9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706D8-2F83-4A35-AE43-312131A54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FE589-20BE-4B4C-AE01-9CE229954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18613-7D96-43D4-81C7-0B6DAC8B8A5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5AB53-3AE0-4115-9C37-A4D1121C5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C66D8-7B16-460F-8468-287F448F8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23C77-2B54-4559-BA9F-2DDFED3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1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E4D3-BE75-4E4D-8ECC-BA8973F09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Econometrics: Lecture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5A999-F878-4106-BC6F-0147825E8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Multiple Regression: Estimation</a:t>
            </a:r>
          </a:p>
          <a:p>
            <a:r>
              <a:rPr lang="en-US" dirty="0"/>
              <a:t>February 14, 2023</a:t>
            </a:r>
          </a:p>
        </p:txBody>
      </p:sp>
    </p:spTree>
    <p:extLst>
      <p:ext uri="{BB962C8B-B14F-4D97-AF65-F5344CB8AC3E}">
        <p14:creationId xmlns:p14="http://schemas.microsoft.com/office/powerpoint/2010/main" val="1029760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05B3-979C-C190-3924-BAE50D8F1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OLS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B90E6E-7C37-EB1E-CC80-DDD5AE5096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5 assumptions similar to assumptions we made for simple regression:</a:t>
                </a:r>
              </a:p>
              <a:p>
                <a:pPr lvl="1"/>
                <a:r>
                  <a:rPr lang="en-US" dirty="0"/>
                  <a:t>Linear in parameters</a:t>
                </a:r>
              </a:p>
              <a:p>
                <a:pPr lvl="1"/>
                <a:r>
                  <a:rPr lang="en-US" dirty="0"/>
                  <a:t>Random sampling</a:t>
                </a:r>
              </a:p>
              <a:p>
                <a:pPr lvl="1"/>
                <a:r>
                  <a:rPr lang="en-US" dirty="0"/>
                  <a:t>No perfect collinearity</a:t>
                </a:r>
              </a:p>
              <a:p>
                <a:pPr lvl="1"/>
                <a:r>
                  <a:rPr lang="en-US" dirty="0"/>
                  <a:t>Zero conditional mean: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Homoskedasticity: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Then each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BLUE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!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B90E6E-7C37-EB1E-CC80-DDD5AE509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54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05B3-979C-C190-3924-BAE50D8F1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OLS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B90E6E-7C37-EB1E-CC80-DDD5AE5096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Assumptions 1-4: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Assumptions 1-5: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where SST is sample variation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comes from regression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on other variables</a:t>
                </a:r>
              </a:p>
              <a:p>
                <a:r>
                  <a:rPr lang="en-US" dirty="0"/>
                  <a:t>Assumptions 1-5: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𝑆𝑆𝑅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, where n – k – 1 is the </a:t>
                </a:r>
                <a:r>
                  <a:rPr lang="en-US" b="1" dirty="0"/>
                  <a:t>degrees of freedom</a:t>
                </a:r>
              </a:p>
              <a:p>
                <a:r>
                  <a:rPr lang="en-US" b="1" dirty="0"/>
                  <a:t>Standard error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𝑆𝑆</m:t>
                                    </m:r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acc>
                  </m:oMath>
                </a14:m>
                <a:endParaRPr lang="en-US" b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B90E6E-7C37-EB1E-CC80-DDD5AE509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64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1207-5741-9251-F8CB-26DBC7B1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Omitted Variable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D1DABC-B017-821E-7706-74D0237F0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that, in reality, the price of a house depends on three variables: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𝐵𝑒𝑑𝑟𝑜𝑜𝑚𝑠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𝑍𝐼𝑃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 if we do not have data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𝑍𝐼𝑃</m:t>
                    </m:r>
                  </m:oMath>
                </a14:m>
                <a:r>
                  <a:rPr lang="en-US" dirty="0"/>
                  <a:t>, we might estimate: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𝐵𝑒𝑑𝑟𝑜𝑜𝑚𝑠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/>
                  <a:t> will include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𝑍𝐼𝑃</m:t>
                    </m:r>
                  </m:oMath>
                </a14:m>
                <a:r>
                  <a:rPr lang="en-US" dirty="0"/>
                  <a:t>!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𝑍𝐼𝑃</m:t>
                    </m:r>
                  </m:oMath>
                </a14:m>
                <a:r>
                  <a:rPr lang="en-US" dirty="0"/>
                  <a:t> is correlated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𝑆𝑖𝑧𝑒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𝐵𝑒𝑑𝑟𝑜𝑜𝑚𝑠</m:t>
                    </m:r>
                  </m:oMath>
                </a14:m>
                <a:r>
                  <a:rPr lang="en-US" dirty="0"/>
                  <a:t>, assumption 4 is violated and our estimates are biased! 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omitted variable, 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coefficient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a regression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on the other variables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D1DABC-B017-821E-7706-74D0237F0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02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0B69-166B-BB32-398B-75D3ACBE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Multicollinearity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0C1E8A-4B43-4CD0-7F02-3B8CD2FD03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Recall the variance of the coefficient estimators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Standard errors will be big when:</a:t>
                </a:r>
              </a:p>
              <a:p>
                <a:pPr lvl="1"/>
                <a:r>
                  <a:rPr lang="en-US" dirty="0"/>
                  <a:t>The data have a lot of “noise” (high error variance)</a:t>
                </a:r>
              </a:p>
              <a:p>
                <a:pPr lvl="1"/>
                <a:r>
                  <a:rPr lang="en-US" dirty="0"/>
                  <a:t>There is not much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low)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highly explained by the other independent variables: </a:t>
                </a:r>
                <a:r>
                  <a:rPr lang="en-US" b="1" dirty="0"/>
                  <a:t>multicollinearity </a:t>
                </a:r>
              </a:p>
              <a:p>
                <a:r>
                  <a:rPr lang="en-US" dirty="0"/>
                  <a:t>Not technically a violation of our assumptions, but can result in </a:t>
                </a:r>
                <a:r>
                  <a:rPr lang="en-US" i="1" dirty="0"/>
                  <a:t>noisy estimates </a:t>
                </a:r>
                <a:r>
                  <a:rPr lang="en-US" dirty="0"/>
                  <a:t>for the highly correlated variables</a:t>
                </a:r>
              </a:p>
              <a:p>
                <a:r>
                  <a:rPr lang="en-US" dirty="0"/>
                  <a:t>We may drop one of the variables, but we introduce omitted variable bias. Must use judgement to solve the </a:t>
                </a:r>
                <a:r>
                  <a:rPr lang="en-US" i="1" dirty="0"/>
                  <a:t>bias-variance tradeoff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0C1E8A-4B43-4CD0-7F02-3B8CD2FD03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232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231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FECF-16E4-1834-0890-643E06A6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Uses for 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F65C4-ED1E-CE0D-1D9B-2A612524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  <a:p>
            <a:r>
              <a:rPr lang="en-US" dirty="0"/>
              <a:t>Measuring tradeoffs</a:t>
            </a:r>
          </a:p>
          <a:p>
            <a:r>
              <a:rPr lang="en-US" dirty="0"/>
              <a:t>Test for differences across groups</a:t>
            </a:r>
          </a:p>
          <a:p>
            <a:r>
              <a:rPr lang="en-US" dirty="0"/>
              <a:t>Causal effects</a:t>
            </a:r>
          </a:p>
        </p:txBody>
      </p:sp>
    </p:spTree>
    <p:extLst>
      <p:ext uri="{BB962C8B-B14F-4D97-AF65-F5344CB8AC3E}">
        <p14:creationId xmlns:p14="http://schemas.microsoft.com/office/powerpoint/2010/main" val="80155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8B79-FDCE-468E-86A9-FD902B11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 Intro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9EC1FF-93C6-4F45-9677-2F192E7E37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simple regression, we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only variable which affects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often unrealistic!</a:t>
                </a:r>
              </a:p>
              <a:p>
                <a:pPr lvl="1"/>
                <a:r>
                  <a:rPr lang="en-US" dirty="0"/>
                  <a:t>We would like to include </a:t>
                </a:r>
                <a:r>
                  <a:rPr lang="en-US" b="1" dirty="0"/>
                  <a:t>multiple </a:t>
                </a:r>
                <a:r>
                  <a:rPr lang="en-US" dirty="0"/>
                  <a:t>determinants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price of a home depends on many factors: square footage, zip code, bedrooms, bathrooms, lot size, etc.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multiple regression model </a:t>
                </a:r>
                <a:r>
                  <a:rPr lang="en-US" dirty="0"/>
                  <a:t>allows us to include all these factors and interpret their effects in isolation</a:t>
                </a:r>
              </a:p>
              <a:p>
                <a:r>
                  <a:rPr lang="en-US" dirty="0"/>
                  <a:t>This model is the bedrock of empirical economic analysis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9EC1FF-93C6-4F45-9677-2F192E7E37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24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BFA8-382D-4451-BAC7-F471AD27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5E4136-A7EF-440C-AD0E-A91835AE68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Previously, we thought about the equation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𝑆𝑎𝑙𝑒𝑠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𝐴𝑑𝑣𝑒𝑟𝑡𝑖𝑠𝑖𝑛𝑔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𝑆𝑎𝑙𝑒𝑠</m:t>
                    </m:r>
                  </m:oMath>
                </a14:m>
                <a:r>
                  <a:rPr lang="en-US" dirty="0"/>
                  <a:t> depends on many things. Econ theory: price!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𝑆𝑎𝑙𝑒𝑠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𝐴𝑑𝑣𝑒𝑟𝑡𝑖𝑠𝑖𝑛𝑔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Each coefficient represents the effect of its variable </a:t>
                </a:r>
                <a:r>
                  <a:rPr lang="en-US" b="0" i="1" dirty="0"/>
                  <a:t>holding the other variable fixed</a:t>
                </a:r>
              </a:p>
              <a:p>
                <a:r>
                  <a:rPr lang="en-US" dirty="0"/>
                  <a:t>Sales is the </a:t>
                </a:r>
                <a:r>
                  <a:rPr lang="en-US" b="1" dirty="0"/>
                  <a:t>dependent/explained/response variables</a:t>
                </a:r>
              </a:p>
              <a:p>
                <a:r>
                  <a:rPr lang="en-US" dirty="0"/>
                  <a:t>Advertising, price are </a:t>
                </a:r>
                <a:r>
                  <a:rPr lang="en-US" b="1" dirty="0"/>
                  <a:t>Independent/Explanatory/Control variables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5E4136-A7EF-440C-AD0E-A91835AE6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14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E962-30B6-48EE-A48B-F4C771F6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F13534-9B30-43D9-882F-44F8A3008F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multiple linear regression (MLR)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intercept parameter;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b="1" dirty="0"/>
                  <a:t>slope parameters;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𝐞𝐫𝐫𝐨𝐫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𝐭𝐞𝐫𝐦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Key assumption of MLR: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This assumption means that the functional relationships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accounted for</a:t>
                </a:r>
              </a:p>
              <a:p>
                <a:r>
                  <a:rPr lang="en-US" dirty="0"/>
                  <a:t>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“How much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changes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changes by 1 unit, </a:t>
                </a:r>
                <a:r>
                  <a:rPr lang="en-US" i="1" dirty="0"/>
                  <a:t>holding all others variables equal (</a:t>
                </a:r>
                <a:r>
                  <a:rPr lang="en-US" b="1" i="1" dirty="0"/>
                  <a:t>ceteris paribus</a:t>
                </a:r>
                <a:r>
                  <a:rPr lang="en-US" i="1" dirty="0"/>
                  <a:t>)”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F13534-9B30-43D9-882F-44F8A3008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85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C223E-142F-4D4E-85DF-E7480037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OLS Estimates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8CE9FD-1A84-4445-BB1D-4E62B8FC5B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Just as in SLR, we can estimate the MLR with </a:t>
                </a:r>
                <a:r>
                  <a:rPr lang="en-US" b="1" dirty="0"/>
                  <a:t>ordinary least squares (OLS)</a:t>
                </a:r>
              </a:p>
              <a:p>
                <a:r>
                  <a:rPr lang="en-US" dirty="0"/>
                  <a:t>OLS minimizes the sum of squared residuals: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−…−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We can solve this minimization using calculus, yielding the following </a:t>
                </a:r>
                <a:r>
                  <a:rPr lang="en-US" b="1" dirty="0"/>
                  <a:t>first order conditions: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−…−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/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−…−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/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−…−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/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8CE9FD-1A84-4445-BB1D-4E62B8FC5B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65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C845-238E-4541-B1D7-0E4165BC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201556-A6AD-4424-B0A6-0CE6AB1EC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regression equation implies an equation for </a:t>
                </a:r>
                <a:r>
                  <a:rPr lang="en-US" i="1" dirty="0"/>
                  <a:t>changes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we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dirty="0"/>
                  <a:t> then we get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Each slope estimate is a</a:t>
                </a:r>
                <a:r>
                  <a:rPr lang="en-US" b="1" dirty="0"/>
                  <a:t> partial </a:t>
                </a:r>
                <a:r>
                  <a:rPr lang="en-US" dirty="0"/>
                  <a:t>or </a:t>
                </a:r>
                <a:r>
                  <a:rPr lang="en-US" b="1" dirty="0"/>
                  <a:t>ceteris paribus </a:t>
                </a:r>
                <a:r>
                  <a:rPr lang="en-US" dirty="0"/>
                  <a:t>effect</a:t>
                </a:r>
              </a:p>
              <a:p>
                <a:r>
                  <a:rPr lang="en-US" dirty="0"/>
                  <a:t>Note that our data is NOT collected ceteris paribus</a:t>
                </a:r>
              </a:p>
              <a:p>
                <a:pPr lvl="1"/>
                <a:r>
                  <a:rPr lang="en-US" dirty="0"/>
                  <a:t>If it was, we could just run the simple regression model</a:t>
                </a:r>
              </a:p>
              <a:p>
                <a:pPr lvl="1"/>
                <a:r>
                  <a:rPr lang="en-US" dirty="0"/>
                  <a:t>Instead, we are “controlling for” the other variables that affect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appropriate variables are controlled, we can isolate the effect we want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201556-A6AD-4424-B0A6-0CE6AB1EC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79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ED1D-6B84-4A16-82BE-E93A1965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Fitted Values and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4E7964-DA59-438C-9952-A751398332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OLS estimates can be used for fitting and prediction</a:t>
                </a:r>
              </a:p>
              <a:p>
                <a:r>
                  <a:rPr lang="en-US" dirty="0"/>
                  <a:t>Each observation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plugged in to the estimated equation to obtain predictions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given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values</a:t>
                </a:r>
              </a:p>
              <a:p>
                <a:r>
                  <a:rPr lang="en-US" dirty="0"/>
                  <a:t>These are the </a:t>
                </a:r>
                <a:r>
                  <a:rPr lang="en-US" b="1" dirty="0"/>
                  <a:t>fitted values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generate </a:t>
                </a:r>
                <a:r>
                  <a:rPr lang="en-US" b="1" dirty="0"/>
                  <a:t>residuals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b="0" dirty="0"/>
              </a:p>
              <a:p>
                <a:r>
                  <a:rPr lang="en-US" b="0" dirty="0"/>
                  <a:t>Sample average of residuals is zero, sample covariance between residuals and independent variables is zero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4E7964-DA59-438C-9952-A75139833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45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D37E-3197-5B2F-4900-D37CD549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Simple and 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8E42D-276F-CA70-EE16-CEBD9B58D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have the simple regression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, the multiple regression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the simple regression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Then we can write the simple coefficient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Sometimes these are the same, but generally are not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68E42D-276F-CA70-EE16-CEBD9B58D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84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2513-A83F-6630-68DB-E043CD2A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Goodness-of-Fit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68E733-00E8-635C-28CD-88F9FF766B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Goodness of fit statistics (SST, SSE, and SSR) defined the same as before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can also be defined as the correlation coefficient between the fitted values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and the true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always increases when variables are added!</a:t>
                </a:r>
              </a:p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not always the most important thing…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68E733-00E8-635C-28CD-88F9FF766B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9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10153</TotalTime>
  <Words>950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Econometrics: Lecture 4</vt:lpstr>
      <vt:lpstr>Multiple Regression Intro</vt:lpstr>
      <vt:lpstr>Motivation</vt:lpstr>
      <vt:lpstr>The General Model</vt:lpstr>
      <vt:lpstr>The OLS Estimates</vt:lpstr>
      <vt:lpstr>Interpreting the Estimates</vt:lpstr>
      <vt:lpstr>Fitted Values and Residuals</vt:lpstr>
      <vt:lpstr>Comparing Simple and Multiple Regression</vt:lpstr>
      <vt:lpstr>Goodness-of-Fit</vt:lpstr>
      <vt:lpstr>Properties of OLS Estimators</vt:lpstr>
      <vt:lpstr>Properties of OLS Estimators</vt:lpstr>
      <vt:lpstr>Problem 1: Omitted Variable Bias</vt:lpstr>
      <vt:lpstr>Problem 2: Multicollinearity</vt:lpstr>
      <vt:lpstr>Common Uses for Multiple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Econometrics: Lecture 4</dc:title>
  <dc:creator>Matthew Wilson</dc:creator>
  <cp:lastModifiedBy>Matthew Wilson</cp:lastModifiedBy>
  <cp:revision>8</cp:revision>
  <dcterms:created xsi:type="dcterms:W3CDTF">2023-01-12T02:57:27Z</dcterms:created>
  <dcterms:modified xsi:type="dcterms:W3CDTF">2023-02-14T03:47:18Z</dcterms:modified>
</cp:coreProperties>
</file>