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D8B2-F6F2-80F7-B252-82A3674E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67FFB-3A31-D98E-3C04-C7F9844F0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CD6F-85D1-9C80-432A-40CCE807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90DE-5A92-76CF-31BF-C38FDC66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C8BD-2679-6764-3A62-6D62EF6E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844E-AC81-E30C-F8BB-80E6399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9EFB9-1406-02D6-E911-C992D471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589A-CAB3-022C-87FB-ED35DCB6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081F-1EE8-FDCD-AA6A-ABC96BB2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ED6B-4C5D-7462-A3E1-87E141BF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2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6B79A-6C9B-2945-101A-18F268D97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651D-EB12-BE90-CDED-398440EDA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2D37-B365-D60D-B557-1ECBC204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1F11-786D-79C2-65C3-1CE71824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F96E-9B8D-3EF8-B81A-5A9713D5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D7A3-005F-4ACA-DA10-1B8FBDB7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38DB-6501-6504-84EA-66F546C2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8A40-417A-E18F-E3D8-2A9B49D2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8DA9-A3C1-801C-9A33-5E1A029C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03BB-1247-0148-E901-D29960E4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748B-CB95-AAF7-C1CB-927512AD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B542-B4DF-7208-7B04-B3866DCB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7A4E-15C3-1CE5-96D0-80949A4A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BF3B-E8D7-6758-F909-9501DF8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4FBF-A7D2-FE11-0FDA-CEE9811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702F-C340-4DB5-6302-126E7317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5225-E604-C8CA-143E-B8BFC5D91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9AD6D-AD17-289A-D790-59F75A7DC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469F-B4B3-431E-44E2-E7333986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9685-F77D-BB07-D0BD-903367FE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93A0A-F7B0-1ECE-88F1-3350E80B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83E-2943-80DB-A1B7-04F1A6D4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877FB-8FC2-948C-3AE8-FD060D8B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5F019-5D37-D9F3-B94D-874EBBF5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5DE07-02DA-464E-721C-BD5866176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6AAAE-BB71-2A35-6317-69741DF69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5F41A-D18E-62FF-1130-93E87CE0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5035A-E490-5A99-EFEC-0285ADBC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7B0E-1351-7840-D6B5-BD870583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BED8-4438-7E06-00C6-B865B015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3330C-3A5D-DE01-3F48-20817DB9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6FE1-826F-DDB6-D1A3-11F8A5DC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D9DA-2B4A-250C-05A5-2D1B60A7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60B0B-E39F-8AA8-FF59-87D88C92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A2A92-44E4-BD75-5756-286DB6B8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E9F0-63E9-0F32-6DEB-08E0CB5A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B9D-04D6-5E99-76C9-F261DE52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511E-398A-46CB-DD0D-89277B88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FD6E9-A55C-76E2-1FAB-175D6FC0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076EB-F010-DC9A-729E-78412B06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E44E6-F0CD-DEC0-5F01-83525111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CA04-8BBC-1BC4-0FE1-88774436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2E0D-60F5-6D5F-777A-66B2C1FF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1B56D-0AC7-85C9-4FBD-B0A833468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44627-3384-8339-16D2-1814EB15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A5AE-84B5-7D41-EE72-602D8B22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0E24E-DA6C-531E-9E2B-3C811C2A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A7F9-9A9A-3FA4-01DD-9929F4C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753CE-7FDF-A39B-CC0E-9D11DF52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7287-E306-7381-57C6-9741928F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E857-73E1-7185-CF79-99D00943B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CF1D-F3CC-43F8-8B60-F35DA151035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1BB2-6AF8-1663-F920-615C8A142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1922-CB86-07EF-4582-9B630B73A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67A7-D4E3-4129-9C12-6E7D980A3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8E4D-AEC9-921C-A912-33A4F77D9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B6B60-9B00-CDD6-F4BC-43CE30751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Regression: Inference</a:t>
            </a:r>
          </a:p>
          <a:p>
            <a:r>
              <a:rPr lang="en-US" dirty="0"/>
              <a:t>February 21, 2023</a:t>
            </a:r>
          </a:p>
        </p:txBody>
      </p:sp>
    </p:spTree>
    <p:extLst>
      <p:ext uri="{BB962C8B-B14F-4D97-AF65-F5344CB8AC3E}">
        <p14:creationId xmlns:p14="http://schemas.microsoft.com/office/powerpoint/2010/main" val="256763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4EB0-96D1-3B3F-5AE1-A8DAB753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Exclusion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F5DCC-489C-B69B-1AAB-79DD2BDE5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general, we can test any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exclusion restrictions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test this, estimate the normal (</a:t>
                </a:r>
                <a:r>
                  <a:rPr lang="en-US" b="1" dirty="0"/>
                  <a:t>unrestricted) </a:t>
                </a:r>
                <a:r>
                  <a:rPr lang="en-US" dirty="0"/>
                  <a:t>model and the model without these variables (</a:t>
                </a:r>
                <a:r>
                  <a:rPr lang="en-US" b="1" dirty="0"/>
                  <a:t>restricted</a:t>
                </a:r>
                <a:r>
                  <a:rPr lang="en-US" dirty="0"/>
                  <a:t>). Create the </a:t>
                </a:r>
                <a:r>
                  <a:rPr lang="en-US" b="1" dirty="0"/>
                  <a:t>F-statistic: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Call this an F-statistic because it follows an F distribution. </a:t>
                </a:r>
                <a:r>
                  <a:rPr lang="en-US" i="1" dirty="0"/>
                  <a:t>The relative decrease in variation when you take away the restricted variables</a:t>
                </a:r>
              </a:p>
              <a:p>
                <a:r>
                  <a:rPr lang="en-US" dirty="0"/>
                  <a:t>Hypothesis testing follows similarly to t-tests.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rejected, the variables are </a:t>
                </a:r>
                <a:r>
                  <a:rPr lang="en-US" b="1" dirty="0"/>
                  <a:t>jointly statistically significant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Can test the significance of an entire regression, or other null hypotheses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4F5DCC-489C-B69B-1AAB-79DD2BDE5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05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035C-B4B2-8293-89E7-BED17F11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Regression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B6660-5EA2-689E-70BA-6807222A0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Typically, regression output reports the coefficient estimates along with standard errors. </a:t>
                </a:r>
              </a:p>
              <a:p>
                <a:r>
                  <a:rPr lang="en-US" dirty="0"/>
                  <a:t>Sample size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also typically reported</a:t>
                </a:r>
              </a:p>
              <a:p>
                <a:r>
                  <a:rPr lang="en-US" dirty="0"/>
                  <a:t>Example: Acemoglu, Johnson, and Robinson (2001)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B6660-5EA2-689E-70BA-6807222A0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9988-C255-6AB9-6175-B5365416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Acemoglu, Johnson, and Robinson (2001)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000CE-CC41-AF4A-E7BF-B423FB75E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813" y="934721"/>
            <a:ext cx="8622373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6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2D9C-CFAE-A1DB-548F-DB464982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Effects and Policy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1FC3F-CDE9-CBAE-A005-E4FB81C96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want the causal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of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causal model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controls are appropriate,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 from OLS is an unbiased estimator, and we can do inference on it</a:t>
                </a:r>
              </a:p>
              <a:p>
                <a:r>
                  <a:rPr lang="en-US" dirty="0"/>
                  <a:t>If our causal question is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we do not care much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Appropriate controls get us back to the randomness assumption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1FC3F-CDE9-CBAE-A005-E4FB81C96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4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28A3-05A9-7BFD-AC34-5D6C7A14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D3BC-B641-A024-0E41-C5192509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Econometrics, we are often interested in testing whether or not a certain relationship exists</a:t>
            </a:r>
          </a:p>
          <a:p>
            <a:r>
              <a:rPr lang="en-US" dirty="0"/>
              <a:t>The size of a coefficient matters, but we also need to know if it is </a:t>
            </a:r>
            <a:r>
              <a:rPr lang="en-US" b="1" dirty="0"/>
              <a:t>statistically</a:t>
            </a:r>
            <a:r>
              <a:rPr lang="en-US" dirty="0"/>
              <a:t> </a:t>
            </a:r>
            <a:r>
              <a:rPr lang="en-US" b="1" dirty="0"/>
              <a:t>significant</a:t>
            </a:r>
          </a:p>
          <a:p>
            <a:pPr lvl="1"/>
            <a:r>
              <a:rPr lang="en-US" dirty="0"/>
              <a:t>Statistical significance: </a:t>
            </a:r>
            <a:r>
              <a:rPr lang="en-US" i="1" dirty="0"/>
              <a:t>unlikely that random data would generate this coefficient if there was no effect</a:t>
            </a:r>
          </a:p>
          <a:p>
            <a:pPr lvl="1"/>
            <a:r>
              <a:rPr lang="en-US" dirty="0"/>
              <a:t>In policy analysis and causal questions, we only care about a coefficient if it is statistically significant</a:t>
            </a:r>
          </a:p>
          <a:p>
            <a:r>
              <a:rPr lang="en-US" dirty="0"/>
              <a:t>We don’t care about estimated relationships that could have easily arisen from random noise. We want true relationships</a:t>
            </a:r>
          </a:p>
          <a:p>
            <a:r>
              <a:rPr lang="en-US" dirty="0"/>
              <a:t>Testing the hypothesis that no effect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2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F97D-149F-D469-0D73-D7AA43EB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 of the OLS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5096C-D817-5F4A-FAE3-10677851A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know how likely our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is, we must know the full shape of its distribution</a:t>
                </a:r>
              </a:p>
              <a:p>
                <a:r>
                  <a:rPr lang="en-US" dirty="0"/>
                  <a:t>Make assumption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(</a:t>
                </a:r>
                <a:r>
                  <a:rPr lang="en-US" b="1" dirty="0"/>
                  <a:t>normality assumption):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Previous assumptions plus this one: </a:t>
                </a:r>
                <a:r>
                  <a:rPr lang="en-US" b="1" dirty="0"/>
                  <a:t>classical linear model (CLM)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a STRONG assumption, and often untrue</a:t>
                </a:r>
              </a:p>
              <a:p>
                <a:pPr lvl="1"/>
                <a:r>
                  <a:rPr lang="en-US" dirty="0"/>
                  <a:t>There are ways of dealing with this. E.g. transformations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Under the CLM assumptions: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5096C-D817-5F4A-FAE3-10677851A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7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946B-AC69-12F6-800C-02AF2910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of a Single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F5D5B-B5DC-6998-41F2-0DFE1D498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use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determine how “unlikely” it is</a:t>
                </a:r>
              </a:p>
              <a:p>
                <a:r>
                  <a:rPr lang="en-US" dirty="0"/>
                  <a:t>Using our data,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𝑠𝑑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and we must use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Our main null hypothesis is that there is no effect,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is the mean we use to determine the “unlikelihood” 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Plugging in, this yields the </a:t>
                </a:r>
                <a:r>
                  <a:rPr lang="en-US" b="1" dirty="0"/>
                  <a:t>t 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big question: </a:t>
                </a:r>
                <a:r>
                  <a:rPr lang="en-US" i="1" dirty="0"/>
                  <a:t>If the true parameter value was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would it be likely that our data would generate an estimate “as big as”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F5D5B-B5DC-6998-41F2-0DFE1D498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3F5E-483E-B0CB-2AA3-0532E1FA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Sided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353E-23EA-529C-7F87-843A389EA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do we mean by “as big as”?</a:t>
                </a:r>
              </a:p>
              <a:p>
                <a:r>
                  <a:rPr lang="en-US" dirty="0"/>
                  <a:t>One option (</a:t>
                </a:r>
                <a:r>
                  <a:rPr lang="en-US" b="1" dirty="0"/>
                  <a:t>one-sided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How to decide whether or not to reject? Define a </a:t>
                </a:r>
                <a:r>
                  <a:rPr lang="en-US" b="1" dirty="0"/>
                  <a:t>significance level. </a:t>
                </a:r>
                <a:endParaRPr lang="en-US" dirty="0"/>
              </a:p>
              <a:p>
                <a:r>
                  <a:rPr lang="en-US" dirty="0"/>
                  <a:t>Significance level: how often are we willing to </a:t>
                </a:r>
                <a:r>
                  <a:rPr lang="en-US" i="1" dirty="0"/>
                  <a:t>mistakenly </a:t>
                </a:r>
                <a:r>
                  <a:rPr lang="en-US" dirty="0"/>
                  <a:t>reject the hypothesis? </a:t>
                </a:r>
              </a:p>
              <a:p>
                <a:pPr lvl="1"/>
                <a:r>
                  <a:rPr lang="en-US" dirty="0"/>
                  <a:t>i.e.,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true, what’s the probability that data still reject the null?</a:t>
                </a:r>
              </a:p>
              <a:p>
                <a:r>
                  <a:rPr lang="en-US" dirty="0"/>
                  <a:t>A popular significance level: 5%.</a:t>
                </a:r>
              </a:p>
              <a:p>
                <a:r>
                  <a:rPr lang="en-US" dirty="0"/>
                  <a:t>Given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degrees of freedom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dirty="0"/>
                  <a:t>, define a critical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Rejection region </a:t>
                </a:r>
                <a:r>
                  <a:rPr lang="en-US" dirty="0"/>
                  <a:t>of t, area under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Also works for negative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3353E-23EA-529C-7F87-843A389EA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24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DBD8-AE0C-2E5A-BBE8-E6C26392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Two-Sided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6BF03-1805-F944-3B40-0DC3B98C1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a two-sided test, no prior hypothesis about the direction of the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Carry out the same as before, but now, reject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chosen to make each tail contain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so that total rejection region adds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most common hypothesis test in regression analysis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rejected,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statistically significant </a:t>
                </a:r>
                <a:r>
                  <a:rPr lang="en-US" dirty="0"/>
                  <a:t>determinant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also test other hypotheses,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6BF03-1805-F944-3B40-0DC3B98C1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19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C8EA-C703-16DF-E326-5DCED0B8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 and Statistical Significance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BE043-2EEC-8EFA-26FF-921DE06E2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practice, we do not typically define our rejection regions beforehand</a:t>
                </a:r>
              </a:p>
              <a:p>
                <a:r>
                  <a:rPr lang="en-US" dirty="0"/>
                  <a:t>Instead, we compute </a:t>
                </a:r>
                <a:r>
                  <a:rPr lang="en-US" b="1" dirty="0"/>
                  <a:t>p-values </a:t>
                </a:r>
                <a:r>
                  <a:rPr lang="en-US" dirty="0"/>
                  <a:t>for each estimate</a:t>
                </a:r>
                <a:r>
                  <a:rPr lang="en-US" b="1" dirty="0"/>
                  <a:t>: </a:t>
                </a:r>
                <a:r>
                  <a:rPr lang="en-US" i="1" dirty="0"/>
                  <a:t>What is the smallest significance level at which we would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Alternatively, </a:t>
                </a:r>
                <a:r>
                  <a:rPr lang="en-US" i="1" dirty="0"/>
                  <a:t>what is the probability that, if the null were true, an effect at least this big would be generated? </a:t>
                </a:r>
                <a:endParaRPr lang="en-US" dirty="0"/>
              </a:p>
              <a:p>
                <a:r>
                  <a:rPr lang="en-US" dirty="0"/>
                  <a:t>The p-value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at which the t-statistic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equals the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(for a two-sided test,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Typical significance levels to pay attention to: 10%, 5%, 1%</a:t>
                </a:r>
              </a:p>
              <a:p>
                <a:r>
                  <a:rPr lang="en-US" dirty="0"/>
                  <a:t>Remember: statistical significance =/= economic significance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BE043-2EEC-8EFA-26FF-921DE06E2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275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D18E-E26F-94F5-7694-71CD370C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5E321-1B8E-2AB0-85CC-8DCC20D58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also use our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construct a </a:t>
                </a:r>
                <a:r>
                  <a:rPr lang="en-US" b="1" dirty="0"/>
                  <a:t>confidence interval: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Interpretation: For 5% significance, we expect that the true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will lie within this interval 95% of the time. </a:t>
                </a:r>
              </a:p>
              <a:p>
                <a:r>
                  <a:rPr lang="en-US" dirty="0"/>
                  <a:t>We reject the null hypothesis when it is not included in the confidence interval!</a:t>
                </a:r>
              </a:p>
              <a:p>
                <a:r>
                  <a:rPr lang="en-US" dirty="0"/>
                  <a:t>Rule of thumb for 95% significance (not always perfect):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5E321-1B8E-2AB0-85CC-8DCC20D58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BC65-FB9C-B7A7-1309-EECFEED6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Linear Restrictions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D74C8-DACE-7CC0-B407-9EA18FF1D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want to know if a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greater than a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Then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with t-statistic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also do a </a:t>
                </a:r>
                <a:r>
                  <a:rPr lang="en-US" b="1" dirty="0"/>
                  <a:t>multiple hypotheses test, </a:t>
                </a:r>
                <a:r>
                  <a:rPr lang="en-US" dirty="0"/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tests are called </a:t>
                </a:r>
                <a:r>
                  <a:rPr lang="en-US" b="1" dirty="0"/>
                  <a:t>exclusion restrictions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D74C8-DACE-7CC0-B407-9EA18FF1D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1027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Econometrics: Lecture 5</vt:lpstr>
      <vt:lpstr>Motivation</vt:lpstr>
      <vt:lpstr>Sampling Distributions of the OLS Estimators</vt:lpstr>
      <vt:lpstr>Hypothesis Testing of a Single Parameter</vt:lpstr>
      <vt:lpstr>One Sided Tests</vt:lpstr>
      <vt:lpstr>Two-Sided Tests</vt:lpstr>
      <vt:lpstr>P-values and Statistical Significance</vt:lpstr>
      <vt:lpstr>Confidence Intervals</vt:lpstr>
      <vt:lpstr>Testing Linear Restrictions of Parameters</vt:lpstr>
      <vt:lpstr>Testing Exclusion Restrictions</vt:lpstr>
      <vt:lpstr>Reporting Regression Results</vt:lpstr>
      <vt:lpstr>Acemoglu, Johnson, and Robinson (2001)</vt:lpstr>
      <vt:lpstr>Causal Effects and Policy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5</dc:title>
  <dc:creator>Matthew Wilson</dc:creator>
  <cp:lastModifiedBy>Matthew Wilson</cp:lastModifiedBy>
  <cp:revision>7</cp:revision>
  <dcterms:created xsi:type="dcterms:W3CDTF">2023-01-31T03:07:43Z</dcterms:created>
  <dcterms:modified xsi:type="dcterms:W3CDTF">2023-02-21T02:27:31Z</dcterms:modified>
</cp:coreProperties>
</file>