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F36B-CE1A-147E-CDE5-0568D1B1D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7B699-FDA8-1FF5-93DF-36D14C361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0E0E-5A97-FFD0-6A04-FC4D2392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FB27-EB12-4319-085D-2353B186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BD76-68FE-6A46-96CB-6FA0BDD7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85D5-F896-4086-0019-B853B682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3531E-B1EC-E7C8-FB7A-AD5ED5DA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64DD-791B-23E5-FFDB-1FF1EA88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908E-ABEC-0F1D-5773-AAFDA7A5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778D-73C8-FD43-1E43-B322B1E4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271A2-B13C-74FD-4C31-251B3435A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7E509-D2CE-3255-9DFE-240BE3C2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6458-1F5E-EC45-CE57-07E6B666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5037-E118-692E-3BCE-6C1EDCA6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D9D8-B5CC-9BE7-0A73-EB545A9F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1517-3F4F-6180-BB3C-F0C53FC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774-5890-7FBF-2877-1CB8E285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B9CB0-3C6B-D896-049C-B68EABB2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C396-122A-2EBE-BD37-F8401445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A438-B3FC-7FE8-471D-F7DDC365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83FB-ABDE-3A9B-00BD-1ECB476D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7EAF3-21E1-70D8-F58E-4C8B4353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FECB-67C8-8830-0919-5809B4E4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1F2B-EB8A-0871-ACB6-F28A73F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DB59-4BE2-B12F-5EFA-2C0DC3AB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1EE4-725F-7AC2-653C-6D00BA81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3B17-8B26-39BA-5458-554BB382E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C7AA3-94FC-1E7B-3BBA-C4733CE5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3DE1C-6FDA-9FD4-F7A5-9D7F370A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FFFB-E09E-2D07-B33B-C08B5F36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6E346-3605-F002-6FD7-85D9A523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8B29-8240-DCCF-F9B9-6935A75C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5316A-9477-A0AE-443E-17ED04F2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D79DC-2DBA-3103-574F-79878DF90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AD9DD-AB8B-E1B6-C2CD-E8EBEBA35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68F89-4353-4811-0348-9771B8CD6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432B1-4EA1-3297-20B5-B2347518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3A483-B0F6-9F9B-20F3-56F88212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5DA41-B256-A094-59A9-1672094E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8A51-A746-BE1A-B545-DEAEB4F9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398DA-6936-A1A9-738A-C482DAF5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0008D-832E-A35D-9181-B0847851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A58EA-816B-ABCD-8424-FE1BE01E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374A1-7E62-6385-02D5-CF25E79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0F35C-4F6B-86C9-9A97-62A151DE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59770-0430-BA3E-A140-875F3B90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1DDF-5D51-EC62-824A-76E84493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EEDA-4B58-8F57-9400-2B86A940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58653-8CD9-7BDA-E08B-E8174B876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DFDE-7BDD-BD10-F9A0-25C95659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0EE0-37B7-D2EA-7399-57E079BD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E47C8-07EF-F803-9EA9-65AF1E96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5B8B-973D-C1BC-6CAC-234821C7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CA5FE-80A9-49B4-2AAA-E916A5A41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BB92B-3FA2-6A49-B552-38AEEE0E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0554-C890-50F4-4A33-E3053B91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E1B48-3D0E-6901-39B0-90349F14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E5EC-40D5-CF46-A24F-DDDBD379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B43AA-119C-CC99-3E71-58B70331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471B-7743-9598-3D5C-D0781D41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2E03-7F04-A1ED-8D8D-894059339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6DAB-138B-450B-9D88-D2A2830A65A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A7DF-418A-EE9A-A67F-AE2D1CA84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A926-5C1D-B9D7-B516-5882AF129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BFCC-4F45-43CC-B61B-921F809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F0BB-B64D-66C2-141C-8B0B7ABCC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Econometrics: 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74A1-B321-B66A-CE92-FCF01DF8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Asymptotics</a:t>
            </a:r>
            <a:r>
              <a:rPr lang="en-US" dirty="0"/>
              <a:t> and Further Issues</a:t>
            </a:r>
          </a:p>
          <a:p>
            <a:r>
              <a:rPr lang="en-US" dirty="0"/>
              <a:t>March 7, 2023</a:t>
            </a:r>
          </a:p>
        </p:txBody>
      </p:sp>
    </p:spTree>
    <p:extLst>
      <p:ext uri="{BB962C8B-B14F-4D97-AF65-F5344CB8AC3E}">
        <p14:creationId xmlns:p14="http://schemas.microsoft.com/office/powerpoint/2010/main" val="220090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B564-4FB0-2C50-6976-D8212B68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and Regressor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497BA-094E-92D6-3228-DE15B6B64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Remember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not the end-all-be-all</a:t>
                </a:r>
              </a:p>
              <a:p>
                <a:r>
                  <a:rPr lang="en-US" dirty="0"/>
                  <a:t>Good to know if adding a variable increases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 a lot</a:t>
                </a:r>
              </a:p>
              <a:p>
                <a:r>
                  <a:rPr lang="en-US" dirty="0"/>
                  <a:t>But adding too many variables to increase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lead to bad models</a:t>
                </a:r>
              </a:p>
              <a:p>
                <a:r>
                  <a:rPr lang="en-US" dirty="0"/>
                  <a:t>Therefore, can use </a:t>
                </a:r>
                <a:r>
                  <a:rPr lang="en-US" b="1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to penalize for having many regressors: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=1 −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compare between models of different sets of variables</a:t>
                </a:r>
              </a:p>
              <a:p>
                <a:r>
                  <a:rPr lang="en-US" dirty="0"/>
                  <a:t>We don’t want to control for every variable possible!</a:t>
                </a:r>
              </a:p>
              <a:p>
                <a:pPr lvl="1"/>
                <a:r>
                  <a:rPr lang="en-US" dirty="0"/>
                  <a:t>Might shut down an important effect we’re interested in.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497BA-094E-92D6-3228-DE15B6B64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81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CEB8-7CC3-63C0-4163-0C2F1FAE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F3E1A-31E2-7708-2486-B520AF83F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is useful for prediction</a:t>
                </a:r>
              </a:p>
              <a:p>
                <a:r>
                  <a:rPr lang="en-US" dirty="0"/>
                  <a:t>Often we don’t want a point estimate, but a confidence interval for  our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Given alternative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want to estimate the 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with our estimate: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  <m:sub/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We can plug into the original regression to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From this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sub/>
                    </m:sSub>
                  </m:oMath>
                </a14:m>
                <a:r>
                  <a:rPr lang="en-US" b="0" dirty="0"/>
                  <a:t> is the prediction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is the basis for our confidence interval!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/>
                  <a:t>prediction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significance level, confidence interval for prediction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F3E1A-31E2-7708-2486-B520AF83F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37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B9CE-F75D-0094-0CF2-5533258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1667-3625-945A-953D-72F48688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look at individual observations to see if observations are above or below their prediction value </a:t>
            </a:r>
          </a:p>
          <a:p>
            <a:r>
              <a:rPr lang="en-US" dirty="0"/>
              <a:t>In pricing regressions, this can tell us whether something was “overpriced” or “underpriced”</a:t>
            </a:r>
          </a:p>
          <a:p>
            <a:r>
              <a:rPr lang="en-US" dirty="0"/>
              <a:t>Can be used to think about other unobserved characteristics</a:t>
            </a:r>
          </a:p>
          <a:p>
            <a:r>
              <a:rPr lang="en-US" dirty="0"/>
              <a:t>Example: sports analytics</a:t>
            </a:r>
          </a:p>
          <a:p>
            <a:pPr lvl="1"/>
            <a:r>
              <a:rPr lang="en-US" dirty="0"/>
              <a:t>Advanced models can tell you how many wins a team should have based on its statistics</a:t>
            </a:r>
          </a:p>
          <a:p>
            <a:pPr lvl="1"/>
            <a:r>
              <a:rPr lang="en-US" dirty="0"/>
              <a:t>If a team has more wins than predicted wins, can attribute to “luck” or “good coaching”</a:t>
            </a:r>
          </a:p>
        </p:txBody>
      </p:sp>
    </p:spTree>
    <p:extLst>
      <p:ext uri="{BB962C8B-B14F-4D97-AF65-F5344CB8AC3E}">
        <p14:creationId xmlns:p14="http://schemas.microsoft.com/office/powerpoint/2010/main" val="370054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DAB9-B946-A572-D7D7-0C18BAC1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925337-93A9-1A8E-9CCA-911F46325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Occasionally we might not trust our standard error estimates</a:t>
                </a:r>
              </a:p>
              <a:p>
                <a:r>
                  <a:rPr lang="en-US" dirty="0"/>
                  <a:t>We can obtain standard errors using a technique called </a:t>
                </a:r>
                <a:r>
                  <a:rPr lang="en-US" b="1" dirty="0"/>
                  <a:t>bootstrapping</a:t>
                </a:r>
              </a:p>
              <a:p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new datasets by drawing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observations, </a:t>
                </a:r>
                <a:r>
                  <a:rPr lang="en-US" i="1" dirty="0"/>
                  <a:t>with replacement,</a:t>
                </a:r>
                <a:r>
                  <a:rPr lang="en-US" dirty="0"/>
                  <a:t>  from original data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time, and compute an adjusted sample standard deviation from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𝑏𝑠𝑒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Computer programs have options to compute standard errors this way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925337-93A9-1A8E-9CCA-911F46325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9046-E30D-AE57-AC91-2AE01C20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8371-7D09-6DE1-1483-46B8527D3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assumptions MLR.1-MLR.4, the OLS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consistent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fact, the needed assumptions are </a:t>
                </a:r>
                <a:r>
                  <a:rPr lang="en-US" i="1" dirty="0"/>
                  <a:t>weaker </a:t>
                </a:r>
                <a:r>
                  <a:rPr lang="en-US" dirty="0"/>
                  <a:t>for consistency. Consistency ‘easier’ to achieve than unbiasedness </a:t>
                </a:r>
              </a:p>
              <a:p>
                <a:pPr lvl="1"/>
                <a:r>
                  <a:rPr lang="en-US" dirty="0"/>
                  <a:t>Only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Formula for </a:t>
                </a:r>
                <a:r>
                  <a:rPr lang="en-US" b="1" dirty="0"/>
                  <a:t>inconsistency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Inconsistency is the large-sample analog of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8371-7D09-6DE1-1483-46B8527D3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57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2C3-9845-FB2E-3C23-B3C5095F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Normality of OLS &amp;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99D5B-C6DB-0D8A-1672-D09F3FA41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To do large-sample hypothesis testing, we need to know properties of the asymptotic distribution of the estimators</a:t>
                </a:r>
              </a:p>
              <a:p>
                <a:r>
                  <a:rPr lang="en-US" dirty="0"/>
                  <a:t>Inference using t- and F- statistics requires the </a:t>
                </a:r>
                <a:r>
                  <a:rPr lang="en-US" b="1" dirty="0"/>
                  <a:t>normality assumption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normally distributed conditional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sample size is large enough, we can claim normality WITHOUT this assumption using the </a:t>
                </a:r>
                <a:r>
                  <a:rPr lang="en-US" b="1" dirty="0"/>
                  <a:t>Central Limit Theorem</a:t>
                </a:r>
              </a:p>
              <a:p>
                <a:r>
                  <a:rPr lang="en-US" dirty="0"/>
                  <a:t>Under assumptions MLR.1-MLR.5, OLS estimators are </a:t>
                </a:r>
                <a:r>
                  <a:rPr lang="en-US" b="1" dirty="0"/>
                  <a:t>asymptotically normal: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is also true that OLS asymptotically approaches the t-distribution (and F-distribution) even when MLR.6 doesn’t hold!</a:t>
                </a:r>
              </a:p>
              <a:p>
                <a:r>
                  <a:rPr lang="en-US" dirty="0"/>
                  <a:t>Therefore,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we can appeal to CLT rather than MLR.6</a:t>
                </a:r>
              </a:p>
              <a:p>
                <a:r>
                  <a:rPr lang="en-US" dirty="0"/>
                  <a:t>Another large sample test: the LM-statistic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99D5B-C6DB-0D8A-1672-D09F3FA41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3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697F-694F-6402-63E4-B991A44E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Efficiency of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9D2FD6-8140-D42C-FB2A-2EB17B60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OLS estimators are </a:t>
                </a:r>
                <a:r>
                  <a:rPr lang="en-US" b="1" dirty="0"/>
                  <a:t>asymptotically efficient</a:t>
                </a:r>
              </a:p>
              <a:p>
                <a:r>
                  <a:rPr lang="en-US" dirty="0"/>
                  <a:t>Among the estimators that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 ∀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the OLS estimators have the lowest asymptotic variances</a:t>
                </a:r>
              </a:p>
              <a:p>
                <a:r>
                  <a:rPr lang="en-US" dirty="0"/>
                  <a:t>In large samples, the BLUE assertion goes through untouched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9D2FD6-8140-D42C-FB2A-2EB17B60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F187-45E6-F422-E277-09F38D62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Rescaling and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11953-8947-EFAB-65D5-9B1A84341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 in simple regression, rescaling of data affects our numbers, but does not affect any of our ultimate conclusions</a:t>
                </a:r>
              </a:p>
              <a:p>
                <a:r>
                  <a:rPr lang="en-US" dirty="0"/>
                  <a:t>All changes are cosmetic (eliminating 0s, etc.)</a:t>
                </a:r>
              </a:p>
              <a:p>
                <a:r>
                  <a:rPr lang="en-US" dirty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t-statistics, p-values, and R^2 are unchanged!</a:t>
                </a:r>
              </a:p>
              <a:p>
                <a:r>
                  <a:rPr lang="en-US" dirty="0"/>
                  <a:t>If we </a:t>
                </a:r>
                <a:r>
                  <a:rPr lang="en-US" b="1" dirty="0"/>
                  <a:t>standardize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we get the </a:t>
                </a:r>
                <a:r>
                  <a:rPr lang="en-US" b="1" dirty="0"/>
                  <a:t>standardized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11953-8947-EFAB-65D5-9B1A84341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32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6F43-594B-ACF7-1990-FDDDD04D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and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59CBD-7148-27DE-370C-6C6D6007F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advantage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: unaffected by rescaling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Multiple regression can be used for more complicated relationships between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nonlinear, then we can use polynomials to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more data we have, the more polynomials we can safely add</a:t>
                </a:r>
              </a:p>
              <a:p>
                <a:r>
                  <a:rPr lang="en-US" dirty="0"/>
                  <a:t>Warning: complicated polynomials make extrapolation unsafe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59CBD-7148-27DE-370C-6C6D6007F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9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732A-D46D-5B3B-5017-59ECE8C2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2ADA-F218-FD0A-1FDF-A769E5633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depends 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Ex: What if the effect of education is different for men and women?</a:t>
                </a:r>
              </a:p>
              <a:p>
                <a:r>
                  <a:rPr lang="en-US" dirty="0"/>
                  <a:t>Create a new </a:t>
                </a:r>
                <a:r>
                  <a:rPr lang="en-US" b="1" dirty="0"/>
                  <a:t>interaction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Here, the partial effect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2ADA-F218-FD0A-1FDF-A769E5633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21B0-4465-BF99-20B2-FD7E1516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Term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FEC44-B946-1CE5-C5EE-B8E686494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Return to education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𝐸𝑎𝑟𝑛𝑖𝑛𝑔𝑠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Here, return to education might be different for men and women!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FEC44-B946-1CE5-C5EE-B8E686494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9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8CD1-4A70-B2FB-BC94-8F179F56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Partial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09D03-AFE1-E9F3-5D16-01C5C556E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seen that the partial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may vary depending on its own values or the values of other variables</a:t>
                </a:r>
              </a:p>
              <a:p>
                <a:r>
                  <a:rPr lang="en-US" dirty="0"/>
                  <a:t>We can compute the </a:t>
                </a:r>
                <a:r>
                  <a:rPr lang="en-US" b="1" dirty="0"/>
                  <a:t>average partial effect, </a:t>
                </a:r>
                <a:r>
                  <a:rPr lang="en-US" dirty="0"/>
                  <a:t>where the partial effect is computed for each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averaged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09D03-AFE1-E9F3-5D16-01C5C556E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06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955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Econometrics: Lecture 6</vt:lpstr>
      <vt:lpstr>Consistency of OLS</vt:lpstr>
      <vt:lpstr>Asymptotic Normality of OLS &amp; Inference</vt:lpstr>
      <vt:lpstr>Asymptotic Efficiency of OLS</vt:lpstr>
      <vt:lpstr>Data Rescaling and Units</vt:lpstr>
      <vt:lpstr>Logs and Polynomials</vt:lpstr>
      <vt:lpstr>Interaction Terms</vt:lpstr>
      <vt:lpstr>Interaction Term Example</vt:lpstr>
      <vt:lpstr>Average Partial Effects</vt:lpstr>
      <vt:lpstr>Goodness-of-fit and Regressor Selection</vt:lpstr>
      <vt:lpstr>Prediction</vt:lpstr>
      <vt:lpstr>Residual Analysis</vt:lpstr>
      <vt:lpstr>Bootstrapping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Econometrics: Lecture 6</dc:title>
  <dc:creator>Matthew Wilson</dc:creator>
  <cp:lastModifiedBy>Matthew Wilson</cp:lastModifiedBy>
  <cp:revision>8</cp:revision>
  <dcterms:created xsi:type="dcterms:W3CDTF">2023-02-09T04:07:54Z</dcterms:created>
  <dcterms:modified xsi:type="dcterms:W3CDTF">2023-02-28T02:45:34Z</dcterms:modified>
</cp:coreProperties>
</file>