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RvpEVyQF+6Qx0OqYRdiF30oiH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72E2CB-FAD0-40E6-A464-64C70AA25B04}">
  <a:tblStyle styleId="{3872E2CB-FAD0-40E6-A464-64C70AA25B0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-54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987689" y="3071183"/>
            <a:ext cx="9910296" cy="2590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/>
              <a:t>Cuda-mediated Maze generation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987688" y="1553518"/>
            <a:ext cx="9910295" cy="1281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6: Epsilon Rates calculation</a:t>
            </a:r>
            <a:endParaRPr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8610600" y="1690688"/>
            <a:ext cx="3267107" cy="389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Kernel that calculates Epsilon rates to be used for learning in Q-learning algorithm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Utilizes cudaMemcpyAsync with stream to allow for asynchronous loading of data and running of kernel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 most useful when episode length is long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Initialized only once since all variables are known at the onset of running Q-learning 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Exploration start and end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 of episodes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690689"/>
            <a:ext cx="4419600" cy="389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2128" y="1690688"/>
            <a:ext cx="3204145" cy="240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6a: Epsilon Rates calculation - control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6675121" y="1690688"/>
            <a:ext cx="467868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kernel does not utilize asynchronous loading or shared memory usage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150268" cy="305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Comparison Testing Parameters</a:t>
            </a:r>
            <a:endParaRPr/>
          </a:p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838200" y="3966307"/>
            <a:ext cx="10515600" cy="2616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Found average time to complete pipeline or function for different generation amounts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Would run the pipeline or function for the specified generation amount 10 times, acquiring the average time it took to complete the test for each iteration out the 10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was done 5 times to acquire 5 average times with a single average time being calculated to give the final result 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Additional testing was done on individual functions to compare between basic kernel speed vs kernels with asynchronous loading and shared memory</a:t>
            </a:r>
            <a:endParaRPr/>
          </a:p>
          <a:p>
            <a:pPr indent="-18764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All tests were done on 40x40 mazes with identical start and end positions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Epsilon_rates function was not included in full pipeline since it is not apart of maze generation and only needs to be initialized once in the beginning of using RL agent</a:t>
            </a:r>
            <a:endParaRPr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425" y="1292399"/>
            <a:ext cx="7719150" cy="267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838200" y="1296663"/>
            <a:ext cx="4818888" cy="513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Control times</a:t>
            </a:r>
            <a:endParaRPr/>
          </a:p>
        </p:txBody>
      </p:sp>
      <p:graphicFrame>
        <p:nvGraphicFramePr>
          <p:cNvPr id="185" name="Google Shape;185;p13"/>
          <p:cNvGraphicFramePr/>
          <p:nvPr/>
        </p:nvGraphicFramePr>
        <p:xfrm>
          <a:off x="838200" y="1810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{3872E2CB-FAD0-40E6-A464-64C70AA25B04}</a:tableStyleId>
              </a:tblPr>
              <a:tblGrid>
                <a:gridCol w="1204725"/>
                <a:gridCol w="1204725"/>
                <a:gridCol w="1204725"/>
                <a:gridCol w="1204725"/>
              </a:tblGrid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5.94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41.25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4.08 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36.96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3.91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38.44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3.91 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37.11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3.91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38.44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3.88 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36.82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3.75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38.90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3.88 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36.99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3.91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38.75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3.90 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37.47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39.16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3.93 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37.07 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6" name="Google Shape;186;p13"/>
          <p:cNvSpPr txBox="1"/>
          <p:nvPr/>
        </p:nvSpPr>
        <p:spPr>
          <a:xfrm>
            <a:off x="6095999" y="1293550"/>
            <a:ext cx="4758047" cy="516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times</a:t>
            </a:r>
            <a:endParaRPr/>
          </a:p>
        </p:txBody>
      </p:sp>
      <p:graphicFrame>
        <p:nvGraphicFramePr>
          <p:cNvPr id="187" name="Google Shape;187;p13"/>
          <p:cNvGraphicFramePr/>
          <p:nvPr/>
        </p:nvGraphicFramePr>
        <p:xfrm>
          <a:off x="6095999" y="1813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{3872E2CB-FAD0-40E6-A464-64C70AA25B04}</a:tableStyleId>
              </a:tblPr>
              <a:tblGrid>
                <a:gridCol w="1204725"/>
                <a:gridCol w="1204725"/>
                <a:gridCol w="1204725"/>
                <a:gridCol w="1204725"/>
              </a:tblGrid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5.00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40.94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3.88 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36.98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3.75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38.59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3.88 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37.55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4.06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38.75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3.90 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36.64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3.91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38.59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3.91 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37.17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3.75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38.75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3.97 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36.60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4.09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39.12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3.91 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36.99 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8" name="Google Shape;188;p13"/>
          <p:cNvSpPr txBox="1"/>
          <p:nvPr/>
        </p:nvSpPr>
        <p:spPr>
          <a:xfrm>
            <a:off x="838200" y="365126"/>
            <a:ext cx="10076688" cy="643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Comparison - Iterations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838200" y="1296663"/>
            <a:ext cx="4818888" cy="513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Control times</a:t>
            </a:r>
            <a:endParaRPr/>
          </a:p>
        </p:txBody>
      </p:sp>
      <p:graphicFrame>
        <p:nvGraphicFramePr>
          <p:cNvPr id="194" name="Google Shape;194;p14"/>
          <p:cNvGraphicFramePr/>
          <p:nvPr/>
        </p:nvGraphicFramePr>
        <p:xfrm>
          <a:off x="838200" y="1810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{3872E2CB-FAD0-40E6-A464-64C70AA25B04}</a:tableStyleId>
              </a:tblPr>
              <a:tblGrid>
                <a:gridCol w="1204725"/>
                <a:gridCol w="1204725"/>
                <a:gridCol w="1204725"/>
                <a:gridCol w="1204725"/>
              </a:tblGrid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2.12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9.18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71.91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6.75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.92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68.45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6.86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.85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7.11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68.39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6.83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.81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7.10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69.43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6.63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.72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7.11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69.34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6.88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1.08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7.54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69.51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6.79 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5" name="Google Shape;195;p14"/>
          <p:cNvSpPr txBox="1"/>
          <p:nvPr/>
        </p:nvSpPr>
        <p:spPr>
          <a:xfrm>
            <a:off x="6095999" y="1293550"/>
            <a:ext cx="4758047" cy="516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times</a:t>
            </a:r>
            <a:endParaRPr/>
          </a:p>
        </p:txBody>
      </p:sp>
      <p:graphicFrame>
        <p:nvGraphicFramePr>
          <p:cNvPr id="196" name="Google Shape;196;p14"/>
          <p:cNvGraphicFramePr/>
          <p:nvPr/>
        </p:nvGraphicFramePr>
        <p:xfrm>
          <a:off x="6095999" y="1813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{3872E2CB-FAD0-40E6-A464-64C70AA25B04}</a:tableStyleId>
              </a:tblPr>
              <a:tblGrid>
                <a:gridCol w="1204725"/>
                <a:gridCol w="1204725"/>
                <a:gridCol w="1204725"/>
                <a:gridCol w="1204725"/>
              </a:tblGrid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2.14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9.05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70.52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6.76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1.02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7.11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68.68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6.72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.73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7.16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68.00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6.67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.74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7.09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68.73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6.72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.72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7.07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68.46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6.70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1.07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7.50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68.88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6.71 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7" name="Google Shape;197;p14"/>
          <p:cNvSpPr txBox="1"/>
          <p:nvPr/>
        </p:nvSpPr>
        <p:spPr>
          <a:xfrm>
            <a:off x="838200" y="365126"/>
            <a:ext cx="10076688" cy="643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Array Comparison - Iterations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838200" y="1296663"/>
            <a:ext cx="4818888" cy="513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Control times</a:t>
            </a:r>
            <a:endParaRPr/>
          </a:p>
        </p:txBody>
      </p:sp>
      <p:graphicFrame>
        <p:nvGraphicFramePr>
          <p:cNvPr id="203" name="Google Shape;203;p15"/>
          <p:cNvGraphicFramePr/>
          <p:nvPr/>
        </p:nvGraphicFramePr>
        <p:xfrm>
          <a:off x="838200" y="1810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{3872E2CB-FAD0-40E6-A464-64C70AA25B04}</a:tableStyleId>
              </a:tblPr>
              <a:tblGrid>
                <a:gridCol w="1204725"/>
                <a:gridCol w="1204725"/>
                <a:gridCol w="1204725"/>
                <a:gridCol w="1204725"/>
              </a:tblGrid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1.05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7.89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70.62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6.80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.93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6.87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69.68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6.91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.72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6.86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69.18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6.86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.72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6.78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69.58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6.68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.72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69.38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6.81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.83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7.06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69.69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6.81 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4" name="Google Shape;204;p15"/>
          <p:cNvSpPr txBox="1"/>
          <p:nvPr/>
        </p:nvSpPr>
        <p:spPr>
          <a:xfrm>
            <a:off x="6095999" y="1293550"/>
            <a:ext cx="4758047" cy="516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times</a:t>
            </a:r>
            <a:endParaRPr/>
          </a:p>
        </p:txBody>
      </p:sp>
      <p:graphicFrame>
        <p:nvGraphicFramePr>
          <p:cNvPr id="205" name="Google Shape;205;p15"/>
          <p:cNvGraphicFramePr/>
          <p:nvPr/>
        </p:nvGraphicFramePr>
        <p:xfrm>
          <a:off x="6095999" y="1813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{3872E2CB-FAD0-40E6-A464-64C70AA25B04}</a:tableStyleId>
              </a:tblPr>
              <a:tblGrid>
                <a:gridCol w="1204725"/>
                <a:gridCol w="1204725"/>
                <a:gridCol w="1204725"/>
                <a:gridCol w="1204725"/>
              </a:tblGrid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.99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7.72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69.12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6.86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.90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6.78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68.64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6.87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.70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6.80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69.03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6.88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.70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6.82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69.68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6.66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.69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6.85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69.93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6.74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.80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6.99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6" name="Google Shape;206;p15"/>
          <p:cNvSpPr txBox="1"/>
          <p:nvPr/>
        </p:nvSpPr>
        <p:spPr>
          <a:xfrm>
            <a:off x="838200" y="365126"/>
            <a:ext cx="10076688" cy="643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Zeroes comparison – Iterations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838200" y="1296663"/>
            <a:ext cx="4818888" cy="513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Control times</a:t>
            </a:r>
            <a:endParaRPr/>
          </a:p>
        </p:txBody>
      </p:sp>
      <p:graphicFrame>
        <p:nvGraphicFramePr>
          <p:cNvPr id="212" name="Google Shape;212;p16"/>
          <p:cNvGraphicFramePr/>
          <p:nvPr/>
        </p:nvGraphicFramePr>
        <p:xfrm>
          <a:off x="838200" y="1810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{3872E2CB-FAD0-40E6-A464-64C70AA25B04}</a:tableStyleId>
              </a:tblPr>
              <a:tblGrid>
                <a:gridCol w="1204725"/>
                <a:gridCol w="1204725"/>
                <a:gridCol w="1204725"/>
                <a:gridCol w="1204725"/>
              </a:tblGrid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.030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.031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.032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.031 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.027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.030 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.027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.029 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.030 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.030 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.030 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3" name="Google Shape;213;p16"/>
          <p:cNvSpPr txBox="1"/>
          <p:nvPr/>
        </p:nvSpPr>
        <p:spPr>
          <a:xfrm>
            <a:off x="6095999" y="1293550"/>
            <a:ext cx="4758047" cy="516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times</a:t>
            </a:r>
            <a:endParaRPr/>
          </a:p>
        </p:txBody>
      </p:sp>
      <p:graphicFrame>
        <p:nvGraphicFramePr>
          <p:cNvPr id="214" name="Google Shape;214;p16"/>
          <p:cNvGraphicFramePr/>
          <p:nvPr/>
        </p:nvGraphicFramePr>
        <p:xfrm>
          <a:off x="6095999" y="1813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{3872E2CB-FAD0-40E6-A464-64C70AA25B04}</a:tableStyleId>
              </a:tblPr>
              <a:tblGrid>
                <a:gridCol w="1204725"/>
                <a:gridCol w="1204725"/>
                <a:gridCol w="1204725"/>
                <a:gridCol w="1204725"/>
              </a:tblGrid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.031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.031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.031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.031 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.027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.030 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.027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.031 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.031 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.027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.027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.030 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.028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.029 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.031 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5" name="Google Shape;215;p16"/>
          <p:cNvSpPr txBox="1"/>
          <p:nvPr/>
        </p:nvSpPr>
        <p:spPr>
          <a:xfrm>
            <a:off x="838200" y="365126"/>
            <a:ext cx="10076688" cy="643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Epsilon greedy comparison - episodes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 and Final Thoughts</a:t>
            </a:r>
            <a:endParaRPr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5600700" y="1518020"/>
            <a:ext cx="5753100" cy="4658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Overall, Utilizing CUDA and its features was able to speed up generation of mazes in majority of cases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Ways to improve: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Find way to parallelize entire workflow so that blocks can be generated at one time and then concatenated together to form one giant maze with features and intricate paths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 additional parameters that use can adjust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Find better ways to ensure path from start to end point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Brute force method works for majority/all of cases depending on usage in maze generation pipeline but can skew data when running models with mazes</a:t>
            </a:r>
            <a:endParaRPr/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18020"/>
            <a:ext cx="2247210" cy="2264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410" y="1512258"/>
            <a:ext cx="2264277" cy="227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782297"/>
            <a:ext cx="2264278" cy="227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2479" y="3782297"/>
            <a:ext cx="2264278" cy="227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 &amp; Features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5854535" y="2971800"/>
            <a:ext cx="6107513" cy="3294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Q-learning and reinforcement learning are widespread methods used in machine learning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order to test and train model, multiple scenarios with random features must be 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be time consuming and biased when person designs test mazes by hand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Needed to find a way to quickly and efficiently design mazes with random features that would reliably produce solvable outputs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Solution was to create a modular pipeline that could be adjusted and fine-tuned by the user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4536" y="1690688"/>
            <a:ext cx="6107513" cy="10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996" y="1843088"/>
            <a:ext cx="2152144" cy="215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600" y="1843088"/>
            <a:ext cx="2186396" cy="215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9600" y="3995226"/>
            <a:ext cx="4338551" cy="2192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1: Random number array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7779124" y="1825625"/>
            <a:ext cx="3574676" cy="4528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Random number array is generated by using curand_uniform to generate random value to determine if index in array should be 0 (open space) or 1 (wall)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Kernel saves starting and end location in shared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Refers to them when setting start and stop locations in maze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4523594" cy="45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801" y="1825627"/>
            <a:ext cx="2417325" cy="242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1a: Random number array - control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7563971" y="1690688"/>
            <a:ext cx="378983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 not utilize shared memory 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257800" cy="3476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2: Array Randomizer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6964680" y="1690688"/>
            <a:ext cx="438912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Kernel modifies already existing array by copying inputted matrix to shared memory and then applying randomizer to array saved in shared memory.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Array is copied to inputted array after randomizer is complete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Shared array uses same dimensions as input array A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3229535" cy="4728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724" y="1690701"/>
            <a:ext cx="2896951" cy="2875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2a: Array Randomizer - control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7200900" y="1690688"/>
            <a:ext cx="41529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 not utilize shared memory and instead performs randomizer on global memory directly </a:t>
            </a:r>
            <a:endParaRPr/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690688"/>
            <a:ext cx="4335780" cy="43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Step 3: Feature generation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8770702" y="1690700"/>
            <a:ext cx="2851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Kernel adds features or arrays to maze template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Feature array is saved into shared memory and is copied to random points in the maze rather than utilizing global memory to hold both the maze and feature array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700"/>
            <a:ext cx="4311974" cy="484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 b="0" l="690" r="-690" t="0"/>
          <a:stretch/>
        </p:blipFill>
        <p:spPr>
          <a:xfrm>
            <a:off x="5150187" y="1690700"/>
            <a:ext cx="3411499" cy="220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0175" y="3899650"/>
            <a:ext cx="2649525" cy="26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4: Guarantee Path</a:t>
            </a:r>
            <a:endParaRPr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8388725" y="1690700"/>
            <a:ext cx="29652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Kernel picks start and end points as well as random points in maze array to convert indexes within the same row and column as current index to 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Only applies to every second index to avoid full rows and columns of 0 when random indices are chosen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6" name="Google Shape;1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688"/>
            <a:ext cx="4309411" cy="486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611" y="1690688"/>
            <a:ext cx="3241114" cy="32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5: DFS terrain modifier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8720148" y="1690688"/>
            <a:ext cx="2889146" cy="45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Utilizes stack for each thread to have multiple DFS traversals occurring in parallel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Acts as a way to confirm if path to end goal is reachable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Kernel “walks” through maze by searching for 0 and leaving 10 at cells it has visited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Acts as a method to create realistic terrain and other 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Once complete, all 0’s are converted to 1 and all 10’s are converted to 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leaves behind only the areas that can access the end while closing off areas that the DFS algorithm couldn’t reach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477" y="3459352"/>
            <a:ext cx="218398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1" y="1690688"/>
            <a:ext cx="3041276" cy="486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477" y="1690688"/>
            <a:ext cx="4187964" cy="17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3449" y="3459351"/>
            <a:ext cx="2656700" cy="265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2023-12-13T06:33:07Z</dcterms:created>
  <dc:creator>Matthew</dc:creator>
</cp:coreProperties>
</file>