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4298" r:id="rId1"/>
  </p:sldMasterIdLst>
  <p:notesMasterIdLst>
    <p:notesMasterId r:id="rId60"/>
  </p:notesMasterIdLst>
  <p:handoutMasterIdLst>
    <p:handoutMasterId r:id="rId61"/>
  </p:handoutMasterIdLst>
  <p:sldIdLst>
    <p:sldId id="256" r:id="rId2"/>
    <p:sldId id="496" r:id="rId3"/>
    <p:sldId id="497" r:id="rId4"/>
    <p:sldId id="473" r:id="rId5"/>
    <p:sldId id="416" r:id="rId6"/>
    <p:sldId id="474" r:id="rId7"/>
    <p:sldId id="415" r:id="rId8"/>
    <p:sldId id="352" r:id="rId9"/>
    <p:sldId id="475" r:id="rId10"/>
    <p:sldId id="476" r:id="rId11"/>
    <p:sldId id="478" r:id="rId12"/>
    <p:sldId id="443" r:id="rId13"/>
    <p:sldId id="509" r:id="rId14"/>
    <p:sldId id="479" r:id="rId15"/>
    <p:sldId id="480" r:id="rId16"/>
    <p:sldId id="481" r:id="rId17"/>
    <p:sldId id="498" r:id="rId18"/>
    <p:sldId id="499" r:id="rId19"/>
    <p:sldId id="500" r:id="rId20"/>
    <p:sldId id="482" r:id="rId21"/>
    <p:sldId id="420" r:id="rId22"/>
    <p:sldId id="483" r:id="rId23"/>
    <p:sldId id="504" r:id="rId24"/>
    <p:sldId id="340" r:id="rId25"/>
    <p:sldId id="506" r:id="rId26"/>
    <p:sldId id="505" r:id="rId27"/>
    <p:sldId id="501" r:id="rId28"/>
    <p:sldId id="502" r:id="rId29"/>
    <p:sldId id="472" r:id="rId30"/>
    <p:sldId id="507" r:id="rId31"/>
    <p:sldId id="508" r:id="rId32"/>
    <p:sldId id="457" r:id="rId33"/>
    <p:sldId id="464" r:id="rId34"/>
    <p:sldId id="471" r:id="rId35"/>
    <p:sldId id="492" r:id="rId36"/>
    <p:sldId id="469" r:id="rId37"/>
    <p:sldId id="467" r:id="rId38"/>
    <p:sldId id="484" r:id="rId39"/>
    <p:sldId id="488" r:id="rId40"/>
    <p:sldId id="487" r:id="rId41"/>
    <p:sldId id="462" r:id="rId42"/>
    <p:sldId id="493" r:id="rId43"/>
    <p:sldId id="463" r:id="rId44"/>
    <p:sldId id="491" r:id="rId45"/>
    <p:sldId id="422" r:id="rId46"/>
    <p:sldId id="442" r:id="rId47"/>
    <p:sldId id="423" r:id="rId48"/>
    <p:sldId id="424" r:id="rId49"/>
    <p:sldId id="427" r:id="rId50"/>
    <p:sldId id="429" r:id="rId51"/>
    <p:sldId id="390" r:id="rId52"/>
    <p:sldId id="389" r:id="rId53"/>
    <p:sldId id="430" r:id="rId54"/>
    <p:sldId id="431" r:id="rId55"/>
    <p:sldId id="318" r:id="rId56"/>
    <p:sldId id="404" r:id="rId57"/>
    <p:sldId id="413" r:id="rId58"/>
    <p:sldId id="510" r:id="rId59"/>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D8AF00"/>
    <a:srgbClr val="00FF00"/>
    <a:srgbClr val="CECECE"/>
    <a:srgbClr val="FAFD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p:restoredTop sz="90000" autoAdjust="0"/>
  </p:normalViewPr>
  <p:slideViewPr>
    <p:cSldViewPr>
      <p:cViewPr varScale="1">
        <p:scale>
          <a:sx n="102" d="100"/>
          <a:sy n="102" d="100"/>
        </p:scale>
        <p:origin x="-1170" y="-90"/>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236" y="1938"/>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slide" Target="slides/slide24.xml"/><Relationship Id="rId1" Type="http://schemas.openxmlformats.org/officeDocument/2006/relationships/slide" Target="slides/slide1.xml"/><Relationship Id="rId5" Type="http://schemas.openxmlformats.org/officeDocument/2006/relationships/slide" Target="slides/slide58.xml"/><Relationship Id="rId4"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588" y="0"/>
            <a:ext cx="2949576" cy="495300"/>
          </a:xfrm>
          <a:prstGeom prst="rect">
            <a:avLst/>
          </a:prstGeom>
          <a:noFill/>
          <a:ln w="9525">
            <a:noFill/>
            <a:miter lim="800000"/>
            <a:headEnd/>
            <a:tailEnd/>
          </a:ln>
          <a:effectLst/>
        </p:spPr>
        <p:txBody>
          <a:bodyPr vert="horz" wrap="square" lIns="19525" tIns="0" rIns="19525" bIns="0" numCol="1" anchor="t" anchorCtr="0" compatLnSpc="1">
            <a:prstTxWarp prst="textNoShape">
              <a:avLst/>
            </a:prstTxWarp>
          </a:bodyPr>
          <a:lstStyle>
            <a:lvl1pPr defTabSz="936625" eaLnBrk="0" hangingPunct="0">
              <a:defRPr sz="1000" i="1">
                <a:solidFill>
                  <a:schemeClr val="bg2"/>
                </a:solidFill>
                <a:latin typeface="Times New Roman" pitchFamily="18" charset="0"/>
              </a:defRPr>
            </a:lvl1pPr>
          </a:lstStyle>
          <a:p>
            <a:endParaRPr lang="en-US"/>
          </a:p>
        </p:txBody>
      </p:sp>
      <p:sp>
        <p:nvSpPr>
          <p:cNvPr id="3075" name="Rectangle 3"/>
          <p:cNvSpPr>
            <a:spLocks noGrp="1" noChangeArrowheads="1"/>
          </p:cNvSpPr>
          <p:nvPr>
            <p:ph type="dt" sz="quarter" idx="1"/>
          </p:nvPr>
        </p:nvSpPr>
        <p:spPr bwMode="auto">
          <a:xfrm>
            <a:off x="3848100" y="0"/>
            <a:ext cx="2949575" cy="495300"/>
          </a:xfrm>
          <a:prstGeom prst="rect">
            <a:avLst/>
          </a:prstGeom>
          <a:noFill/>
          <a:ln w="9525">
            <a:noFill/>
            <a:miter lim="800000"/>
            <a:headEnd/>
            <a:tailEnd/>
          </a:ln>
          <a:effectLst/>
        </p:spPr>
        <p:txBody>
          <a:bodyPr vert="horz" wrap="square" lIns="19525" tIns="0" rIns="19525" bIns="0" numCol="1" anchor="t" anchorCtr="0" compatLnSpc="1">
            <a:prstTxWarp prst="textNoShape">
              <a:avLst/>
            </a:prstTxWarp>
          </a:bodyPr>
          <a:lstStyle>
            <a:lvl1pPr algn="r" defTabSz="936625" eaLnBrk="0" hangingPunct="0">
              <a:defRPr sz="1000" i="1">
                <a:solidFill>
                  <a:schemeClr val="bg2"/>
                </a:solidFill>
                <a:latin typeface="Times New Roman" pitchFamily="18" charset="0"/>
              </a:defRPr>
            </a:lvl1pPr>
          </a:lstStyle>
          <a:p>
            <a:fld id="{05ADE033-BEF2-4A0D-8D4D-EF5EA4F5EF11}" type="datetime1">
              <a:rPr lang="en-US"/>
              <a:pPr/>
              <a:t>5/5/2010</a:t>
            </a:fld>
            <a:endParaRPr lang="en-US"/>
          </a:p>
        </p:txBody>
      </p:sp>
      <p:sp>
        <p:nvSpPr>
          <p:cNvPr id="3076" name="Rectangle 4"/>
          <p:cNvSpPr>
            <a:spLocks noGrp="1" noChangeArrowheads="1"/>
          </p:cNvSpPr>
          <p:nvPr>
            <p:ph type="ftr" sz="quarter" idx="2"/>
          </p:nvPr>
        </p:nvSpPr>
        <p:spPr bwMode="auto">
          <a:xfrm>
            <a:off x="496888" y="9429750"/>
            <a:ext cx="2451100" cy="496888"/>
          </a:xfrm>
          <a:prstGeom prst="rect">
            <a:avLst/>
          </a:prstGeom>
          <a:noFill/>
          <a:ln w="9525">
            <a:noFill/>
            <a:miter lim="800000"/>
            <a:headEnd/>
            <a:tailEnd/>
          </a:ln>
          <a:effectLst/>
        </p:spPr>
        <p:txBody>
          <a:bodyPr vert="horz" wrap="square" lIns="19525" tIns="0" rIns="19525" bIns="0" numCol="1" anchor="b" anchorCtr="0" compatLnSpc="1">
            <a:prstTxWarp prst="textNoShape">
              <a:avLst/>
            </a:prstTxWarp>
          </a:bodyPr>
          <a:lstStyle>
            <a:lvl1pPr defTabSz="936625" eaLnBrk="0" hangingPunct="0">
              <a:defRPr sz="1000">
                <a:solidFill>
                  <a:schemeClr val="bg2"/>
                </a:solidFill>
                <a:latin typeface="Verdana" charset="0"/>
                <a:ea typeface="ＭＳ Ｐゴシック" charset="-128"/>
              </a:defRPr>
            </a:lvl1pPr>
          </a:lstStyle>
          <a:p>
            <a:pPr>
              <a:defRPr/>
            </a:pPr>
            <a:r>
              <a:rPr lang="en-US"/>
              <a:t>MMDE11-150 </a:t>
            </a:r>
          </a:p>
        </p:txBody>
      </p:sp>
      <p:sp>
        <p:nvSpPr>
          <p:cNvPr id="3077" name="Rectangle 5"/>
          <p:cNvSpPr>
            <a:spLocks noGrp="1" noChangeArrowheads="1"/>
          </p:cNvSpPr>
          <p:nvPr>
            <p:ph type="sldNum" sz="quarter" idx="3"/>
          </p:nvPr>
        </p:nvSpPr>
        <p:spPr bwMode="auto">
          <a:xfrm>
            <a:off x="3848100" y="9429750"/>
            <a:ext cx="2452688" cy="496888"/>
          </a:xfrm>
          <a:prstGeom prst="rect">
            <a:avLst/>
          </a:prstGeom>
          <a:noFill/>
          <a:ln w="9525">
            <a:noFill/>
            <a:miter lim="800000"/>
            <a:headEnd/>
            <a:tailEnd/>
          </a:ln>
          <a:effectLst/>
        </p:spPr>
        <p:txBody>
          <a:bodyPr vert="horz" wrap="square" lIns="19525" tIns="0" rIns="19525" bIns="0" numCol="1" anchor="b" anchorCtr="0" compatLnSpc="1">
            <a:prstTxWarp prst="textNoShape">
              <a:avLst/>
            </a:prstTxWarp>
          </a:bodyPr>
          <a:lstStyle>
            <a:lvl1pPr algn="r" defTabSz="936625" eaLnBrk="0" hangingPunct="0">
              <a:defRPr sz="1000">
                <a:solidFill>
                  <a:schemeClr val="bg2"/>
                </a:solidFill>
                <a:latin typeface="Verdana" pitchFamily="34" charset="0"/>
              </a:defRPr>
            </a:lvl1pPr>
          </a:lstStyle>
          <a:p>
            <a:fld id="{D16AE517-AE8C-4BB4-9561-3A24AE46DD49}" type="slidenum">
              <a:rPr lang="en-US"/>
              <a:pPr/>
              <a:t>‹#›</a:t>
            </a:fld>
            <a:endParaRPr lang="en-US"/>
          </a:p>
        </p:txBody>
      </p:sp>
      <p:sp>
        <p:nvSpPr>
          <p:cNvPr id="3080" name="Line 8"/>
          <p:cNvSpPr>
            <a:spLocks noChangeShapeType="1"/>
          </p:cNvSpPr>
          <p:nvPr/>
        </p:nvSpPr>
        <p:spPr bwMode="auto">
          <a:xfrm>
            <a:off x="1246188" y="881063"/>
            <a:ext cx="5133975" cy="0"/>
          </a:xfrm>
          <a:prstGeom prst="line">
            <a:avLst/>
          </a:prstGeom>
          <a:noFill/>
          <a:ln w="6350">
            <a:solidFill>
              <a:schemeClr val="tx1"/>
            </a:solidFill>
            <a:round/>
            <a:headEnd type="none" w="sm" len="sm"/>
            <a:tailEnd type="none" w="sm" len="sm"/>
          </a:ln>
          <a:effectLst/>
        </p:spPr>
        <p:txBody>
          <a:bodyPr wrap="none" anchor="ctr"/>
          <a:lstStyle/>
          <a:p>
            <a:pPr eaLnBrk="0" hangingPunct="0">
              <a:defRPr/>
            </a:pPr>
            <a:endParaRPr lang="en-US">
              <a:ea typeface="+mn-ea"/>
            </a:endParaRPr>
          </a:p>
        </p:txBody>
      </p:sp>
      <p:sp>
        <p:nvSpPr>
          <p:cNvPr id="3081" name="Rectangle 9"/>
          <p:cNvSpPr>
            <a:spLocks noChangeArrowheads="1"/>
          </p:cNvSpPr>
          <p:nvPr/>
        </p:nvSpPr>
        <p:spPr bwMode="auto">
          <a:xfrm>
            <a:off x="1168400" y="249238"/>
            <a:ext cx="4241800" cy="587375"/>
          </a:xfrm>
          <a:prstGeom prst="rect">
            <a:avLst/>
          </a:prstGeom>
          <a:noFill/>
          <a:ln w="9525">
            <a:noFill/>
            <a:miter lim="800000"/>
            <a:headEnd/>
            <a:tailEnd/>
          </a:ln>
          <a:effectLst/>
        </p:spPr>
        <p:txBody>
          <a:bodyPr lIns="63457" tIns="26034" rIns="63457" bIns="26034">
            <a:spAutoFit/>
          </a:bodyPr>
          <a:lstStyle/>
          <a:p>
            <a:pPr defTabSz="735013" eaLnBrk="0" hangingPunct="0">
              <a:lnSpc>
                <a:spcPct val="116000"/>
              </a:lnSpc>
            </a:pPr>
            <a:r>
              <a:rPr lang="en-US" sz="1400">
                <a:solidFill>
                  <a:schemeClr val="bg2"/>
                </a:solidFill>
                <a:latin typeface="Tahoma" pitchFamily="34" charset="0"/>
              </a:rPr>
              <a:t>MMDE11-150  Website Design</a:t>
            </a:r>
            <a:endParaRPr lang="en-US" sz="1600" b="1">
              <a:latin typeface="Tahoma" pitchFamily="34" charset="0"/>
            </a:endParaRPr>
          </a:p>
          <a:p>
            <a:pPr defTabSz="735013" eaLnBrk="0" hangingPunct="0">
              <a:lnSpc>
                <a:spcPct val="116000"/>
              </a:lnSpc>
            </a:pPr>
            <a:r>
              <a:rPr lang="en-US" sz="1600">
                <a:latin typeface="Tahoma" pitchFamily="34" charset="0"/>
              </a:rPr>
              <a:t>Lecture Notes for Semester 101</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9576" cy="495300"/>
          </a:xfrm>
          <a:prstGeom prst="rect">
            <a:avLst/>
          </a:prstGeom>
          <a:noFill/>
          <a:ln w="9525">
            <a:noFill/>
            <a:miter lim="800000"/>
            <a:headEnd/>
            <a:tailEnd/>
          </a:ln>
          <a:effectLst/>
        </p:spPr>
        <p:txBody>
          <a:bodyPr vert="horz" wrap="square" lIns="19525" tIns="0" rIns="19525" bIns="0" numCol="1" anchor="t" anchorCtr="0" compatLnSpc="1">
            <a:prstTxWarp prst="textNoShape">
              <a:avLst/>
            </a:prstTxWarp>
          </a:bodyPr>
          <a:lstStyle>
            <a:lvl1pPr defTabSz="781050" eaLnBrk="0" hangingPunct="0">
              <a:defRPr sz="1000" i="1">
                <a:latin typeface="Times New Roman" pitchFamily="18" charset="0"/>
              </a:defRPr>
            </a:lvl1pPr>
          </a:lstStyle>
          <a:p>
            <a:endParaRPr lang="en-US"/>
          </a:p>
        </p:txBody>
      </p:sp>
      <p:sp>
        <p:nvSpPr>
          <p:cNvPr id="2051" name="Rectangle 3"/>
          <p:cNvSpPr>
            <a:spLocks noGrp="1" noChangeArrowheads="1"/>
          </p:cNvSpPr>
          <p:nvPr>
            <p:ph type="dt" idx="1"/>
          </p:nvPr>
        </p:nvSpPr>
        <p:spPr bwMode="auto">
          <a:xfrm>
            <a:off x="3848100" y="0"/>
            <a:ext cx="2949575" cy="495300"/>
          </a:xfrm>
          <a:prstGeom prst="rect">
            <a:avLst/>
          </a:prstGeom>
          <a:noFill/>
          <a:ln w="9525">
            <a:noFill/>
            <a:miter lim="800000"/>
            <a:headEnd/>
            <a:tailEnd/>
          </a:ln>
          <a:effectLst/>
        </p:spPr>
        <p:txBody>
          <a:bodyPr vert="horz" wrap="square" lIns="19525" tIns="0" rIns="19525" bIns="0" numCol="1" anchor="t" anchorCtr="0" compatLnSpc="1">
            <a:prstTxWarp prst="textNoShape">
              <a:avLst/>
            </a:prstTxWarp>
          </a:bodyPr>
          <a:lstStyle>
            <a:lvl1pPr algn="r" defTabSz="781050" eaLnBrk="0" hangingPunct="0">
              <a:defRPr sz="1000" i="1">
                <a:latin typeface="Times New Roman" pitchFamily="18" charset="0"/>
              </a:defRPr>
            </a:lvl1pPr>
          </a:lstStyle>
          <a:p>
            <a:fld id="{C71C1FF7-0DD0-4EB6-A689-241D7E0A98CB}" type="datetime1">
              <a:rPr lang="en-US"/>
              <a:pPr/>
              <a:t>5/5/2010</a:t>
            </a:fld>
            <a:endParaRPr lang="en-US"/>
          </a:p>
        </p:txBody>
      </p:sp>
      <p:sp>
        <p:nvSpPr>
          <p:cNvPr id="2052" name="Rectangle 4"/>
          <p:cNvSpPr>
            <a:spLocks noGrp="1" noChangeArrowheads="1"/>
          </p:cNvSpPr>
          <p:nvPr>
            <p:ph type="ftr" sz="quarter" idx="4"/>
          </p:nvPr>
        </p:nvSpPr>
        <p:spPr bwMode="auto">
          <a:xfrm>
            <a:off x="-1588" y="9429750"/>
            <a:ext cx="2949576" cy="496888"/>
          </a:xfrm>
          <a:prstGeom prst="rect">
            <a:avLst/>
          </a:prstGeom>
          <a:noFill/>
          <a:ln w="9525">
            <a:noFill/>
            <a:miter lim="800000"/>
            <a:headEnd/>
            <a:tailEnd/>
          </a:ln>
          <a:effectLst/>
        </p:spPr>
        <p:txBody>
          <a:bodyPr vert="horz" wrap="square" lIns="19525" tIns="0" rIns="19525" bIns="0" numCol="1" anchor="b" anchorCtr="0" compatLnSpc="1">
            <a:prstTxWarp prst="textNoShape">
              <a:avLst/>
            </a:prstTxWarp>
          </a:bodyPr>
          <a:lstStyle>
            <a:lvl1pPr defTabSz="781050" eaLnBrk="0" hangingPunct="0">
              <a:defRPr sz="1000" i="1">
                <a:latin typeface="Times New Roman" charset="0"/>
                <a:ea typeface="ＭＳ Ｐゴシック" charset="-128"/>
              </a:defRPr>
            </a:lvl1pPr>
          </a:lstStyle>
          <a:p>
            <a:pPr>
              <a:defRPr/>
            </a:pPr>
            <a:r>
              <a:rPr lang="en-US"/>
              <a:t>MMDE11-150 </a:t>
            </a:r>
          </a:p>
        </p:txBody>
      </p:sp>
      <p:sp>
        <p:nvSpPr>
          <p:cNvPr id="2053" name="Rectangle 5"/>
          <p:cNvSpPr>
            <a:spLocks noGrp="1" noChangeArrowheads="1"/>
          </p:cNvSpPr>
          <p:nvPr>
            <p:ph type="sldNum" sz="quarter" idx="5"/>
          </p:nvPr>
        </p:nvSpPr>
        <p:spPr bwMode="auto">
          <a:xfrm>
            <a:off x="3848100" y="9429750"/>
            <a:ext cx="2949575" cy="496888"/>
          </a:xfrm>
          <a:prstGeom prst="rect">
            <a:avLst/>
          </a:prstGeom>
          <a:noFill/>
          <a:ln w="9525">
            <a:noFill/>
            <a:miter lim="800000"/>
            <a:headEnd/>
            <a:tailEnd/>
          </a:ln>
          <a:effectLst/>
        </p:spPr>
        <p:txBody>
          <a:bodyPr vert="horz" wrap="square" lIns="19525" tIns="0" rIns="19525" bIns="0" numCol="1" anchor="b" anchorCtr="0" compatLnSpc="1">
            <a:prstTxWarp prst="textNoShape">
              <a:avLst/>
            </a:prstTxWarp>
          </a:bodyPr>
          <a:lstStyle>
            <a:lvl1pPr algn="r" defTabSz="781050" eaLnBrk="0" hangingPunct="0">
              <a:defRPr sz="1000" i="1">
                <a:latin typeface="Times New Roman" pitchFamily="18" charset="0"/>
              </a:defRPr>
            </a:lvl1pPr>
          </a:lstStyle>
          <a:p>
            <a:fld id="{46570D84-F428-4931-AF63-5B1D7DCD13D7}" type="slidenum">
              <a:rPr lang="en-US"/>
              <a:pPr/>
              <a:t>‹#›</a:t>
            </a:fld>
            <a:endParaRPr lang="en-US"/>
          </a:p>
        </p:txBody>
      </p:sp>
      <p:sp>
        <p:nvSpPr>
          <p:cNvPr id="2054" name="Rectangle 6"/>
          <p:cNvSpPr>
            <a:spLocks noGrp="1" noChangeArrowheads="1"/>
          </p:cNvSpPr>
          <p:nvPr>
            <p:ph type="body" sz="quarter" idx="3"/>
          </p:nvPr>
        </p:nvSpPr>
        <p:spPr bwMode="auto">
          <a:xfrm>
            <a:off x="762000" y="4648200"/>
            <a:ext cx="5519738" cy="3597275"/>
          </a:xfrm>
          <a:prstGeom prst="rect">
            <a:avLst/>
          </a:prstGeom>
          <a:noFill/>
          <a:ln w="9525">
            <a:noFill/>
            <a:miter lim="800000"/>
            <a:headEnd/>
            <a:tailEnd/>
          </a:ln>
          <a:effectLst/>
        </p:spPr>
        <p:txBody>
          <a:bodyPr vert="horz" wrap="square" lIns="91118" tIns="45558" rIns="91118" bIns="45558"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5" name="Rectangle 7"/>
          <p:cNvSpPr>
            <a:spLocks noChangeArrowheads="1"/>
          </p:cNvSpPr>
          <p:nvPr/>
        </p:nvSpPr>
        <p:spPr bwMode="auto">
          <a:xfrm>
            <a:off x="3094038" y="9456738"/>
            <a:ext cx="684212" cy="254000"/>
          </a:xfrm>
          <a:prstGeom prst="rect">
            <a:avLst/>
          </a:prstGeom>
          <a:noFill/>
          <a:ln w="9525">
            <a:noFill/>
            <a:miter lim="800000"/>
            <a:headEnd/>
            <a:tailEnd/>
          </a:ln>
          <a:effectLst/>
        </p:spPr>
        <p:txBody>
          <a:bodyPr wrap="none" lIns="86237" tIns="43931" rIns="86237" bIns="43931">
            <a:spAutoFit/>
          </a:bodyPr>
          <a:lstStyle/>
          <a:p>
            <a:pPr algn="ctr" defTabSz="838200" eaLnBrk="0" hangingPunct="0">
              <a:lnSpc>
                <a:spcPct val="90000"/>
              </a:lnSpc>
            </a:pPr>
            <a:r>
              <a:rPr lang="en-US" sz="1200">
                <a:latin typeface="Times New Roman" pitchFamily="18" charset="0"/>
              </a:rPr>
              <a:t>Page </a:t>
            </a:r>
            <a:fld id="{BCDD2969-C7F5-4CBF-945A-0BB01F65A70D}" type="slidenum">
              <a:rPr lang="en-US" sz="1200">
                <a:latin typeface="Times New Roman" pitchFamily="18" charset="0"/>
              </a:rPr>
              <a:pPr algn="ctr" defTabSz="838200" eaLnBrk="0" hangingPunct="0">
                <a:lnSpc>
                  <a:spcPct val="90000"/>
                </a:lnSpc>
              </a:pPr>
              <a:t>‹#›</a:t>
            </a:fld>
            <a:endParaRPr lang="en-US" sz="1200">
              <a:latin typeface="Times New Roman" pitchFamily="18" charset="0"/>
            </a:endParaRPr>
          </a:p>
        </p:txBody>
      </p:sp>
      <p:sp>
        <p:nvSpPr>
          <p:cNvPr id="56328" name="Rectangle 8"/>
          <p:cNvSpPr>
            <a:spLocks noGrp="1" noRot="1" noChangeAspect="1" noChangeArrowheads="1" noTextEdit="1"/>
          </p:cNvSpPr>
          <p:nvPr>
            <p:ph type="sldImg" idx="2"/>
          </p:nvPr>
        </p:nvSpPr>
        <p:spPr bwMode="auto">
          <a:xfrm>
            <a:off x="925513" y="752475"/>
            <a:ext cx="4945062" cy="3708400"/>
          </a:xfrm>
          <a:prstGeom prst="rect">
            <a:avLst/>
          </a:prstGeom>
          <a:noFill/>
          <a:ln w="12700">
            <a:solidFill>
              <a:schemeClr val="tx1"/>
            </a:solidFill>
            <a:miter lim="800000"/>
            <a:headEnd/>
            <a:tailEnd/>
          </a:ln>
        </p:spPr>
      </p:sp>
    </p:spTree>
  </p:cSld>
  <p:clrMap bg1="lt1" tx1="dk1" bg2="lt2" tx2="dk2" accent1="accent1" accent2="accent2" accent3="accent3" accent4="accent4" accent5="accent5" accent6="accent6" hlink="hlink" folHlink="folHlink"/>
  <p:hf hdr="0" dt="0"/>
  <p:notesStyle>
    <a:lvl1pPr algn="l" defTabSz="860425" rtl="0" eaLnBrk="0" fontAlgn="base" hangingPunct="0">
      <a:lnSpc>
        <a:spcPct val="80000"/>
      </a:lnSpc>
      <a:spcBef>
        <a:spcPts val="2400"/>
      </a:spcBef>
      <a:spcAft>
        <a:spcPct val="0"/>
      </a:spcAft>
      <a:defRPr sz="1400" b="1" kern="1200">
        <a:solidFill>
          <a:schemeClr val="tx1"/>
        </a:solidFill>
        <a:latin typeface="Arial" charset="0"/>
        <a:ea typeface="Arial" charset="0"/>
        <a:cs typeface="Arial" charset="0"/>
      </a:defRPr>
    </a:lvl1pPr>
    <a:lvl2pPr marL="457200" algn="l" defTabSz="860425" rtl="0" eaLnBrk="0" fontAlgn="base" hangingPunct="0">
      <a:lnSpc>
        <a:spcPct val="90000"/>
      </a:lnSpc>
      <a:spcBef>
        <a:spcPts val="1200"/>
      </a:spcBef>
      <a:spcAft>
        <a:spcPct val="0"/>
      </a:spcAft>
      <a:defRPr sz="1200" kern="1200">
        <a:solidFill>
          <a:schemeClr val="tx1"/>
        </a:solidFill>
        <a:latin typeface="Book Antiqua" charset="0"/>
        <a:ea typeface="Arial" charset="0"/>
        <a:cs typeface="Arial" charset="0"/>
      </a:defRPr>
    </a:lvl2pPr>
    <a:lvl3pPr marL="739775" indent="174625" algn="l" defTabSz="860425" rtl="0" eaLnBrk="0" fontAlgn="base" hangingPunct="0">
      <a:lnSpc>
        <a:spcPct val="80000"/>
      </a:lnSpc>
      <a:spcBef>
        <a:spcPts val="600"/>
      </a:spcBef>
      <a:spcAft>
        <a:spcPct val="0"/>
      </a:spcAft>
      <a:buSzPct val="100000"/>
      <a:buChar char="•"/>
      <a:defRPr sz="1200" kern="1200">
        <a:solidFill>
          <a:schemeClr val="tx1"/>
        </a:solidFill>
        <a:latin typeface="Book Antiqua" charset="0"/>
        <a:ea typeface="Arial" charset="0"/>
        <a:cs typeface="Arial" charset="0"/>
      </a:defRPr>
    </a:lvl3pPr>
    <a:lvl4pPr marL="1371600" algn="l" defTabSz="860425" rtl="0" eaLnBrk="0" fontAlgn="base" hangingPunct="0">
      <a:lnSpc>
        <a:spcPct val="80000"/>
      </a:lnSpc>
      <a:spcBef>
        <a:spcPts val="1200"/>
      </a:spcBef>
      <a:spcAft>
        <a:spcPct val="0"/>
      </a:spcAft>
      <a:defRPr sz="1200" kern="1200">
        <a:solidFill>
          <a:schemeClr val="tx1"/>
        </a:solidFill>
        <a:latin typeface="Book Antiqua" charset="0"/>
        <a:ea typeface="Arial" charset="0"/>
        <a:cs typeface="Arial" charset="0"/>
      </a:defRPr>
    </a:lvl4pPr>
    <a:lvl5pPr marL="1828800" algn="l" defTabSz="860425" rtl="0" eaLnBrk="0" fontAlgn="base" hangingPunct="0">
      <a:lnSpc>
        <a:spcPct val="90000"/>
      </a:lnSpc>
      <a:spcBef>
        <a:spcPct val="40000"/>
      </a:spcBef>
      <a:spcAft>
        <a:spcPct val="0"/>
      </a:spcAft>
      <a:buSzPct val="100000"/>
      <a:buChar char="»"/>
      <a:defRPr sz="1000" kern="1200">
        <a:solidFill>
          <a:schemeClr val="tx1"/>
        </a:solidFill>
        <a:latin typeface="Book Antiqua"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howstuffworks.com/encryption.htm"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57347" name="Rectangle 5"/>
          <p:cNvSpPr>
            <a:spLocks noGrp="1" noChangeArrowheads="1"/>
          </p:cNvSpPr>
          <p:nvPr>
            <p:ph type="sldNum" sz="quarter" idx="5"/>
          </p:nvPr>
        </p:nvSpPr>
        <p:spPr>
          <a:noFill/>
        </p:spPr>
        <p:txBody>
          <a:bodyPr/>
          <a:lstStyle/>
          <a:p>
            <a:fld id="{6A13BB02-A45D-4724-B273-2A2D3F3C9E7C}" type="slidenum">
              <a:rPr lang="en-US"/>
              <a:pPr/>
              <a:t>1</a:t>
            </a:fld>
            <a:endParaRPr lang="en-US"/>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xfrm>
            <a:off x="831850" y="5160963"/>
            <a:ext cx="5449888" cy="3084512"/>
          </a:xfrm>
          <a:noFill/>
          <a:ln/>
        </p:spPr>
        <p:txBody>
          <a:bodyPr/>
          <a:lstStyle/>
          <a:p>
            <a:pPr eaLnBrk="1" hangingPunct="1"/>
            <a:endParaRPr lang="en-A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AU" smtClean="0"/>
          </a:p>
        </p:txBody>
      </p:sp>
      <p:sp>
        <p:nvSpPr>
          <p:cNvPr id="67588"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67589" name="Slide Number Placeholder 4"/>
          <p:cNvSpPr>
            <a:spLocks noGrp="1"/>
          </p:cNvSpPr>
          <p:nvPr>
            <p:ph type="sldNum" sz="quarter" idx="5"/>
          </p:nvPr>
        </p:nvSpPr>
        <p:spPr>
          <a:noFill/>
        </p:spPr>
        <p:txBody>
          <a:bodyPr/>
          <a:lstStyle/>
          <a:p>
            <a:fld id="{E9950ED4-77E4-4C09-A95A-8169E2720657}" type="slidenum">
              <a:rPr lang="en-US"/>
              <a:pPr/>
              <a:t>29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68611" name="Rectangle 5"/>
          <p:cNvSpPr>
            <a:spLocks noGrp="1" noChangeArrowheads="1"/>
          </p:cNvSpPr>
          <p:nvPr>
            <p:ph type="sldNum" sz="quarter" idx="5"/>
          </p:nvPr>
        </p:nvSpPr>
        <p:spPr>
          <a:noFill/>
        </p:spPr>
        <p:txBody>
          <a:bodyPr/>
          <a:lstStyle/>
          <a:p>
            <a:fld id="{23F5EE8A-F362-4D14-9CB2-5A2703025118}" type="slidenum">
              <a:rPr lang="en-US"/>
              <a:pPr/>
              <a:t>34</a:t>
            </a:fld>
            <a:endParaRPr lang="en-US"/>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xfrm>
            <a:off x="614363" y="4049713"/>
            <a:ext cx="5667375" cy="4195762"/>
          </a:xfrm>
          <a:noFill/>
          <a:ln/>
        </p:spPr>
        <p:txBody>
          <a:bodyPr/>
          <a:lstStyle/>
          <a:p>
            <a:pPr eaLnBrk="1" hangingPunct="1"/>
            <a:r>
              <a:rPr lang="en-AU" sz="1000" b="0" smtClean="0"/>
              <a:t>Other ports (1024 - 65535) can be used by user-developed programs:</a:t>
            </a:r>
          </a:p>
          <a:p>
            <a:pPr lvl="1" eaLnBrk="1" hangingPunct="1"/>
            <a:r>
              <a:rPr lang="en-AU" sz="1000" smtClean="0">
                <a:latin typeface="Book Antiqua" pitchFamily="18" charset="0"/>
              </a:rPr>
              <a:t>port 8080, 3132 used for proxy; ie http://proxy.bond.edu.au:8080</a:t>
            </a:r>
          </a:p>
          <a:p>
            <a:pPr eaLnBrk="1" hangingPunct="1"/>
            <a:endParaRPr lang="en-AU" sz="1000" b="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r>
              <a:rPr lang="en-AU" smtClean="0"/>
              <a:t>Backbone think road2ways and main highways. Backbone of a body.</a:t>
            </a:r>
          </a:p>
          <a:p>
            <a:endParaRPr lang="en-US" smtClean="0"/>
          </a:p>
        </p:txBody>
      </p:sp>
      <p:sp>
        <p:nvSpPr>
          <p:cNvPr id="69636"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69637" name="Slide Number Placeholder 4"/>
          <p:cNvSpPr>
            <a:spLocks noGrp="1"/>
          </p:cNvSpPr>
          <p:nvPr>
            <p:ph type="sldNum" sz="quarter" idx="5"/>
          </p:nvPr>
        </p:nvSpPr>
        <p:spPr>
          <a:noFill/>
        </p:spPr>
        <p:txBody>
          <a:bodyPr/>
          <a:lstStyle/>
          <a:p>
            <a:fld id="{8E68A06C-B3BD-4FCA-B47B-E793398C05E9}" type="slidenum">
              <a:rPr lang="en-US"/>
              <a:pPr/>
              <a:t>37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eaLnBrk="1" hangingPunct="1"/>
            <a:r>
              <a:rPr lang="en-US" b="0" smtClean="0"/>
              <a:t>The web page vehicles follow the http rules of the road to travel the internet highways.</a:t>
            </a:r>
          </a:p>
          <a:p>
            <a:pPr eaLnBrk="1" hangingPunct="1"/>
            <a:r>
              <a:rPr lang="en-US" b="0" smtClean="0"/>
              <a:t>Other vehicles follow other rules to share the internet.</a:t>
            </a:r>
          </a:p>
          <a:p>
            <a:endParaRPr lang="en-US" smtClean="0"/>
          </a:p>
        </p:txBody>
      </p:sp>
      <p:sp>
        <p:nvSpPr>
          <p:cNvPr id="70660"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0661" name="Slide Number Placeholder 4"/>
          <p:cNvSpPr>
            <a:spLocks noGrp="1"/>
          </p:cNvSpPr>
          <p:nvPr>
            <p:ph type="sldNum" sz="quarter" idx="5"/>
          </p:nvPr>
        </p:nvSpPr>
        <p:spPr>
          <a:noFill/>
        </p:spPr>
        <p:txBody>
          <a:bodyPr/>
          <a:lstStyle/>
          <a:p>
            <a:fld id="{6D4D9E64-BEB2-44D8-BE41-A9A0ED5AA5FF}" type="slidenum">
              <a:rPr lang="en-US"/>
              <a:pPr/>
              <a:t>41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AU" smtClean="0"/>
          </a:p>
        </p:txBody>
      </p:sp>
      <p:sp>
        <p:nvSpPr>
          <p:cNvPr id="71684"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1685" name="Slide Number Placeholder 4"/>
          <p:cNvSpPr>
            <a:spLocks noGrp="1"/>
          </p:cNvSpPr>
          <p:nvPr>
            <p:ph type="sldNum" sz="quarter" idx="5"/>
          </p:nvPr>
        </p:nvSpPr>
        <p:spPr>
          <a:noFill/>
        </p:spPr>
        <p:txBody>
          <a:bodyPr/>
          <a:lstStyle/>
          <a:p>
            <a:fld id="{1EBDA666-603F-452E-97F0-5E9D7B398946}" type="slidenum">
              <a:rPr lang="en-US"/>
              <a:pPr/>
              <a:t>42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eaLnBrk="1" hangingPunct="1"/>
            <a:r>
              <a:rPr lang="en-US" b="0" smtClean="0"/>
              <a:t>The web page vehicles follow the http rules of the road to travel the internet highways.</a:t>
            </a:r>
          </a:p>
          <a:p>
            <a:pPr eaLnBrk="1" hangingPunct="1"/>
            <a:r>
              <a:rPr lang="en-US" b="0" smtClean="0"/>
              <a:t>Other vehicles follow other rules to share the internet.</a:t>
            </a:r>
          </a:p>
          <a:p>
            <a:endParaRPr lang="en-US" smtClean="0"/>
          </a:p>
        </p:txBody>
      </p:sp>
      <p:sp>
        <p:nvSpPr>
          <p:cNvPr id="72708"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2709" name="Slide Number Placeholder 4"/>
          <p:cNvSpPr>
            <a:spLocks noGrp="1"/>
          </p:cNvSpPr>
          <p:nvPr>
            <p:ph type="sldNum" sz="quarter" idx="5"/>
          </p:nvPr>
        </p:nvSpPr>
        <p:spPr>
          <a:noFill/>
        </p:spPr>
        <p:txBody>
          <a:bodyPr/>
          <a:lstStyle/>
          <a:p>
            <a:fld id="{DFD863F7-61CE-48FA-A5F4-8F03F50E10A6}" type="slidenum">
              <a:rPr lang="en-US"/>
              <a:pPr/>
              <a:t>43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3731" name="Rectangle 5"/>
          <p:cNvSpPr>
            <a:spLocks noGrp="1" noChangeArrowheads="1"/>
          </p:cNvSpPr>
          <p:nvPr>
            <p:ph type="sldNum" sz="quarter" idx="5"/>
          </p:nvPr>
        </p:nvSpPr>
        <p:spPr>
          <a:noFill/>
        </p:spPr>
        <p:txBody>
          <a:bodyPr/>
          <a:lstStyle/>
          <a:p>
            <a:fld id="{94668EA6-AFF1-46A6-B965-2C9A7F08D36B}" type="slidenum">
              <a:rPr lang="en-US"/>
              <a:pPr/>
              <a:t>45</a:t>
            </a:fld>
            <a:endParaRPr lang="en-US"/>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p:spPr>
        <p:txBody>
          <a:bodyPr/>
          <a:lstStyle/>
          <a:p>
            <a:pPr eaLnBrk="1" hangingPunct="1"/>
            <a:r>
              <a:rPr lang="en-US" sz="1000" b="0" smtClean="0"/>
              <a:t>A digital certificate (sometimes called a digital ID) is the electronic counterpart to a driver license, passport or membership card. It is specially formatted block of data that serves as a form of personal identification that can be verified electronically. ... </a:t>
            </a:r>
          </a:p>
          <a:p>
            <a:pPr eaLnBrk="1" hangingPunct="1"/>
            <a:r>
              <a:rPr lang="en-US" sz="1000" b="0" smtClean="0"/>
              <a:t>A good example of a company that needs a remote-access VPN would be a large firm with hundreds of sales people in the field. Remote-access VPNs permit secure, </a:t>
            </a:r>
            <a:r>
              <a:rPr lang="en-US" sz="1000" b="0" smtClean="0">
                <a:hlinkClick r:id="rId3"/>
              </a:rPr>
              <a:t>encrypted</a:t>
            </a:r>
            <a:r>
              <a:rPr lang="en-US" sz="1000" b="0" smtClean="0"/>
              <a:t> connections between a company's private network and remote users through a third-party service provider.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smtClean="0"/>
          </a:p>
        </p:txBody>
      </p:sp>
      <p:sp>
        <p:nvSpPr>
          <p:cNvPr id="74756"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4757" name="Slide Number Placeholder 4"/>
          <p:cNvSpPr>
            <a:spLocks noGrp="1"/>
          </p:cNvSpPr>
          <p:nvPr>
            <p:ph type="sldNum" sz="quarter" idx="5"/>
          </p:nvPr>
        </p:nvSpPr>
        <p:spPr>
          <a:noFill/>
        </p:spPr>
        <p:txBody>
          <a:bodyPr/>
          <a:lstStyle/>
          <a:p>
            <a:fld id="{6391385B-BDCA-488C-950A-25A5825ADE51}" type="slidenum">
              <a:rPr lang="en-US"/>
              <a:pPr/>
              <a:t>46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5779" name="Rectangle 5"/>
          <p:cNvSpPr>
            <a:spLocks noGrp="1" noChangeArrowheads="1"/>
          </p:cNvSpPr>
          <p:nvPr>
            <p:ph type="sldNum" sz="quarter" idx="5"/>
          </p:nvPr>
        </p:nvSpPr>
        <p:spPr>
          <a:noFill/>
        </p:spPr>
        <p:txBody>
          <a:bodyPr/>
          <a:lstStyle/>
          <a:p>
            <a:fld id="{726DE57A-0709-41CA-90E6-981730B1215D}" type="slidenum">
              <a:rPr lang="en-US"/>
              <a:pPr/>
              <a:t>51</a:t>
            </a:fld>
            <a:endParaRPr lang="en-US"/>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p:spPr>
        <p:txBody>
          <a:bodyPr/>
          <a:lstStyle/>
          <a:p>
            <a:pPr eaLnBrk="1" hangingPunct="1"/>
            <a:r>
              <a:rPr lang="en-US" smtClean="0"/>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smtClean="0"/>
          </a:p>
        </p:txBody>
      </p:sp>
      <p:sp>
        <p:nvSpPr>
          <p:cNvPr id="76804"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6805" name="Slide Number Placeholder 4"/>
          <p:cNvSpPr>
            <a:spLocks noGrp="1"/>
          </p:cNvSpPr>
          <p:nvPr>
            <p:ph type="sldNum" sz="quarter" idx="5"/>
          </p:nvPr>
        </p:nvSpPr>
        <p:spPr>
          <a:noFill/>
        </p:spPr>
        <p:txBody>
          <a:bodyPr/>
          <a:lstStyle/>
          <a:p>
            <a:fld id="{9380C5FF-2C76-4D6F-B3E7-D8DB4C2FEBD9}" type="slidenum">
              <a:rPr lang="en-US"/>
              <a:pPr/>
              <a:t>52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p>
        </p:txBody>
      </p:sp>
      <p:sp>
        <p:nvSpPr>
          <p:cNvPr id="58372"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58373" name="Slide Number Placeholder 4"/>
          <p:cNvSpPr>
            <a:spLocks noGrp="1"/>
          </p:cNvSpPr>
          <p:nvPr>
            <p:ph type="sldNum" sz="quarter" idx="5"/>
          </p:nvPr>
        </p:nvSpPr>
        <p:spPr>
          <a:noFill/>
        </p:spPr>
        <p:txBody>
          <a:bodyPr/>
          <a:lstStyle/>
          <a:p>
            <a:fld id="{FB444700-DEA6-42B7-BE72-07245028638F}" type="slidenum">
              <a:rPr lang="en-US"/>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AU" smtClean="0"/>
          </a:p>
        </p:txBody>
      </p:sp>
      <p:sp>
        <p:nvSpPr>
          <p:cNvPr id="77828"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7829" name="Slide Number Placeholder 4"/>
          <p:cNvSpPr>
            <a:spLocks noGrp="1"/>
          </p:cNvSpPr>
          <p:nvPr>
            <p:ph type="sldNum" sz="quarter" idx="5"/>
          </p:nvPr>
        </p:nvSpPr>
        <p:spPr>
          <a:noFill/>
        </p:spPr>
        <p:txBody>
          <a:bodyPr/>
          <a:lstStyle/>
          <a:p>
            <a:fld id="{B6C1CD76-1B59-450C-9D27-20D70F012E27}" type="slidenum">
              <a:rPr lang="en-US"/>
              <a:pPr/>
              <a:t>54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8851" name="Rectangle 5"/>
          <p:cNvSpPr>
            <a:spLocks noGrp="1" noChangeArrowheads="1"/>
          </p:cNvSpPr>
          <p:nvPr>
            <p:ph type="sldNum" sz="quarter" idx="5"/>
          </p:nvPr>
        </p:nvSpPr>
        <p:spPr>
          <a:noFill/>
        </p:spPr>
        <p:txBody>
          <a:bodyPr/>
          <a:lstStyle/>
          <a:p>
            <a:fld id="{8001422D-1297-4A51-83D0-756D799775F3}" type="slidenum">
              <a:rPr lang="en-US"/>
              <a:pPr/>
              <a:t>55</a:t>
            </a:fld>
            <a:endParaRPr lang="en-US"/>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80899" name="Rectangle 5"/>
          <p:cNvSpPr>
            <a:spLocks noGrp="1" noChangeArrowheads="1"/>
          </p:cNvSpPr>
          <p:nvPr>
            <p:ph type="sldNum" sz="quarter" idx="5"/>
          </p:nvPr>
        </p:nvSpPr>
        <p:spPr>
          <a:noFill/>
        </p:spPr>
        <p:txBody>
          <a:bodyPr/>
          <a:lstStyle/>
          <a:p>
            <a:fld id="{3B5D088E-79F6-4E99-BCC3-D2D6BE82E348}" type="slidenum">
              <a:rPr lang="en-US"/>
              <a:pPr/>
              <a:t>56</a:t>
            </a:fld>
            <a:endParaRPr lang="en-US"/>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p:spPr>
        <p:txBody>
          <a:bodyPr/>
          <a:lstStyle/>
          <a:p>
            <a:pPr eaLnBrk="1" hangingPunct="1"/>
            <a:r>
              <a:rPr lang="en-AU" smtClean="0"/>
              <a:t>Animals already common use of chips</a:t>
            </a: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81923" name="Rectangle 5"/>
          <p:cNvSpPr>
            <a:spLocks noGrp="1" noChangeArrowheads="1"/>
          </p:cNvSpPr>
          <p:nvPr>
            <p:ph type="sldNum" sz="quarter" idx="5"/>
          </p:nvPr>
        </p:nvSpPr>
        <p:spPr>
          <a:noFill/>
        </p:spPr>
        <p:txBody>
          <a:bodyPr/>
          <a:lstStyle/>
          <a:p>
            <a:fld id="{703DEFA8-5ECA-49EA-8BAC-8A50E45E6CE3}" type="slidenum">
              <a:rPr lang="en-US"/>
              <a:pPr/>
              <a:t>57</a:t>
            </a:fld>
            <a:endParaRPr lang="en-US"/>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9875" name="Rectangle 5"/>
          <p:cNvSpPr>
            <a:spLocks noGrp="1" noChangeArrowheads="1"/>
          </p:cNvSpPr>
          <p:nvPr>
            <p:ph type="sldNum" sz="quarter" idx="5"/>
          </p:nvPr>
        </p:nvSpPr>
        <p:spPr>
          <a:noFill/>
        </p:spPr>
        <p:txBody>
          <a:bodyPr/>
          <a:lstStyle/>
          <a:p>
            <a:fld id="{EED4A993-7A42-476F-9203-B2279D785AEA}" type="slidenum">
              <a:rPr lang="en-US"/>
              <a:pPr/>
              <a:t>58</a:t>
            </a:fld>
            <a:endParaRPr lang="en-US"/>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p:spPr>
        <p:txBody>
          <a:bodyPr/>
          <a:lstStyle/>
          <a:p>
            <a:pPr eaLnBrk="1" hangingPunct="1"/>
            <a:endParaRPr lang="en-AU" sz="600" smtClean="0">
              <a:solidFill>
                <a:srgbClr val="000000"/>
              </a:solidFill>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AU" smtClean="0"/>
          </a:p>
        </p:txBody>
      </p:sp>
      <p:sp>
        <p:nvSpPr>
          <p:cNvPr id="59396"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59397" name="Slide Number Placeholder 4"/>
          <p:cNvSpPr>
            <a:spLocks noGrp="1"/>
          </p:cNvSpPr>
          <p:nvPr>
            <p:ph type="sldNum" sz="quarter" idx="5"/>
          </p:nvPr>
        </p:nvSpPr>
        <p:spPr>
          <a:noFill/>
        </p:spPr>
        <p:txBody>
          <a:bodyPr/>
          <a:lstStyle/>
          <a:p>
            <a:fld id="{2B286005-4CE0-4E41-9175-ABF922769EFE}" type="slidenum">
              <a:rPr lang="en-US"/>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60419" name="Rectangle 5"/>
          <p:cNvSpPr>
            <a:spLocks noGrp="1" noChangeArrowheads="1"/>
          </p:cNvSpPr>
          <p:nvPr>
            <p:ph type="sldNum" sz="quarter" idx="5"/>
          </p:nvPr>
        </p:nvSpPr>
        <p:spPr>
          <a:noFill/>
        </p:spPr>
        <p:txBody>
          <a:bodyPr/>
          <a:lstStyle/>
          <a:p>
            <a:fld id="{FDA5B765-B864-477B-9E49-51EA1D71E994}" type="slidenum">
              <a:rPr lang="en-US"/>
              <a:pPr/>
              <a:t>8</a:t>
            </a:fld>
            <a:endParaRPr lang="en-US"/>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p:spPr>
        <p:txBody>
          <a:bodyPr/>
          <a:lstStyle/>
          <a:p>
            <a:pPr eaLnBrk="1" hangingPunct="1"/>
            <a:endParaRPr lang="en-US" sz="1000" b="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61443" name="Rectangle 5"/>
          <p:cNvSpPr>
            <a:spLocks noGrp="1" noChangeArrowheads="1"/>
          </p:cNvSpPr>
          <p:nvPr>
            <p:ph type="sldNum" sz="quarter" idx="5"/>
          </p:nvPr>
        </p:nvSpPr>
        <p:spPr>
          <a:noFill/>
        </p:spPr>
        <p:txBody>
          <a:bodyPr/>
          <a:lstStyle/>
          <a:p>
            <a:fld id="{36A2EFC0-9106-4300-9CEA-30BC0128CA6C}" type="slidenum">
              <a:rPr lang="en-US"/>
              <a:pPr/>
              <a:t>9</a:t>
            </a:fld>
            <a:endParaRPr lang="en-US"/>
          </a:p>
        </p:txBody>
      </p:sp>
      <p:sp>
        <p:nvSpPr>
          <p:cNvPr id="61444" name="Rectangle 2"/>
          <p:cNvSpPr>
            <a:spLocks noGrp="1" noRot="1" noChangeAspect="1" noChangeArrowheads="1" noTextEdit="1"/>
          </p:cNvSpPr>
          <p:nvPr>
            <p:ph type="sldImg"/>
          </p:nvPr>
        </p:nvSpPr>
        <p:spPr>
          <a:xfrm>
            <a:off x="917575" y="744538"/>
            <a:ext cx="4962525" cy="3721100"/>
          </a:xfrm>
          <a:ln/>
        </p:spPr>
      </p:sp>
      <p:sp>
        <p:nvSpPr>
          <p:cNvPr id="61445" name="Rectangle 3"/>
          <p:cNvSpPr>
            <a:spLocks noGrp="1" noChangeArrowheads="1"/>
          </p:cNvSpPr>
          <p:nvPr>
            <p:ph type="body" idx="1"/>
          </p:nvPr>
        </p:nvSpPr>
        <p:spPr>
          <a:xfrm>
            <a:off x="679450" y="4714875"/>
            <a:ext cx="5438775" cy="4467225"/>
          </a:xfrm>
          <a:noFill/>
          <a:ln/>
        </p:spPr>
        <p:txBody>
          <a:bodyPr/>
          <a:lstStyle/>
          <a:p>
            <a:pPr eaLnBrk="1" hangingPunct="1"/>
            <a:endParaRPr lang="en-A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AU" smtClean="0"/>
          </a:p>
        </p:txBody>
      </p:sp>
      <p:sp>
        <p:nvSpPr>
          <p:cNvPr id="62468"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62469" name="Slide Number Placeholder 4"/>
          <p:cNvSpPr>
            <a:spLocks noGrp="1"/>
          </p:cNvSpPr>
          <p:nvPr>
            <p:ph type="sldNum" sz="quarter" idx="5"/>
          </p:nvPr>
        </p:nvSpPr>
        <p:spPr>
          <a:noFill/>
        </p:spPr>
        <p:txBody>
          <a:bodyPr/>
          <a:lstStyle/>
          <a:p>
            <a:fld id="{E9E7E64A-A9B0-4038-BFB5-2C7268C25EB3}" type="slidenum">
              <a:rPr lang="en-US"/>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AU" smtClean="0"/>
          </a:p>
        </p:txBody>
      </p:sp>
      <p:sp>
        <p:nvSpPr>
          <p:cNvPr id="64516"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64517" name="Slide Number Placeholder 4"/>
          <p:cNvSpPr>
            <a:spLocks noGrp="1"/>
          </p:cNvSpPr>
          <p:nvPr>
            <p:ph type="sldNum" sz="quarter" idx="5"/>
          </p:nvPr>
        </p:nvSpPr>
        <p:spPr>
          <a:noFill/>
        </p:spPr>
        <p:txBody>
          <a:bodyPr/>
          <a:lstStyle/>
          <a:p>
            <a:fld id="{2F872C31-8532-4F99-B9F1-12805F673B8A}" type="slidenum">
              <a:rPr lang="en-US"/>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AU" smtClean="0"/>
          </a:p>
        </p:txBody>
      </p:sp>
      <p:sp>
        <p:nvSpPr>
          <p:cNvPr id="64516"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64517" name="Slide Number Placeholder 4"/>
          <p:cNvSpPr>
            <a:spLocks noGrp="1"/>
          </p:cNvSpPr>
          <p:nvPr>
            <p:ph type="sldNum" sz="quarter" idx="5"/>
          </p:nvPr>
        </p:nvSpPr>
        <p:spPr>
          <a:noFill/>
        </p:spPr>
        <p:txBody>
          <a:bodyPr/>
          <a:lstStyle/>
          <a:p>
            <a:fld id="{2F872C31-8532-4F99-B9F1-12805F673B8A}" type="slidenum">
              <a:rPr lang="en-US"/>
              <a:pPr/>
              <a:t>23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65539" name="Rectangle 5"/>
          <p:cNvSpPr>
            <a:spLocks noGrp="1" noChangeArrowheads="1"/>
          </p:cNvSpPr>
          <p:nvPr>
            <p:ph type="sldNum" sz="quarter" idx="5"/>
          </p:nvPr>
        </p:nvSpPr>
        <p:spPr>
          <a:noFill/>
        </p:spPr>
        <p:txBody>
          <a:bodyPr/>
          <a:lstStyle/>
          <a:p>
            <a:fld id="{971DA6B4-4183-4BAB-B875-874C7DD90EF6}" type="slidenum">
              <a:rPr lang="en-US"/>
              <a:pPr/>
              <a:t>24</a:t>
            </a:fld>
            <a:endParaRPr lang="en-US"/>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p:spPr>
        <p:txBody>
          <a:bodyPr/>
          <a:lstStyle/>
          <a:p>
            <a:pPr eaLnBrk="1" hangingPunct="1"/>
            <a:r>
              <a:rPr lang="en-AU" sz="1200" b="0" smtClean="0"/>
              <a:t>TCP/IP allows computers on the Internet to communicate as if they were directly connected</a:t>
            </a:r>
          </a:p>
          <a:p>
            <a:pPr eaLnBrk="1" hangingPunct="1"/>
            <a:endParaRPr lang="en-AU"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smtClean="0"/>
              <a:t>Click to edit Master title style</a:t>
            </a:r>
            <a:endParaRPr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solidFill>
                  <a:srgbClr val="D1EAEE"/>
                </a:solidFill>
              </a:defRPr>
            </a:lvl1pPr>
          </a:lstStyle>
          <a:p>
            <a:fld id="{3DC14AA1-DA77-4DDD-B560-A63FD0EE7DE1}" type="datetimeFigureOut">
              <a:rPr lang="en-US"/>
              <a:pPr/>
              <a:t>5/5/2010</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endParaRPr lang="en-US"/>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CAA39092-4A7F-48B3-9AA1-58D2525995D8}"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4C012A37-A792-45A4-AC36-A4AD130961C5}" type="datetimeFigureOut">
              <a:rPr lang="en-US"/>
              <a:pPr/>
              <a:t>5/5/2010</a:t>
            </a:fld>
            <a:endParaRPr lang="en-US"/>
          </a:p>
        </p:txBody>
      </p:sp>
      <p:sp>
        <p:nvSpPr>
          <p:cNvPr id="5" name="Footer Placeholder 21"/>
          <p:cNvSpPr>
            <a:spLocks noGrp="1"/>
          </p:cNvSpPr>
          <p:nvPr>
            <p:ph type="ftr" sz="quarter" idx="11"/>
          </p:nvPr>
        </p:nvSpPr>
        <p:spPr/>
        <p:txBody>
          <a:bodyPr/>
          <a:lstStyle>
            <a:lvl1pPr>
              <a:defRPr/>
            </a:lvl1pPr>
          </a:lstStyle>
          <a:p>
            <a:endParaRPr lang="en-US"/>
          </a:p>
        </p:txBody>
      </p:sp>
      <p:sp>
        <p:nvSpPr>
          <p:cNvPr id="6" name="Slide Number Placeholder 17"/>
          <p:cNvSpPr>
            <a:spLocks noGrp="1"/>
          </p:cNvSpPr>
          <p:nvPr>
            <p:ph type="sldNum" sz="quarter" idx="12"/>
          </p:nvPr>
        </p:nvSpPr>
        <p:spPr/>
        <p:txBody>
          <a:bodyPr/>
          <a:lstStyle>
            <a:lvl1pPr>
              <a:defRPr/>
            </a:lvl1pPr>
          </a:lstStyle>
          <a:p>
            <a:fld id="{BE67385E-6056-476A-B965-1405253CFD1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A6D0C6D9-C06B-4358-8EFA-74049D5045AD}" type="datetimeFigureOut">
              <a:rPr lang="en-US"/>
              <a:pPr/>
              <a:t>5/5/2010</a:t>
            </a:fld>
            <a:endParaRPr lang="en-US"/>
          </a:p>
        </p:txBody>
      </p:sp>
      <p:sp>
        <p:nvSpPr>
          <p:cNvPr id="5" name="Footer Placeholder 21"/>
          <p:cNvSpPr>
            <a:spLocks noGrp="1"/>
          </p:cNvSpPr>
          <p:nvPr>
            <p:ph type="ftr" sz="quarter" idx="11"/>
          </p:nvPr>
        </p:nvSpPr>
        <p:spPr/>
        <p:txBody>
          <a:bodyPr/>
          <a:lstStyle>
            <a:lvl1pPr>
              <a:defRPr/>
            </a:lvl1pPr>
          </a:lstStyle>
          <a:p>
            <a:endParaRPr lang="en-US"/>
          </a:p>
        </p:txBody>
      </p:sp>
      <p:sp>
        <p:nvSpPr>
          <p:cNvPr id="6" name="Slide Number Placeholder 17"/>
          <p:cNvSpPr>
            <a:spLocks noGrp="1"/>
          </p:cNvSpPr>
          <p:nvPr>
            <p:ph type="sldNum" sz="quarter" idx="12"/>
          </p:nvPr>
        </p:nvSpPr>
        <p:spPr/>
        <p:txBody>
          <a:bodyPr/>
          <a:lstStyle>
            <a:lvl1pPr>
              <a:defRPr/>
            </a:lvl1pPr>
          </a:lstStyle>
          <a:p>
            <a:fld id="{5CE4863D-A005-4B41-B562-F50BBBC981C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9"/>
          <p:cNvSpPr>
            <a:spLocks noGrp="1"/>
          </p:cNvSpPr>
          <p:nvPr>
            <p:ph type="dt" sz="half" idx="10"/>
          </p:nvPr>
        </p:nvSpPr>
        <p:spPr/>
        <p:txBody>
          <a:bodyPr/>
          <a:lstStyle>
            <a:lvl1pPr>
              <a:defRPr/>
            </a:lvl1pPr>
          </a:lstStyle>
          <a:p>
            <a:fld id="{AABD2219-B775-425E-AC55-7ED98E10DADE}" type="datetimeFigureOut">
              <a:rPr lang="en-US"/>
              <a:pPr/>
              <a:t>5/5/2010</a:t>
            </a:fld>
            <a:endParaRPr lang="en-US"/>
          </a:p>
        </p:txBody>
      </p:sp>
      <p:sp>
        <p:nvSpPr>
          <p:cNvPr id="5" name="Footer Placeholder 21"/>
          <p:cNvSpPr>
            <a:spLocks noGrp="1"/>
          </p:cNvSpPr>
          <p:nvPr>
            <p:ph type="ftr" sz="quarter" idx="11"/>
          </p:nvPr>
        </p:nvSpPr>
        <p:spPr/>
        <p:txBody>
          <a:bodyPr/>
          <a:lstStyle>
            <a:lvl1pPr>
              <a:defRPr/>
            </a:lvl1pPr>
          </a:lstStyle>
          <a:p>
            <a:endParaRPr lang="en-US"/>
          </a:p>
        </p:txBody>
      </p:sp>
      <p:sp>
        <p:nvSpPr>
          <p:cNvPr id="6" name="Slide Number Placeholder 17"/>
          <p:cNvSpPr>
            <a:spLocks noGrp="1"/>
          </p:cNvSpPr>
          <p:nvPr>
            <p:ph type="sldNum" sz="quarter" idx="12"/>
          </p:nvPr>
        </p:nvSpPr>
        <p:spPr/>
        <p:txBody>
          <a:bodyPr/>
          <a:lstStyle>
            <a:lvl1pPr>
              <a:defRPr/>
            </a:lvl1pPr>
          </a:lstStyle>
          <a:p>
            <a:fld id="{E009F9A9-ABA6-4F38-8DCF-C93684C8AD6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fld id="{CE4FE855-9DDE-4F42-917B-72220C171190}" type="datetimeFigureOut">
              <a:rPr lang="en-US"/>
              <a:pPr/>
              <a:t>5/5/2010</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D1EAEE"/>
                </a:solidFill>
              </a:defRPr>
            </a:lvl1pPr>
          </a:lstStyle>
          <a:p>
            <a:fld id="{058104B4-BD37-476D-97F2-C80F10801E2E}"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fld id="{78728F18-37E2-4CA0-8479-D1DAA703AB79}" type="datetimeFigureOut">
              <a:rPr lang="en-US"/>
              <a:pPr/>
              <a:t>5/5/2010</a:t>
            </a:fld>
            <a:endParaRPr lang="en-US"/>
          </a:p>
        </p:txBody>
      </p:sp>
      <p:sp>
        <p:nvSpPr>
          <p:cNvPr id="6" name="Footer Placeholder 21"/>
          <p:cNvSpPr>
            <a:spLocks noGrp="1"/>
          </p:cNvSpPr>
          <p:nvPr>
            <p:ph type="ftr" sz="quarter" idx="11"/>
          </p:nvPr>
        </p:nvSpPr>
        <p:spPr/>
        <p:txBody>
          <a:bodyPr/>
          <a:lstStyle>
            <a:lvl1pPr>
              <a:defRPr/>
            </a:lvl1pPr>
          </a:lstStyle>
          <a:p>
            <a:endParaRPr lang="en-US"/>
          </a:p>
        </p:txBody>
      </p:sp>
      <p:sp>
        <p:nvSpPr>
          <p:cNvPr id="7" name="Slide Number Placeholder 17"/>
          <p:cNvSpPr>
            <a:spLocks noGrp="1"/>
          </p:cNvSpPr>
          <p:nvPr>
            <p:ph type="sldNum" sz="quarter" idx="12"/>
          </p:nvPr>
        </p:nvSpPr>
        <p:spPr/>
        <p:txBody>
          <a:bodyPr/>
          <a:lstStyle>
            <a:lvl1pPr>
              <a:defRPr/>
            </a:lvl1pPr>
          </a:lstStyle>
          <a:p>
            <a:fld id="{355F8204-514D-4E9D-984B-505261B8FD6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fld id="{F604CC42-54A1-44A8-85DD-47169C3B8FFB}" type="datetimeFigureOut">
              <a:rPr lang="en-US"/>
              <a:pPr/>
              <a:t>5/5/2010</a:t>
            </a:fld>
            <a:endParaRPr lang="en-US"/>
          </a:p>
        </p:txBody>
      </p:sp>
      <p:sp>
        <p:nvSpPr>
          <p:cNvPr id="8" name="Footer Placeholder 21"/>
          <p:cNvSpPr>
            <a:spLocks noGrp="1"/>
          </p:cNvSpPr>
          <p:nvPr>
            <p:ph type="ftr" sz="quarter" idx="11"/>
          </p:nvPr>
        </p:nvSpPr>
        <p:spPr/>
        <p:txBody>
          <a:bodyPr/>
          <a:lstStyle>
            <a:lvl1pPr>
              <a:defRPr/>
            </a:lvl1pPr>
          </a:lstStyle>
          <a:p>
            <a:endParaRPr lang="en-US"/>
          </a:p>
        </p:txBody>
      </p:sp>
      <p:sp>
        <p:nvSpPr>
          <p:cNvPr id="9" name="Slide Number Placeholder 17"/>
          <p:cNvSpPr>
            <a:spLocks noGrp="1"/>
          </p:cNvSpPr>
          <p:nvPr>
            <p:ph type="sldNum" sz="quarter" idx="12"/>
          </p:nvPr>
        </p:nvSpPr>
        <p:spPr/>
        <p:txBody>
          <a:bodyPr/>
          <a:lstStyle>
            <a:lvl1pPr>
              <a:defRPr/>
            </a:lvl1pPr>
          </a:lstStyle>
          <a:p>
            <a:fld id="{D5FC399D-F9CA-4AE6-BE9A-CA8CFB34B54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fld id="{7A250316-BF3F-4C71-8817-F457C38FD946}" type="datetimeFigureOut">
              <a:rPr lang="en-US"/>
              <a:pPr/>
              <a:t>5/5/2010</a:t>
            </a:fld>
            <a:endParaRPr lang="en-US"/>
          </a:p>
        </p:txBody>
      </p:sp>
      <p:sp>
        <p:nvSpPr>
          <p:cNvPr id="4" name="Footer Placeholder 21"/>
          <p:cNvSpPr>
            <a:spLocks noGrp="1"/>
          </p:cNvSpPr>
          <p:nvPr>
            <p:ph type="ftr" sz="quarter" idx="11"/>
          </p:nvPr>
        </p:nvSpPr>
        <p:spPr/>
        <p:txBody>
          <a:bodyPr/>
          <a:lstStyle>
            <a:lvl1pPr>
              <a:defRPr/>
            </a:lvl1pPr>
          </a:lstStyle>
          <a:p>
            <a:endParaRPr lang="en-US"/>
          </a:p>
        </p:txBody>
      </p:sp>
      <p:sp>
        <p:nvSpPr>
          <p:cNvPr id="5" name="Slide Number Placeholder 17"/>
          <p:cNvSpPr>
            <a:spLocks noGrp="1"/>
          </p:cNvSpPr>
          <p:nvPr>
            <p:ph type="sldNum" sz="quarter" idx="12"/>
          </p:nvPr>
        </p:nvSpPr>
        <p:spPr/>
        <p:txBody>
          <a:bodyPr/>
          <a:lstStyle>
            <a:lvl1pPr>
              <a:defRPr/>
            </a:lvl1pPr>
          </a:lstStyle>
          <a:p>
            <a:fld id="{041661BD-6FFB-45A8-886D-33BF901A4E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9747A43D-7CAF-4CB0-A656-2ACDFF0CDFFB}" type="datetimeFigureOut">
              <a:rPr lang="en-US"/>
              <a:pPr/>
              <a:t>5/5/2010</a:t>
            </a:fld>
            <a:endParaRPr lang="en-US"/>
          </a:p>
        </p:txBody>
      </p:sp>
      <p:sp>
        <p:nvSpPr>
          <p:cNvPr id="3" name="Footer Placeholder 21"/>
          <p:cNvSpPr>
            <a:spLocks noGrp="1"/>
          </p:cNvSpPr>
          <p:nvPr>
            <p:ph type="ftr" sz="quarter" idx="11"/>
          </p:nvPr>
        </p:nvSpPr>
        <p:spPr/>
        <p:txBody>
          <a:bodyPr/>
          <a:lstStyle>
            <a:lvl1pPr>
              <a:defRPr/>
            </a:lvl1pPr>
          </a:lstStyle>
          <a:p>
            <a:endParaRPr lang="en-US"/>
          </a:p>
        </p:txBody>
      </p:sp>
      <p:sp>
        <p:nvSpPr>
          <p:cNvPr id="4" name="Slide Number Placeholder 17"/>
          <p:cNvSpPr>
            <a:spLocks noGrp="1"/>
          </p:cNvSpPr>
          <p:nvPr>
            <p:ph type="sldNum" sz="quarter" idx="12"/>
          </p:nvPr>
        </p:nvSpPr>
        <p:spPr/>
        <p:txBody>
          <a:bodyPr/>
          <a:lstStyle>
            <a:lvl1pPr>
              <a:defRPr/>
            </a:lvl1pPr>
          </a:lstStyle>
          <a:p>
            <a:fld id="{5187B537-2A3A-4279-8E48-F349F79CF7A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fld id="{7176F7E6-EAAE-49F1-BF23-2E1998C23E39}" type="datetimeFigureOut">
              <a:rPr lang="en-US"/>
              <a:pPr/>
              <a:t>5/5/2010</a:t>
            </a:fld>
            <a:endParaRPr lang="en-US"/>
          </a:p>
        </p:txBody>
      </p:sp>
      <p:sp>
        <p:nvSpPr>
          <p:cNvPr id="6" name="Footer Placeholder 21"/>
          <p:cNvSpPr>
            <a:spLocks noGrp="1"/>
          </p:cNvSpPr>
          <p:nvPr>
            <p:ph type="ftr" sz="quarter" idx="11"/>
          </p:nvPr>
        </p:nvSpPr>
        <p:spPr/>
        <p:txBody>
          <a:bodyPr/>
          <a:lstStyle>
            <a:lvl1pPr>
              <a:defRPr/>
            </a:lvl1pPr>
          </a:lstStyle>
          <a:p>
            <a:endParaRPr lang="en-US"/>
          </a:p>
        </p:txBody>
      </p:sp>
      <p:sp>
        <p:nvSpPr>
          <p:cNvPr id="7" name="Slide Number Placeholder 17"/>
          <p:cNvSpPr>
            <a:spLocks noGrp="1"/>
          </p:cNvSpPr>
          <p:nvPr>
            <p:ph type="sldNum" sz="quarter" idx="12"/>
          </p:nvPr>
        </p:nvSpPr>
        <p:spPr/>
        <p:txBody>
          <a:bodyPr/>
          <a:lstStyle>
            <a:lvl1pPr>
              <a:defRPr/>
            </a:lvl1pPr>
          </a:lstStyle>
          <a:p>
            <a:fld id="{48214E3F-5E88-4686-8AD3-A61F916989D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endParaRPr lang="en-US">
              <a:latin typeface="Verdana" pitchFamily="34" charset="0"/>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endParaRPr lang="en-US">
              <a:latin typeface="Verdana" pitchFamily="34" charset="0"/>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fld id="{C0B300F2-BE61-4FB7-995A-C90D740A2A7A}" type="datetimeFigureOut">
              <a:rPr lang="en-US"/>
              <a:pPr/>
              <a:t>5/5/2010</a:t>
            </a:fld>
            <a:endParaRPr lang="en-US"/>
          </a:p>
        </p:txBody>
      </p:sp>
      <p:sp>
        <p:nvSpPr>
          <p:cNvPr id="10" name="Footer Placeholder 5"/>
          <p:cNvSpPr>
            <a:spLocks noGrp="1"/>
          </p:cNvSpPr>
          <p:nvPr>
            <p:ph type="ftr" sz="quarter" idx="11"/>
          </p:nvPr>
        </p:nvSpPr>
        <p:spPr/>
        <p:txBody>
          <a:bodyPr/>
          <a:lstStyle>
            <a:lvl1pPr>
              <a:defRPr/>
            </a:lvl1pPr>
          </a:lstStyle>
          <a:p>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fld id="{8A9BE1A5-48B0-43FA-8434-301C73E8D35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endParaRPr lang="en-US">
              <a:latin typeface="Verdana" pitchFamily="34" charset="0"/>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endParaRPr lang="en-US">
              <a:latin typeface="Verdana" pitchFamily="34" charset="0"/>
            </a:endParaRPr>
          </a:p>
        </p:txBody>
      </p:sp>
      <p:sp>
        <p:nvSpPr>
          <p:cNvPr id="307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307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defRPr>
            </a:lvl1pPr>
          </a:lstStyle>
          <a:p>
            <a:fld id="{A2A179C2-C430-40A4-A2DA-7D0267DDD50F}" type="datetimeFigureOut">
              <a:rPr lang="en-US"/>
              <a:pPr/>
              <a:t>5/5/2010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defRPr>
            </a:lvl1pPr>
          </a:lstStyle>
          <a:p>
            <a:fld id="{4FB8C763-7359-42F9-861A-C0F546694064}" type="slidenum">
              <a:rPr lang="en-US"/>
              <a:pPr/>
              <a:t>‹#›</a:t>
            </a:fld>
            <a:endParaRPr lang="en-US"/>
          </a:p>
        </p:txBody>
      </p:sp>
      <p:grpSp>
        <p:nvGrpSpPr>
          <p:cNvPr id="3081"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4337" r:id="rId1"/>
    <p:sldLayoutId id="2147484329" r:id="rId2"/>
    <p:sldLayoutId id="2147484338" r:id="rId3"/>
    <p:sldLayoutId id="2147484330" r:id="rId4"/>
    <p:sldLayoutId id="2147484331" r:id="rId5"/>
    <p:sldLayoutId id="2147484332" r:id="rId6"/>
    <p:sldLayoutId id="2147484333" r:id="rId7"/>
    <p:sldLayoutId id="2147484334" r:id="rId8"/>
    <p:sldLayoutId id="2147484339" r:id="rId9"/>
    <p:sldLayoutId id="2147484335" r:id="rId10"/>
    <p:sldLayoutId id="2147484336"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www.internetworldstats.com/stats.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www.internetworldstats.com/stats6.htm" TargetMode="External"/><Relationship Id="rId3" Type="http://schemas.openxmlformats.org/officeDocument/2006/relationships/hyperlink" Target="http://www.internetworldstats.com/stats3.htm" TargetMode="External"/><Relationship Id="rId7" Type="http://schemas.openxmlformats.org/officeDocument/2006/relationships/hyperlink" Target="http://www.internetworldstats.com/stats10.htm" TargetMode="External"/><Relationship Id="rId2" Type="http://schemas.openxmlformats.org/officeDocument/2006/relationships/hyperlink" Target="http://www.internetworldstats.com/stats1.htm" TargetMode="External"/><Relationship Id="rId1" Type="http://schemas.openxmlformats.org/officeDocument/2006/relationships/slideLayout" Target="../slideLayouts/slideLayout2.xml"/><Relationship Id="rId6" Type="http://schemas.openxmlformats.org/officeDocument/2006/relationships/hyperlink" Target="http://www.internetworldstats.com/stats14.htm" TargetMode="External"/><Relationship Id="rId5" Type="http://schemas.openxmlformats.org/officeDocument/2006/relationships/hyperlink" Target="http://www.internetworldstats.com/stats5.htm" TargetMode="External"/><Relationship Id="rId4" Type="http://schemas.openxmlformats.org/officeDocument/2006/relationships/hyperlink" Target="http://www.internetworldstats.com/stats4.htm"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jbirt@bond.edu.a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3" Type="http://schemas.openxmlformats.org/officeDocument/2006/relationships/hyperlink" Target="http://www.zakon.org/robert/internet/timeline/" TargetMode="External"/><Relationship Id="rId2" Type="http://schemas.openxmlformats.org/officeDocument/2006/relationships/hyperlink" Target="http://www.isoc.org/internet/history/brief.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www.rogerclarke.com/II/OzI04.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caida.org/tools/visualization/mapnet/Backbones"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w3.org/History/19921103-hypertext/hypertext/WWW/TheProject.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ilearn.bond.edu.au/"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ww.isoc.or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icann.or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w3.or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webstandards.or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3c.org/WAI/"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www.w3c.org/WAI/WCAG20/quickref/"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endParaRPr lang="en-US"/>
          </a:p>
        </p:txBody>
      </p:sp>
      <p:sp>
        <p:nvSpPr>
          <p:cNvPr id="4103" name="Rectangle 7"/>
          <p:cNvSpPr>
            <a:spLocks noGrp="1" noChangeArrowheads="1"/>
          </p:cNvSpPr>
          <p:nvPr>
            <p:ph type="ctrTitle"/>
          </p:nvPr>
        </p:nvSpPr>
        <p:spPr>
          <a:xfrm>
            <a:off x="357158" y="1071546"/>
            <a:ext cx="8501122" cy="874712"/>
          </a:xfrm>
        </p:spPr>
        <p:txBody>
          <a:bodyPr>
            <a:normAutofit/>
          </a:bodyPr>
          <a:lstStyle/>
          <a:p>
            <a:pPr algn="ctr" eaLnBrk="1" fontAlgn="auto" hangingPunct="1">
              <a:spcAft>
                <a:spcPts val="0"/>
              </a:spcAft>
              <a:defRPr/>
            </a:pPr>
            <a:r>
              <a:rPr lang="en-US" dirty="0" smtClean="0"/>
              <a:t>MMDE 11-150 Web Design</a:t>
            </a:r>
          </a:p>
        </p:txBody>
      </p:sp>
      <p:sp>
        <p:nvSpPr>
          <p:cNvPr id="7172" name="Rectangle 8"/>
          <p:cNvSpPr>
            <a:spLocks noGrp="1" noChangeArrowheads="1"/>
          </p:cNvSpPr>
          <p:nvPr>
            <p:ph type="subTitle" idx="1"/>
          </p:nvPr>
        </p:nvSpPr>
        <p:spPr>
          <a:xfrm>
            <a:off x="1116012" y="2205038"/>
            <a:ext cx="7385077" cy="3152788"/>
          </a:xfrm>
        </p:spPr>
        <p:txBody>
          <a:bodyPr/>
          <a:lstStyle/>
          <a:p>
            <a:pPr marR="0" algn="l" eaLnBrk="1" hangingPunct="1">
              <a:lnSpc>
                <a:spcPct val="90000"/>
              </a:lnSpc>
            </a:pPr>
            <a:r>
              <a:rPr lang="en-US" sz="3600" dirty="0" smtClean="0"/>
              <a:t>Lecture 1</a:t>
            </a:r>
            <a:r>
              <a:rPr lang="en-US" sz="4000" dirty="0" smtClean="0"/>
              <a:t> </a:t>
            </a:r>
          </a:p>
          <a:p>
            <a:pPr marR="0" algn="l" eaLnBrk="1" hangingPunct="1">
              <a:lnSpc>
                <a:spcPct val="90000"/>
              </a:lnSpc>
            </a:pPr>
            <a:r>
              <a:rPr lang="en-US" sz="2800" dirty="0" smtClean="0">
                <a:sym typeface="Wingdings" pitchFamily="2" charset="2"/>
              </a:rPr>
              <a:t> </a:t>
            </a:r>
            <a:r>
              <a:rPr lang="en-US" sz="2800" dirty="0" smtClean="0"/>
              <a:t>Subject Overview</a:t>
            </a:r>
            <a:endParaRPr lang="en-US" sz="4000" dirty="0" smtClean="0"/>
          </a:p>
          <a:p>
            <a:pPr marR="0" algn="l" eaLnBrk="1" hangingPunct="1">
              <a:lnSpc>
                <a:spcPct val="90000"/>
              </a:lnSpc>
            </a:pPr>
            <a:r>
              <a:rPr lang="en-US" sz="2800" dirty="0" smtClean="0">
                <a:sym typeface="Wingdings" pitchFamily="2" charset="2"/>
              </a:rPr>
              <a:t> </a:t>
            </a:r>
            <a:r>
              <a:rPr lang="en-US" sz="2800" dirty="0" smtClean="0"/>
              <a:t>The Internet &amp; The World Wide Web</a:t>
            </a:r>
          </a:p>
          <a:p>
            <a:pPr marR="0" algn="l" eaLnBrk="1" hangingPunct="1">
              <a:lnSpc>
                <a:spcPct val="90000"/>
              </a:lnSpc>
            </a:pPr>
            <a:r>
              <a:rPr lang="en-US" dirty="0" smtClean="0">
                <a:solidFill>
                  <a:schemeClr val="tx2"/>
                </a:solidFill>
              </a:rPr>
              <a:t/>
            </a:r>
            <a:br>
              <a:rPr lang="en-US" dirty="0" smtClean="0">
                <a:solidFill>
                  <a:schemeClr val="tx2"/>
                </a:solidFill>
              </a:rPr>
            </a:br>
            <a:r>
              <a:rPr lang="en-US" dirty="0" smtClean="0">
                <a:solidFill>
                  <a:schemeClr val="tx2"/>
                </a:solidFill>
              </a:rPr>
              <a:t>Semester 102</a:t>
            </a:r>
          </a:p>
          <a:p>
            <a:pPr marR="0" algn="l" eaLnBrk="1" hangingPunct="1">
              <a:lnSpc>
                <a:spcPct val="90000"/>
              </a:lnSpc>
            </a:pPr>
            <a:r>
              <a:rPr lang="en-US" sz="3200" dirty="0" smtClean="0">
                <a:solidFill>
                  <a:schemeClr val="tx2"/>
                </a:solidFill>
              </a:rPr>
              <a:t>Dr. James </a:t>
            </a:r>
            <a:r>
              <a:rPr lang="en-US" sz="3200" dirty="0" err="1" smtClean="0">
                <a:solidFill>
                  <a:schemeClr val="tx2"/>
                </a:solidFill>
              </a:rPr>
              <a:t>Birt</a:t>
            </a:r>
            <a:endParaRPr lang="en-US" sz="3600" dirty="0" smtClean="0"/>
          </a:p>
        </p:txBody>
      </p:sp>
      <p:pic>
        <p:nvPicPr>
          <p:cNvPr id="25602" name="Picture 2" descr="http://www.senseient.com/images/website_development.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4357686" y="3811543"/>
            <a:ext cx="4000528" cy="268929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AU" smtClean="0"/>
              <a:t>What is Dreamweaver?</a:t>
            </a:r>
          </a:p>
        </p:txBody>
      </p:sp>
      <p:sp>
        <p:nvSpPr>
          <p:cNvPr id="19459" name="Content Placeholder 2"/>
          <p:cNvSpPr>
            <a:spLocks noGrp="1"/>
          </p:cNvSpPr>
          <p:nvPr>
            <p:ph idx="1"/>
          </p:nvPr>
        </p:nvSpPr>
        <p:spPr/>
        <p:txBody>
          <a:bodyPr>
            <a:normAutofit fontScale="92500" lnSpcReduction="20000"/>
          </a:bodyPr>
          <a:lstStyle/>
          <a:p>
            <a:pPr marL="274320" indent="-274320" eaLnBrk="1" fontAlgn="auto" hangingPunct="1">
              <a:spcAft>
                <a:spcPts val="0"/>
              </a:spcAft>
              <a:buClr>
                <a:schemeClr val="accent3"/>
              </a:buClr>
              <a:buFont typeface="Wingdings 2"/>
              <a:buChar char=""/>
              <a:defRPr/>
            </a:pPr>
            <a:r>
              <a:rPr lang="en-AU" dirty="0" smtClean="0"/>
              <a:t>Adobe software for aiding in the development and management of objects &amp; code.</a:t>
            </a:r>
          </a:p>
          <a:p>
            <a:pPr marL="274320" indent="-274320" eaLnBrk="1" fontAlgn="auto" hangingPunct="1">
              <a:spcAft>
                <a:spcPts val="0"/>
              </a:spcAft>
              <a:buClr>
                <a:schemeClr val="accent3"/>
              </a:buClr>
              <a:buFont typeface="Wingdings 2"/>
              <a:buChar char=""/>
              <a:defRPr/>
            </a:pPr>
            <a:r>
              <a:rPr lang="en-AU" dirty="0" smtClean="0"/>
              <a:t>Offers support for web sites, mobile phone content development  &amp; complex programming /script options.</a:t>
            </a:r>
          </a:p>
          <a:p>
            <a:pPr marL="274320" indent="-274320" eaLnBrk="1" fontAlgn="auto" hangingPunct="1">
              <a:spcAft>
                <a:spcPts val="0"/>
              </a:spcAft>
              <a:buClr>
                <a:schemeClr val="accent3"/>
              </a:buClr>
              <a:buFont typeface="Wingdings 2"/>
              <a:buChar char=""/>
              <a:defRPr/>
            </a:pPr>
            <a:r>
              <a:rPr lang="en-AU" dirty="0" smtClean="0"/>
              <a:t>Does not CREATE images or content from scratch </a:t>
            </a:r>
            <a:r>
              <a:rPr lang="en-AU" dirty="0" smtClean="0">
                <a:sym typeface="Wingdings" pitchFamily="2" charset="2"/>
              </a:rPr>
              <a:t> </a:t>
            </a:r>
            <a:r>
              <a:rPr lang="en-AU" dirty="0" smtClean="0"/>
              <a:t>Integrates with Photoshop , Illustrator &amp; Fireworks.</a:t>
            </a:r>
          </a:p>
          <a:p>
            <a:pPr eaLnBrk="1" hangingPunct="1"/>
            <a:r>
              <a:rPr lang="en-AU" dirty="0" smtClean="0"/>
              <a:t>Has everything you need for complete site management, including a built in file transfer protocol ( FTP) between a server and your local machine.</a:t>
            </a:r>
          </a:p>
          <a:p>
            <a:pPr eaLnBrk="1" hangingPunct="1"/>
            <a:r>
              <a:rPr lang="en-AU" dirty="0" smtClean="0"/>
              <a:t>It will even check cross-browser compatibility.</a:t>
            </a:r>
          </a:p>
        </p:txBody>
      </p:sp>
      <p:sp>
        <p:nvSpPr>
          <p:cNvPr id="15364" name="Slide Number Placeholder 3"/>
          <p:cNvSpPr>
            <a:spLocks noGrp="1"/>
          </p:cNvSpPr>
          <p:nvPr>
            <p:ph type="sldNum" sz="quarter" idx="12"/>
          </p:nvPr>
        </p:nvSpPr>
        <p:spPr bwMode="auto">
          <a:noFill/>
          <a:ln>
            <a:miter lim="800000"/>
            <a:headEnd/>
            <a:tailEnd/>
          </a:ln>
        </p:spPr>
        <p:txBody>
          <a:bodyPr/>
          <a:lstStyle/>
          <a:p>
            <a:pPr>
              <a:lnSpc>
                <a:spcPct val="80000"/>
              </a:lnSpc>
            </a:pPr>
            <a:fld id="{901904EC-7BFF-4792-BFF3-C32A83AB486B}" type="slidenum">
              <a:rPr lang="en-US"/>
              <a:pPr>
                <a:lnSpc>
                  <a:spcPct val="80000"/>
                </a:lnSpc>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AU" smtClean="0"/>
              <a:t>Assessment</a:t>
            </a:r>
            <a:endParaRPr lang="en-US" smtClean="0"/>
          </a:p>
        </p:txBody>
      </p:sp>
      <p:graphicFrame>
        <p:nvGraphicFramePr>
          <p:cNvPr id="5" name="Content Placeholder 4"/>
          <p:cNvGraphicFramePr>
            <a:graphicFrameLocks noGrp="1"/>
          </p:cNvGraphicFramePr>
          <p:nvPr>
            <p:ph idx="1"/>
          </p:nvPr>
        </p:nvGraphicFramePr>
        <p:xfrm>
          <a:off x="214282" y="1928802"/>
          <a:ext cx="8643998" cy="4581525"/>
        </p:xfrm>
        <a:graphic>
          <a:graphicData uri="http://schemas.openxmlformats.org/drawingml/2006/table">
            <a:tbl>
              <a:tblPr>
                <a:tableStyleId>{3C2FFA5D-87B4-456A-9821-1D502468CF0F}</a:tableStyleId>
              </a:tblPr>
              <a:tblGrid>
                <a:gridCol w="6715172"/>
                <a:gridCol w="714380"/>
                <a:gridCol w="1214446"/>
              </a:tblGrid>
              <a:tr h="400050">
                <a:tc>
                  <a:txBody>
                    <a:bodyPr/>
                    <a:lstStyle/>
                    <a:p>
                      <a:pPr algn="ctr" fontAlgn="t"/>
                      <a:r>
                        <a:rPr lang="en-AU" sz="1400" u="none" strike="noStrike" dirty="0"/>
                        <a:t>Task</a:t>
                      </a:r>
                      <a:endParaRPr lang="en-AU" sz="1400" b="1" i="0" u="none" strike="noStrike" dirty="0">
                        <a:solidFill>
                          <a:srgbClr val="666666"/>
                        </a:solidFill>
                        <a:latin typeface="Arial"/>
                      </a:endParaRPr>
                    </a:p>
                  </a:txBody>
                  <a:tcPr marL="9525" marR="9525" marT="9525" marB="0"/>
                </a:tc>
                <a:tc>
                  <a:txBody>
                    <a:bodyPr/>
                    <a:lstStyle/>
                    <a:p>
                      <a:pPr algn="ctr" fontAlgn="t"/>
                      <a:r>
                        <a:rPr lang="en-AU" sz="1400" u="none" strike="noStrike"/>
                        <a:t>Weight</a:t>
                      </a:r>
                      <a:br>
                        <a:rPr lang="en-AU" sz="1400" u="none" strike="noStrike"/>
                      </a:br>
                      <a:r>
                        <a:rPr lang="en-AU" sz="1400" u="none" strike="noStrike"/>
                        <a:t>[%]</a:t>
                      </a:r>
                      <a:endParaRPr lang="en-AU" sz="1400" b="1" i="0" u="none" strike="noStrike">
                        <a:solidFill>
                          <a:srgbClr val="666666"/>
                        </a:solidFill>
                        <a:latin typeface="Arial"/>
                      </a:endParaRPr>
                    </a:p>
                  </a:txBody>
                  <a:tcPr marL="9525" marR="9525" marT="9525" marB="0"/>
                </a:tc>
                <a:tc>
                  <a:txBody>
                    <a:bodyPr/>
                    <a:lstStyle/>
                    <a:p>
                      <a:pPr algn="ctr" fontAlgn="t"/>
                      <a:r>
                        <a:rPr lang="en-AU" sz="1400" u="none" strike="noStrike" dirty="0"/>
                        <a:t>Due Date</a:t>
                      </a:r>
                      <a:endParaRPr lang="en-AU" sz="1400" b="1" i="0" u="none" strike="noStrike" dirty="0">
                        <a:solidFill>
                          <a:srgbClr val="666666"/>
                        </a:solidFill>
                        <a:latin typeface="Arial"/>
                      </a:endParaRPr>
                    </a:p>
                  </a:txBody>
                  <a:tcPr marL="9525" marR="9525" marT="9525" marB="0"/>
                </a:tc>
              </a:tr>
              <a:tr h="952500">
                <a:tc>
                  <a:txBody>
                    <a:bodyPr/>
                    <a:lstStyle/>
                    <a:p>
                      <a:pPr algn="l" fontAlgn="t"/>
                      <a:r>
                        <a:rPr lang="en-AU" sz="1400" u="none" strike="noStrike"/>
                        <a:t>Assignment 1: </a:t>
                      </a:r>
                      <a:br>
                        <a:rPr lang="en-AU" sz="1400" u="none" strike="noStrike"/>
                      </a:br>
                      <a:r>
                        <a:rPr lang="en-AU" sz="1400" u="none" strike="noStrike"/>
                        <a:t>* Create a small (5 page) web site in Adobe Dreamweaver</a:t>
                      </a:r>
                      <a:br>
                        <a:rPr lang="en-AU" sz="1400" u="none" strike="noStrike"/>
                      </a:br>
                      <a:r>
                        <a:rPr lang="en-AU" sz="1400" u="none" strike="noStrike"/>
                        <a:t>* Images should be edited in Adobe Fireworks/Photoshop</a:t>
                      </a:r>
                      <a:br>
                        <a:rPr lang="en-AU" sz="1400" u="none" strike="noStrike"/>
                      </a:br>
                      <a:r>
                        <a:rPr lang="en-AU" sz="1400" u="none" strike="noStrike"/>
                        <a:t>* Submission: upload the site to a remote server with project planning documentation, preliminary drawings and log book.</a:t>
                      </a:r>
                      <a:endParaRPr lang="en-AU" sz="1400" b="0" i="0" u="none" strike="noStrike">
                        <a:solidFill>
                          <a:srgbClr val="666666"/>
                        </a:solidFill>
                        <a:latin typeface="Arial"/>
                      </a:endParaRPr>
                    </a:p>
                  </a:txBody>
                  <a:tcPr marL="9525" marR="9525" marT="9525" marB="0"/>
                </a:tc>
                <a:tc>
                  <a:txBody>
                    <a:bodyPr/>
                    <a:lstStyle/>
                    <a:p>
                      <a:pPr algn="ctr" fontAlgn="t"/>
                      <a:r>
                        <a:rPr lang="en-AU" sz="1400" u="none" strike="noStrike"/>
                        <a:t>15</a:t>
                      </a:r>
                      <a:endParaRPr lang="en-AU" sz="1400" b="1" i="0" u="none" strike="noStrike">
                        <a:solidFill>
                          <a:srgbClr val="666666"/>
                        </a:solidFill>
                        <a:latin typeface="Arial"/>
                      </a:endParaRPr>
                    </a:p>
                  </a:txBody>
                  <a:tcPr marL="9525" marR="9525" marT="9525" marB="0"/>
                </a:tc>
                <a:tc>
                  <a:txBody>
                    <a:bodyPr/>
                    <a:lstStyle/>
                    <a:p>
                      <a:pPr algn="l" fontAlgn="t"/>
                      <a:r>
                        <a:rPr lang="en-AU" sz="1400" u="none" strike="noStrike"/>
                        <a:t>Week 6 Friday 12 pm</a:t>
                      </a:r>
                      <a:endParaRPr lang="en-AU" sz="1400" b="0" i="0" u="none" strike="noStrike">
                        <a:solidFill>
                          <a:srgbClr val="666666"/>
                        </a:solidFill>
                        <a:latin typeface="Arial"/>
                      </a:endParaRPr>
                    </a:p>
                  </a:txBody>
                  <a:tcPr marL="9525" marR="9525" marT="9525" marB="0"/>
                </a:tc>
              </a:tr>
              <a:tr h="381000">
                <a:tc>
                  <a:txBody>
                    <a:bodyPr/>
                    <a:lstStyle/>
                    <a:p>
                      <a:pPr algn="l" fontAlgn="t"/>
                      <a:r>
                        <a:rPr lang="en-AU" sz="1400" u="none" strike="noStrike"/>
                        <a:t>Five online quizzes relating to topics discussed in lectures and extra reading as supplied.</a:t>
                      </a:r>
                      <a:endParaRPr lang="en-AU" sz="1400" b="0" i="0" u="none" strike="noStrike">
                        <a:solidFill>
                          <a:srgbClr val="666666"/>
                        </a:solidFill>
                        <a:latin typeface="Arial"/>
                      </a:endParaRPr>
                    </a:p>
                  </a:txBody>
                  <a:tcPr marL="9525" marR="9525" marT="9525" marB="0"/>
                </a:tc>
                <a:tc>
                  <a:txBody>
                    <a:bodyPr/>
                    <a:lstStyle/>
                    <a:p>
                      <a:pPr algn="ctr" fontAlgn="t"/>
                      <a:r>
                        <a:rPr lang="en-AU" sz="1400" u="none" strike="noStrike"/>
                        <a:t>10</a:t>
                      </a:r>
                      <a:endParaRPr lang="en-AU" sz="1400" b="1" i="0" u="none" strike="noStrike">
                        <a:solidFill>
                          <a:srgbClr val="666666"/>
                        </a:solidFill>
                        <a:latin typeface="Arial"/>
                      </a:endParaRPr>
                    </a:p>
                  </a:txBody>
                  <a:tcPr marL="9525" marR="9525" marT="9525" marB="0"/>
                </a:tc>
                <a:tc>
                  <a:txBody>
                    <a:bodyPr/>
                    <a:lstStyle/>
                    <a:p>
                      <a:pPr algn="l" fontAlgn="t"/>
                      <a:r>
                        <a:rPr lang="en-AU" sz="1400" u="none" strike="noStrike"/>
                        <a:t>Weeks 3, 5, 7, 9, 11</a:t>
                      </a:r>
                      <a:endParaRPr lang="en-AU" sz="1400" b="0" i="0" u="none" strike="noStrike">
                        <a:solidFill>
                          <a:srgbClr val="666666"/>
                        </a:solidFill>
                        <a:latin typeface="Arial"/>
                      </a:endParaRPr>
                    </a:p>
                  </a:txBody>
                  <a:tcPr marL="9525" marR="9525" marT="9525" marB="0"/>
                </a:tc>
              </a:tr>
              <a:tr h="1333500">
                <a:tc>
                  <a:txBody>
                    <a:bodyPr/>
                    <a:lstStyle/>
                    <a:p>
                      <a:pPr algn="l" fontAlgn="t"/>
                      <a:r>
                        <a:rPr lang="en-AU" sz="1400" u="none" strike="noStrike"/>
                        <a:t>Assignment 2: </a:t>
                      </a:r>
                      <a:br>
                        <a:rPr lang="en-AU" sz="1400" u="none" strike="noStrike"/>
                      </a:br>
                      <a:r>
                        <a:rPr lang="en-AU" sz="1400" u="none" strike="noStrike"/>
                        <a:t>* Using Adobe Dreamweaver, Fireworks &amp; Flash in combination, create and upload a technically sophisticated web site (12 pages), incorporating the design rules and WWW guidelines covered in this subject. </a:t>
                      </a:r>
                      <a:br>
                        <a:rPr lang="en-AU" sz="1400" u="none" strike="noStrike"/>
                      </a:br>
                      <a:r>
                        <a:rPr lang="en-AU" sz="1400" u="none" strike="noStrike"/>
                        <a:t>* Submit with project planning documentation, preliminary drawings and log book.</a:t>
                      </a:r>
                      <a:endParaRPr lang="en-AU" sz="1400" b="0" i="0" u="none" strike="noStrike">
                        <a:solidFill>
                          <a:srgbClr val="666666"/>
                        </a:solidFill>
                        <a:latin typeface="Arial"/>
                      </a:endParaRPr>
                    </a:p>
                  </a:txBody>
                  <a:tcPr marL="9525" marR="9525" marT="9525" marB="0"/>
                </a:tc>
                <a:tc>
                  <a:txBody>
                    <a:bodyPr/>
                    <a:lstStyle/>
                    <a:p>
                      <a:pPr algn="ctr" fontAlgn="t"/>
                      <a:r>
                        <a:rPr lang="en-AU" sz="1400" u="none" strike="noStrike"/>
                        <a:t>25</a:t>
                      </a:r>
                      <a:endParaRPr lang="en-AU" sz="1400" b="1" i="0" u="none" strike="noStrike">
                        <a:solidFill>
                          <a:srgbClr val="666666"/>
                        </a:solidFill>
                        <a:latin typeface="Arial"/>
                      </a:endParaRPr>
                    </a:p>
                  </a:txBody>
                  <a:tcPr marL="9525" marR="9525" marT="9525" marB="0"/>
                </a:tc>
                <a:tc>
                  <a:txBody>
                    <a:bodyPr/>
                    <a:lstStyle/>
                    <a:p>
                      <a:pPr algn="l" fontAlgn="t"/>
                      <a:r>
                        <a:rPr lang="en-AU" sz="1400" u="none" strike="noStrike"/>
                        <a:t>Week 12 Friday 12 pm</a:t>
                      </a:r>
                      <a:endParaRPr lang="en-AU" sz="1400" b="0" i="0" u="none" strike="noStrike">
                        <a:solidFill>
                          <a:srgbClr val="666666"/>
                        </a:solidFill>
                        <a:latin typeface="Arial"/>
                      </a:endParaRPr>
                    </a:p>
                  </a:txBody>
                  <a:tcPr marL="9525" marR="9525" marT="9525" marB="0"/>
                </a:tc>
              </a:tr>
              <a:tr h="762000">
                <a:tc>
                  <a:txBody>
                    <a:bodyPr/>
                    <a:lstStyle/>
                    <a:p>
                      <a:pPr algn="l" fontAlgn="t"/>
                      <a:r>
                        <a:rPr lang="en-AU" sz="1400" u="none" strike="noStrike"/>
                        <a:t>Final Theory Exam, 2 hours, multiple choice, short and long answer questions covering all lecture material for the full semester . Closed Book . Paper translation dictionaries only allowed. Electronic dictionaries not allowed.</a:t>
                      </a:r>
                      <a:endParaRPr lang="en-AU" sz="1400" b="0" i="0" u="none" strike="noStrike">
                        <a:solidFill>
                          <a:srgbClr val="666666"/>
                        </a:solidFill>
                        <a:latin typeface="Arial"/>
                      </a:endParaRPr>
                    </a:p>
                  </a:txBody>
                  <a:tcPr marL="9525" marR="9525" marT="9525" marB="0"/>
                </a:tc>
                <a:tc>
                  <a:txBody>
                    <a:bodyPr/>
                    <a:lstStyle/>
                    <a:p>
                      <a:pPr algn="ctr" fontAlgn="t"/>
                      <a:r>
                        <a:rPr lang="en-AU" sz="1400" u="none" strike="noStrike"/>
                        <a:t>35</a:t>
                      </a:r>
                      <a:endParaRPr lang="en-AU" sz="1400" b="1" i="0" u="none" strike="noStrike">
                        <a:solidFill>
                          <a:srgbClr val="666666"/>
                        </a:solidFill>
                        <a:latin typeface="Arial"/>
                      </a:endParaRPr>
                    </a:p>
                  </a:txBody>
                  <a:tcPr marL="9525" marR="9525" marT="9525" marB="0"/>
                </a:tc>
                <a:tc>
                  <a:txBody>
                    <a:bodyPr/>
                    <a:lstStyle/>
                    <a:p>
                      <a:pPr algn="l" fontAlgn="t"/>
                      <a:r>
                        <a:rPr lang="en-AU" sz="1400" u="none" strike="noStrike"/>
                        <a:t>Week 14 - TBA</a:t>
                      </a:r>
                      <a:endParaRPr lang="en-AU" sz="1400" b="0" i="0" u="none" strike="noStrike">
                        <a:solidFill>
                          <a:srgbClr val="666666"/>
                        </a:solidFill>
                        <a:latin typeface="Arial"/>
                      </a:endParaRPr>
                    </a:p>
                  </a:txBody>
                  <a:tcPr marL="9525" marR="9525" marT="9525" marB="0"/>
                </a:tc>
              </a:tr>
              <a:tr h="381000">
                <a:tc>
                  <a:txBody>
                    <a:bodyPr/>
                    <a:lstStyle/>
                    <a:p>
                      <a:pPr algn="l" fontAlgn="t"/>
                      <a:r>
                        <a:rPr lang="en-AU" sz="1400" u="none" strike="noStrike"/>
                        <a:t>Attendance at lectures and tutorials and demonstrated completion of all tutorial tasks to be completed during tutorial time.</a:t>
                      </a:r>
                      <a:endParaRPr lang="en-AU" sz="1400" b="0" i="0" u="none" strike="noStrike">
                        <a:solidFill>
                          <a:srgbClr val="666666"/>
                        </a:solidFill>
                        <a:latin typeface="Arial"/>
                      </a:endParaRPr>
                    </a:p>
                  </a:txBody>
                  <a:tcPr marL="9525" marR="9525" marT="9525" marB="0"/>
                </a:tc>
                <a:tc>
                  <a:txBody>
                    <a:bodyPr/>
                    <a:lstStyle/>
                    <a:p>
                      <a:pPr algn="ctr" fontAlgn="t"/>
                      <a:r>
                        <a:rPr lang="en-AU" sz="1400" u="none" strike="noStrike"/>
                        <a:t>15</a:t>
                      </a:r>
                      <a:endParaRPr lang="en-AU" sz="1400" b="1" i="0" u="none" strike="noStrike">
                        <a:solidFill>
                          <a:srgbClr val="666666"/>
                        </a:solidFill>
                        <a:latin typeface="Arial"/>
                      </a:endParaRPr>
                    </a:p>
                  </a:txBody>
                  <a:tcPr marL="9525" marR="9525" marT="9525" marB="0"/>
                </a:tc>
                <a:tc>
                  <a:txBody>
                    <a:bodyPr/>
                    <a:lstStyle/>
                    <a:p>
                      <a:pPr algn="l" fontAlgn="t"/>
                      <a:r>
                        <a:rPr lang="en-AU" sz="1400" u="none" strike="noStrike" dirty="0"/>
                        <a:t>Weekly lab &amp; lectures</a:t>
                      </a:r>
                      <a:endParaRPr lang="en-AU" sz="1400" b="0" i="0" u="none" strike="noStrike" dirty="0">
                        <a:solidFill>
                          <a:srgbClr val="666666"/>
                        </a:solidFill>
                        <a:latin typeface="Arial"/>
                      </a:endParaRPr>
                    </a:p>
                  </a:txBody>
                  <a:tcPr marL="9525" marR="9525" marT="9525" marB="0"/>
                </a:tc>
              </a:tr>
            </a:tbl>
          </a:graphicData>
        </a:graphic>
      </p:graphicFrame>
      <p:sp>
        <p:nvSpPr>
          <p:cNvPr id="17412" name="Slide Number Placeholder 3"/>
          <p:cNvSpPr>
            <a:spLocks noGrp="1"/>
          </p:cNvSpPr>
          <p:nvPr>
            <p:ph type="sldNum" sz="quarter" idx="12"/>
          </p:nvPr>
        </p:nvSpPr>
        <p:spPr bwMode="auto">
          <a:noFill/>
          <a:ln>
            <a:miter lim="800000"/>
            <a:headEnd/>
            <a:tailEnd/>
          </a:ln>
        </p:spPr>
        <p:txBody>
          <a:bodyPr/>
          <a:lstStyle/>
          <a:p>
            <a:fld id="{57682FCF-734D-40BC-8485-475247FF99D8}" type="slidenum">
              <a:rPr lang="en-US"/>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8" name="Rectangle 4"/>
          <p:cNvSpPr>
            <a:spLocks noGrp="1" noChangeArrowheads="1"/>
          </p:cNvSpPr>
          <p:nvPr>
            <p:ph type="ctrTitle"/>
          </p:nvPr>
        </p:nvSpPr>
        <p:spPr>
          <a:xfrm>
            <a:off x="2362200" y="2286000"/>
            <a:ext cx="6477000" cy="3581400"/>
          </a:xfrm>
        </p:spPr>
        <p:txBody>
          <a:bodyPr/>
          <a:lstStyle/>
          <a:p>
            <a:pPr eaLnBrk="1" fontAlgn="auto" hangingPunct="1">
              <a:spcAft>
                <a:spcPts val="0"/>
              </a:spcAft>
              <a:defRPr/>
            </a:pPr>
            <a:r>
              <a:rPr lang="en-AU" dirty="0" smtClean="0"/>
              <a:t>BUT BEFORE WE LOOK at how websites work we should understand The Evolution of the Internet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Outline</a:t>
            </a:r>
            <a:endParaRPr lang="en-AU" dirty="0"/>
          </a:p>
        </p:txBody>
      </p:sp>
      <p:sp>
        <p:nvSpPr>
          <p:cNvPr id="3" name="Content Placeholder 2"/>
          <p:cNvSpPr>
            <a:spLocks noGrp="1"/>
          </p:cNvSpPr>
          <p:nvPr>
            <p:ph idx="1"/>
          </p:nvPr>
        </p:nvSpPr>
        <p:spPr/>
        <p:txBody>
          <a:bodyPr/>
          <a:lstStyle/>
          <a:p>
            <a:r>
              <a:rPr lang="en-AU" dirty="0" smtClean="0"/>
              <a:t>History of the Internet</a:t>
            </a:r>
          </a:p>
          <a:p>
            <a:r>
              <a:rPr lang="en-AU" dirty="0" smtClean="0"/>
              <a:t>Evolution of the Internet</a:t>
            </a:r>
          </a:p>
          <a:p>
            <a:r>
              <a:rPr lang="en-AU" dirty="0" smtClean="0"/>
              <a:t>Network Overview</a:t>
            </a:r>
          </a:p>
          <a:p>
            <a:pPr lvl="1"/>
            <a:r>
              <a:rPr lang="en-AU" dirty="0" smtClean="0"/>
              <a:t>TCP/IP</a:t>
            </a:r>
          </a:p>
          <a:p>
            <a:pPr lvl="1"/>
            <a:r>
              <a:rPr lang="en-AU" dirty="0" smtClean="0"/>
              <a:t>LANs/MANs/WANs/Internet</a:t>
            </a:r>
          </a:p>
          <a:p>
            <a:pPr lvl="1"/>
            <a:r>
              <a:rPr lang="en-AU" dirty="0" smtClean="0"/>
              <a:t>World Wide Web (WWW)</a:t>
            </a:r>
          </a:p>
          <a:p>
            <a:r>
              <a:rPr lang="en-AU" dirty="0" smtClean="0"/>
              <a:t>Standards</a:t>
            </a:r>
          </a:p>
          <a:p>
            <a:r>
              <a:rPr lang="en-AU" dirty="0" smtClean="0"/>
              <a:t>Impacts and Future Trends</a:t>
            </a:r>
            <a:endParaRPr lang="en-AU" dirty="0"/>
          </a:p>
        </p:txBody>
      </p:sp>
      <p:sp>
        <p:nvSpPr>
          <p:cNvPr id="4" name="Slide Number Placeholder 3"/>
          <p:cNvSpPr>
            <a:spLocks noGrp="1"/>
          </p:cNvSpPr>
          <p:nvPr>
            <p:ph type="sldNum" sz="quarter" idx="12"/>
          </p:nvPr>
        </p:nvSpPr>
        <p:spPr/>
        <p:txBody>
          <a:bodyPr/>
          <a:lstStyle/>
          <a:p>
            <a:fld id="{E009F9A9-ABA6-4F38-8DCF-C93684C8AD6A}"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AU" dirty="0" smtClean="0"/>
              <a:t>History of the Internet</a:t>
            </a:r>
            <a:endParaRPr lang="en-US" dirty="0" smtClean="0"/>
          </a:p>
        </p:txBody>
      </p:sp>
      <p:sp>
        <p:nvSpPr>
          <p:cNvPr id="19459" name="Content Placeholder 2"/>
          <p:cNvSpPr>
            <a:spLocks noGrp="1"/>
          </p:cNvSpPr>
          <p:nvPr>
            <p:ph idx="1"/>
          </p:nvPr>
        </p:nvSpPr>
        <p:spPr/>
        <p:txBody>
          <a:bodyPr/>
          <a:lstStyle/>
          <a:p>
            <a:pPr eaLnBrk="1" hangingPunct="1"/>
            <a:r>
              <a:rPr lang="en-AU" sz="2400" dirty="0" smtClean="0"/>
              <a:t>The Internet began as a military research project in the late 1960’s.</a:t>
            </a:r>
          </a:p>
          <a:p>
            <a:pPr eaLnBrk="1" hangingPunct="1"/>
            <a:r>
              <a:rPr lang="en-AU" sz="2400" dirty="0" smtClean="0"/>
              <a:t>The US Defence Dept. created a network, called ARPANET, that covered a large geographic area and that would continue to function even if part of the network failed.</a:t>
            </a:r>
          </a:p>
          <a:p>
            <a:pPr eaLnBrk="1" hangingPunct="1"/>
            <a:r>
              <a:rPr lang="en-AU" sz="2400" dirty="0" smtClean="0"/>
              <a:t>The improved high-speed network that developed from this technology became the Internet.</a:t>
            </a:r>
            <a:endParaRPr lang="en-US" sz="2400" dirty="0" smtClean="0"/>
          </a:p>
        </p:txBody>
      </p:sp>
      <p:sp>
        <p:nvSpPr>
          <p:cNvPr id="19460" name="Slide Number Placeholder 3"/>
          <p:cNvSpPr>
            <a:spLocks noGrp="1"/>
          </p:cNvSpPr>
          <p:nvPr>
            <p:ph type="sldNum" sz="quarter" idx="12"/>
          </p:nvPr>
        </p:nvSpPr>
        <p:spPr bwMode="auto">
          <a:noFill/>
          <a:ln>
            <a:miter lim="800000"/>
            <a:headEnd/>
            <a:tailEnd/>
          </a:ln>
        </p:spPr>
        <p:txBody>
          <a:bodyPr/>
          <a:lstStyle/>
          <a:p>
            <a:fld id="{D8C9F95D-E70C-4077-9B16-30CB81D86B99}" type="slidenum">
              <a:rPr lang="en-US"/>
              <a:pPr/>
              <a:t>14</a:t>
            </a:fld>
            <a:endParaRPr lang="en-US"/>
          </a:p>
        </p:txBody>
      </p:sp>
      <p:sp>
        <p:nvSpPr>
          <p:cNvPr id="5" name="Rectangle 4"/>
          <p:cNvSpPr/>
          <p:nvPr/>
        </p:nvSpPr>
        <p:spPr>
          <a:xfrm>
            <a:off x="571472" y="5572140"/>
            <a:ext cx="7858180" cy="646331"/>
          </a:xfrm>
          <a:prstGeom prst="rect">
            <a:avLst/>
          </a:prstGeom>
        </p:spPr>
        <p:txBody>
          <a:bodyPr wrap="square">
            <a:spAutoFit/>
          </a:bodyPr>
          <a:lstStyle/>
          <a:p>
            <a:pPr algn="ctr" eaLnBrk="1" hangingPunct="1"/>
            <a:r>
              <a:rPr lang="en-AU" dirty="0" smtClean="0">
                <a:solidFill>
                  <a:srgbClr val="FF0000"/>
                </a:solidFill>
              </a:rPr>
              <a:t>Readings: </a:t>
            </a:r>
            <a:r>
              <a:rPr lang="en-AU" dirty="0" err="1" smtClean="0">
                <a:solidFill>
                  <a:srgbClr val="FF0000"/>
                </a:solidFill>
              </a:rPr>
              <a:t>Leiner</a:t>
            </a:r>
            <a:r>
              <a:rPr lang="en-AU" dirty="0" smtClean="0">
                <a:solidFill>
                  <a:srgbClr val="FF0000"/>
                </a:solidFill>
              </a:rPr>
              <a:t>, B (2009). A Brief History of the Internet. </a:t>
            </a:r>
            <a:r>
              <a:rPr lang="en-AU" i="1" dirty="0" smtClean="0">
                <a:solidFill>
                  <a:srgbClr val="FF0000"/>
                </a:solidFill>
              </a:rPr>
              <a:t>Journal of Computer communication review, </a:t>
            </a:r>
            <a:r>
              <a:rPr lang="en-AU" dirty="0" smtClean="0">
                <a:solidFill>
                  <a:srgbClr val="FF0000"/>
                </a:solidFill>
              </a:rPr>
              <a:t>39(5), 22.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704850"/>
            <a:ext cx="8229600" cy="1143000"/>
          </a:xfrm>
        </p:spPr>
        <p:txBody>
          <a:bodyPr/>
          <a:lstStyle/>
          <a:p>
            <a:pPr eaLnBrk="1" hangingPunct="1"/>
            <a:r>
              <a:rPr lang="en-AU" smtClean="0"/>
              <a:t>History of the Internet</a:t>
            </a:r>
            <a:endParaRPr lang="en-US" smtClean="0"/>
          </a:p>
        </p:txBody>
      </p:sp>
      <p:sp>
        <p:nvSpPr>
          <p:cNvPr id="20483" name="Content Placeholder 2"/>
          <p:cNvSpPr>
            <a:spLocks noGrp="1"/>
          </p:cNvSpPr>
          <p:nvPr>
            <p:ph sz="half" idx="1"/>
          </p:nvPr>
        </p:nvSpPr>
        <p:spPr>
          <a:xfrm>
            <a:off x="457200" y="1920875"/>
            <a:ext cx="4257676" cy="4433888"/>
          </a:xfrm>
        </p:spPr>
        <p:txBody>
          <a:bodyPr/>
          <a:lstStyle/>
          <a:p>
            <a:pPr eaLnBrk="1" hangingPunct="1">
              <a:lnSpc>
                <a:spcPct val="90000"/>
              </a:lnSpc>
            </a:pPr>
            <a:r>
              <a:rPr lang="en-AU" sz="2200" dirty="0" smtClean="0"/>
              <a:t>In the 1980’s most of the people accessing the Internet were scientist and researchers. </a:t>
            </a:r>
          </a:p>
          <a:p>
            <a:pPr eaLnBrk="1" hangingPunct="1">
              <a:lnSpc>
                <a:spcPct val="90000"/>
              </a:lnSpc>
              <a:buFont typeface="Wingdings 2" pitchFamily="18" charset="2"/>
              <a:buNone/>
            </a:pPr>
            <a:endParaRPr lang="en-AU" sz="2200" dirty="0" smtClean="0"/>
          </a:p>
          <a:p>
            <a:pPr eaLnBrk="1" hangingPunct="1">
              <a:lnSpc>
                <a:spcPct val="90000"/>
              </a:lnSpc>
            </a:pPr>
            <a:r>
              <a:rPr lang="en-AU" sz="2200" dirty="0" smtClean="0"/>
              <a:t>In the early 1990’s, companies began to offer Internet access to home users and the Internet eventually grew to include organisations and individual around the world.</a:t>
            </a:r>
          </a:p>
          <a:p>
            <a:pPr eaLnBrk="1" hangingPunct="1">
              <a:lnSpc>
                <a:spcPct val="90000"/>
              </a:lnSpc>
            </a:pPr>
            <a:endParaRPr lang="en-AU" sz="2200" dirty="0" smtClean="0"/>
          </a:p>
          <a:p>
            <a:pPr eaLnBrk="1" hangingPunct="1">
              <a:lnSpc>
                <a:spcPct val="90000"/>
              </a:lnSpc>
              <a:buFont typeface="Wingdings 2" pitchFamily="18" charset="2"/>
              <a:buNone/>
            </a:pPr>
            <a:endParaRPr lang="en-US" sz="2200" dirty="0" smtClean="0"/>
          </a:p>
        </p:txBody>
      </p:sp>
      <p:sp>
        <p:nvSpPr>
          <p:cNvPr id="20484" name="Slide Number Placeholder 3"/>
          <p:cNvSpPr>
            <a:spLocks noGrp="1"/>
          </p:cNvSpPr>
          <p:nvPr>
            <p:ph type="sldNum" sz="quarter" idx="12"/>
          </p:nvPr>
        </p:nvSpPr>
        <p:spPr bwMode="auto">
          <a:noFill/>
          <a:ln>
            <a:miter lim="800000"/>
            <a:headEnd/>
            <a:tailEnd/>
          </a:ln>
        </p:spPr>
        <p:txBody>
          <a:bodyPr/>
          <a:lstStyle/>
          <a:p>
            <a:fld id="{0B1E1899-2293-4FE0-9600-C7373CE1D41C}" type="slidenum">
              <a:rPr lang="en-US"/>
              <a:pPr/>
              <a:t>15</a:t>
            </a:fld>
            <a:endParaRPr lang="en-US"/>
          </a:p>
        </p:txBody>
      </p:sp>
      <p:pic>
        <p:nvPicPr>
          <p:cNvPr id="20485" name="Picture 2"/>
          <p:cNvPicPr>
            <a:picLocks noGrp="1" noChangeAspect="1" noChangeArrowheads="1"/>
          </p:cNvPicPr>
          <p:nvPr>
            <p:ph sz="half" idx="2"/>
          </p:nvPr>
        </p:nvPicPr>
        <p:blipFill>
          <a:blip r:embed="rId2"/>
          <a:srcRect/>
          <a:stretch>
            <a:fillRect/>
          </a:stretch>
        </p:blipFill>
        <p:spPr>
          <a:xfrm>
            <a:off x="4762500" y="2714620"/>
            <a:ext cx="3810000" cy="2579688"/>
          </a:xfr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AU" smtClean="0"/>
              <a:t>History of the Internet</a:t>
            </a:r>
            <a:endParaRPr lang="en-US" smtClean="0"/>
          </a:p>
        </p:txBody>
      </p:sp>
      <p:sp>
        <p:nvSpPr>
          <p:cNvPr id="21507" name="Content Placeholder 2"/>
          <p:cNvSpPr>
            <a:spLocks noGrp="1"/>
          </p:cNvSpPr>
          <p:nvPr>
            <p:ph idx="1"/>
          </p:nvPr>
        </p:nvSpPr>
        <p:spPr/>
        <p:txBody>
          <a:bodyPr/>
          <a:lstStyle/>
          <a:p>
            <a:pPr eaLnBrk="1" hangingPunct="1"/>
            <a:r>
              <a:rPr lang="en-AU" dirty="0" smtClean="0"/>
              <a:t>In </a:t>
            </a:r>
            <a:r>
              <a:rPr lang="en-AU" b="1" dirty="0" smtClean="0"/>
              <a:t>1989</a:t>
            </a:r>
            <a:r>
              <a:rPr lang="en-AU" dirty="0" smtClean="0"/>
              <a:t> there was over </a:t>
            </a:r>
            <a:r>
              <a:rPr lang="en-AU" b="1" i="1" dirty="0" smtClean="0"/>
              <a:t>100,000</a:t>
            </a:r>
            <a:r>
              <a:rPr lang="en-AU" dirty="0" smtClean="0"/>
              <a:t> hosts on the Internet.</a:t>
            </a:r>
          </a:p>
          <a:p>
            <a:pPr eaLnBrk="1" hangingPunct="1"/>
            <a:endParaRPr lang="en-AU" dirty="0" smtClean="0"/>
          </a:p>
          <a:p>
            <a:pPr eaLnBrk="1" hangingPunct="1"/>
            <a:r>
              <a:rPr lang="en-AU" dirty="0" smtClean="0"/>
              <a:t>The ban on commercial use was lifted in 1991 and by the end of </a:t>
            </a:r>
            <a:r>
              <a:rPr lang="en-AU" b="1" i="1" dirty="0" smtClean="0"/>
              <a:t>1992</a:t>
            </a:r>
            <a:r>
              <a:rPr lang="en-AU" dirty="0" smtClean="0"/>
              <a:t> there were </a:t>
            </a:r>
            <a:r>
              <a:rPr lang="en-AU" b="1" i="1" dirty="0" smtClean="0"/>
              <a:t>over a million </a:t>
            </a:r>
            <a:r>
              <a:rPr lang="en-AU" dirty="0" smtClean="0"/>
              <a:t>hosts connected</a:t>
            </a:r>
          </a:p>
          <a:p>
            <a:pPr eaLnBrk="1" hangingPunct="1"/>
            <a:endParaRPr lang="en-AU" dirty="0" smtClean="0"/>
          </a:p>
          <a:p>
            <a:pPr eaLnBrk="1" hangingPunct="1"/>
            <a:r>
              <a:rPr lang="en-AU" dirty="0" smtClean="0"/>
              <a:t>Today??</a:t>
            </a:r>
          </a:p>
          <a:p>
            <a:pPr eaLnBrk="1" hangingPunct="1"/>
            <a:r>
              <a:rPr lang="en-US" dirty="0" smtClean="0">
                <a:hlinkClick r:id="rId2"/>
              </a:rPr>
              <a:t>http://www.internetworldstats.com/stats.htm</a:t>
            </a:r>
            <a:endParaRPr lang="en-AU" dirty="0" smtClean="0"/>
          </a:p>
          <a:p>
            <a:pPr eaLnBrk="1" hangingPunct="1"/>
            <a:endParaRPr lang="en-AU" dirty="0" smtClean="0"/>
          </a:p>
          <a:p>
            <a:pPr eaLnBrk="1" hangingPunct="1"/>
            <a:endParaRPr lang="en-US" dirty="0" smtClean="0"/>
          </a:p>
          <a:p>
            <a:pPr eaLnBrk="1" hangingPunct="1"/>
            <a:endParaRPr lang="en-US" dirty="0" smtClean="0"/>
          </a:p>
        </p:txBody>
      </p:sp>
      <p:sp>
        <p:nvSpPr>
          <p:cNvPr id="21508" name="Slide Number Placeholder 3"/>
          <p:cNvSpPr>
            <a:spLocks noGrp="1"/>
          </p:cNvSpPr>
          <p:nvPr>
            <p:ph type="sldNum" sz="quarter" idx="12"/>
          </p:nvPr>
        </p:nvSpPr>
        <p:spPr bwMode="auto">
          <a:noFill/>
          <a:ln>
            <a:miter lim="800000"/>
            <a:headEnd/>
            <a:tailEnd/>
          </a:ln>
        </p:spPr>
        <p:txBody>
          <a:bodyPr/>
          <a:lstStyle/>
          <a:p>
            <a:fld id="{B750FA2B-6762-48FF-8FC4-12842169D138}" type="slidenum">
              <a:rPr lang="en-US"/>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42842" y="142855"/>
          <a:ext cx="8858313" cy="6357982"/>
        </p:xfrm>
        <a:graphic>
          <a:graphicData uri="http://schemas.openxmlformats.org/drawingml/2006/table">
            <a:tbl>
              <a:tblPr/>
              <a:tblGrid>
                <a:gridCol w="2044225"/>
                <a:gridCol w="1238925"/>
                <a:gridCol w="1238925"/>
                <a:gridCol w="1335843"/>
                <a:gridCol w="1142007"/>
                <a:gridCol w="929194"/>
                <a:gridCol w="929194"/>
              </a:tblGrid>
              <a:tr h="432095">
                <a:tc gridSpan="7">
                  <a:txBody>
                    <a:bodyPr/>
                    <a:lstStyle/>
                    <a:p>
                      <a:pPr algn="ctr"/>
                      <a:r>
                        <a:rPr lang="en-AU" sz="1200" b="1" dirty="0"/>
                        <a:t>WORLD INTERNET USAGE AND POPULATION STATISTICS</a:t>
                      </a:r>
                      <a:endParaRPr lang="en-AU" sz="1200" dirty="0"/>
                    </a:p>
                  </a:txBody>
                  <a:tcPr marL="39544" marR="39544" marT="19772" marB="19772" anchor="ctr">
                    <a:lnL>
                      <a:noFill/>
                    </a:lnL>
                    <a:lnR>
                      <a:noFill/>
                    </a:lnR>
                    <a:lnT>
                      <a:noFill/>
                    </a:lnT>
                    <a:lnB>
                      <a:noFill/>
                    </a:lnB>
                    <a:solidFill>
                      <a:srgbClr val="CCCC99"/>
                    </a:solidFill>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r>
              <a:tr h="1172832">
                <a:tc>
                  <a:txBody>
                    <a:bodyPr/>
                    <a:lstStyle/>
                    <a:p>
                      <a:pPr algn="ctr"/>
                      <a:r>
                        <a:rPr lang="en-AU" sz="1200" b="1" dirty="0"/>
                        <a:t>World Regions</a:t>
                      </a:r>
                      <a:endParaRPr lang="en-AU" sz="1200" dirty="0"/>
                    </a:p>
                  </a:txBody>
                  <a:tcPr marL="39544" marR="39544" marT="19772" marB="19772" anchor="ctr">
                    <a:lnL>
                      <a:noFill/>
                    </a:lnL>
                    <a:lnR>
                      <a:noFill/>
                    </a:lnR>
                    <a:lnT>
                      <a:noFill/>
                    </a:lnT>
                    <a:lnB>
                      <a:noFill/>
                    </a:lnB>
                    <a:solidFill>
                      <a:srgbClr val="CCCC99"/>
                    </a:solidFill>
                  </a:tcPr>
                </a:tc>
                <a:tc>
                  <a:txBody>
                    <a:bodyPr/>
                    <a:lstStyle/>
                    <a:p>
                      <a:pPr algn="ctr"/>
                      <a:r>
                        <a:rPr lang="en-AU" sz="1200" b="1"/>
                        <a:t>Population</a:t>
                      </a:r>
                      <a:br>
                        <a:rPr lang="en-AU" sz="1200" b="1"/>
                      </a:br>
                      <a:r>
                        <a:rPr lang="en-AU" sz="1200" b="1"/>
                        <a:t>( 2009 Est.)</a:t>
                      </a:r>
                      <a:endParaRPr lang="en-AU" sz="1200"/>
                    </a:p>
                  </a:txBody>
                  <a:tcPr marL="39544" marR="39544" marT="19772" marB="19772" anchor="ctr">
                    <a:lnL>
                      <a:noFill/>
                    </a:lnL>
                    <a:lnR>
                      <a:noFill/>
                    </a:lnR>
                    <a:lnT>
                      <a:noFill/>
                    </a:lnT>
                    <a:lnB>
                      <a:noFill/>
                    </a:lnB>
                    <a:solidFill>
                      <a:srgbClr val="CCCC99"/>
                    </a:solidFill>
                  </a:tcPr>
                </a:tc>
                <a:tc>
                  <a:txBody>
                    <a:bodyPr/>
                    <a:lstStyle/>
                    <a:p>
                      <a:pPr algn="ctr"/>
                      <a:r>
                        <a:rPr lang="en-AU" sz="1200" b="1" dirty="0"/>
                        <a:t>Internet Users</a:t>
                      </a:r>
                      <a:br>
                        <a:rPr lang="en-AU" sz="1200" b="1" dirty="0"/>
                      </a:br>
                      <a:r>
                        <a:rPr lang="en-AU" sz="1200" b="1" dirty="0"/>
                        <a:t>Dec. 31, 2000</a:t>
                      </a:r>
                      <a:endParaRPr lang="en-AU" sz="1200" dirty="0"/>
                    </a:p>
                  </a:txBody>
                  <a:tcPr marL="39544" marR="39544" marT="19772" marB="19772" anchor="ctr">
                    <a:lnL>
                      <a:noFill/>
                    </a:lnL>
                    <a:lnR>
                      <a:noFill/>
                    </a:lnR>
                    <a:lnT>
                      <a:noFill/>
                    </a:lnT>
                    <a:lnB>
                      <a:noFill/>
                    </a:lnB>
                    <a:solidFill>
                      <a:srgbClr val="CCCC99"/>
                    </a:solidFill>
                  </a:tcPr>
                </a:tc>
                <a:tc>
                  <a:txBody>
                    <a:bodyPr/>
                    <a:lstStyle/>
                    <a:p>
                      <a:pPr algn="ctr"/>
                      <a:r>
                        <a:rPr lang="en-AU" sz="1200" b="1" dirty="0"/>
                        <a:t>Internet Users</a:t>
                      </a:r>
                      <a:br>
                        <a:rPr lang="en-AU" sz="1200" b="1" dirty="0"/>
                      </a:br>
                      <a:r>
                        <a:rPr lang="en-AU" sz="1200" b="1" dirty="0"/>
                        <a:t>Latest Data</a:t>
                      </a:r>
                      <a:endParaRPr lang="en-AU" sz="1200" dirty="0"/>
                    </a:p>
                  </a:txBody>
                  <a:tcPr marL="39544" marR="39544" marT="19772" marB="19772" anchor="ctr">
                    <a:lnL>
                      <a:noFill/>
                    </a:lnL>
                    <a:lnR>
                      <a:noFill/>
                    </a:lnR>
                    <a:lnT>
                      <a:noFill/>
                    </a:lnT>
                    <a:lnB>
                      <a:noFill/>
                    </a:lnB>
                    <a:solidFill>
                      <a:srgbClr val="CCCC99"/>
                    </a:solidFill>
                  </a:tcPr>
                </a:tc>
                <a:tc>
                  <a:txBody>
                    <a:bodyPr/>
                    <a:lstStyle/>
                    <a:p>
                      <a:pPr algn="ctr"/>
                      <a:r>
                        <a:rPr lang="en-AU" sz="1200" b="1"/>
                        <a:t>Penetration</a:t>
                      </a:r>
                      <a:br>
                        <a:rPr lang="en-AU" sz="1200" b="1"/>
                      </a:br>
                      <a:r>
                        <a:rPr lang="en-AU" sz="1200" b="1"/>
                        <a:t>(% Population)</a:t>
                      </a:r>
                      <a:endParaRPr lang="en-AU" sz="1200"/>
                    </a:p>
                  </a:txBody>
                  <a:tcPr marL="39544" marR="39544" marT="19772" marB="19772" anchor="ctr">
                    <a:lnL>
                      <a:noFill/>
                    </a:lnL>
                    <a:lnR>
                      <a:noFill/>
                    </a:lnR>
                    <a:lnT>
                      <a:noFill/>
                    </a:lnT>
                    <a:lnB>
                      <a:noFill/>
                    </a:lnB>
                    <a:solidFill>
                      <a:srgbClr val="CCCC99"/>
                    </a:solidFill>
                  </a:tcPr>
                </a:tc>
                <a:tc>
                  <a:txBody>
                    <a:bodyPr/>
                    <a:lstStyle/>
                    <a:p>
                      <a:pPr algn="ctr"/>
                      <a:r>
                        <a:rPr lang="en-AU" sz="1200" b="1"/>
                        <a:t>Growth</a:t>
                      </a:r>
                      <a:br>
                        <a:rPr lang="en-AU" sz="1200" b="1"/>
                      </a:br>
                      <a:r>
                        <a:rPr lang="en-AU" sz="1200" b="1"/>
                        <a:t>2000-2009</a:t>
                      </a:r>
                      <a:endParaRPr lang="en-AU" sz="1200"/>
                    </a:p>
                  </a:txBody>
                  <a:tcPr marL="39544" marR="39544" marT="19772" marB="19772" anchor="ctr">
                    <a:lnL>
                      <a:noFill/>
                    </a:lnL>
                    <a:lnR>
                      <a:noFill/>
                    </a:lnR>
                    <a:lnT>
                      <a:noFill/>
                    </a:lnT>
                    <a:lnB>
                      <a:noFill/>
                    </a:lnB>
                    <a:solidFill>
                      <a:srgbClr val="CCCC99"/>
                    </a:solidFill>
                  </a:tcPr>
                </a:tc>
                <a:tc>
                  <a:txBody>
                    <a:bodyPr/>
                    <a:lstStyle/>
                    <a:p>
                      <a:pPr algn="ctr"/>
                      <a:r>
                        <a:rPr lang="en-AU" sz="1200" b="1"/>
                        <a:t>Users %</a:t>
                      </a:r>
                      <a:br>
                        <a:rPr lang="en-AU" sz="1200" b="1"/>
                      </a:br>
                      <a:r>
                        <a:rPr lang="en-AU" sz="1200" b="1"/>
                        <a:t>of Table</a:t>
                      </a:r>
                      <a:endParaRPr lang="en-AU" sz="1200"/>
                    </a:p>
                  </a:txBody>
                  <a:tcPr marL="39544" marR="39544" marT="19772" marB="19772" anchor="ctr">
                    <a:lnL>
                      <a:noFill/>
                    </a:lnL>
                    <a:lnR>
                      <a:noFill/>
                    </a:lnR>
                    <a:lnT>
                      <a:noFill/>
                    </a:lnT>
                    <a:lnB>
                      <a:noFill/>
                    </a:lnB>
                    <a:solidFill>
                      <a:srgbClr val="CCCC99"/>
                    </a:solidFill>
                  </a:tcPr>
                </a:tc>
              </a:tr>
              <a:tr h="617280">
                <a:tc>
                  <a:txBody>
                    <a:bodyPr/>
                    <a:lstStyle/>
                    <a:p>
                      <a:pPr algn="ctr"/>
                      <a:r>
                        <a:rPr lang="en-AU" sz="1200" b="1" dirty="0">
                          <a:solidFill>
                            <a:srgbClr val="0000FF"/>
                          </a:solidFill>
                          <a:hlinkClick r:id="rId2"/>
                        </a:rPr>
                        <a:t>Africa</a:t>
                      </a:r>
                      <a:endParaRPr lang="en-AU" sz="1200" dirty="0"/>
                    </a:p>
                  </a:txBody>
                  <a:tcPr marL="39544" marR="39544" marT="19772" marB="19772" anchor="ctr">
                    <a:lnL>
                      <a:noFill/>
                    </a:lnL>
                    <a:lnR>
                      <a:noFill/>
                    </a:lnR>
                    <a:lnT>
                      <a:noFill/>
                    </a:lnT>
                    <a:lnB>
                      <a:noFill/>
                    </a:lnB>
                    <a:solidFill>
                      <a:srgbClr val="FFFFFF"/>
                    </a:solidFill>
                  </a:tcPr>
                </a:tc>
                <a:tc>
                  <a:txBody>
                    <a:bodyPr/>
                    <a:lstStyle/>
                    <a:p>
                      <a:pPr algn="ctr"/>
                      <a:r>
                        <a:rPr lang="en-AU" sz="1200"/>
                        <a:t>991,002,342</a:t>
                      </a:r>
                    </a:p>
                  </a:txBody>
                  <a:tcPr marL="39544" marR="39544" marT="19772" marB="19772" anchor="ctr">
                    <a:lnL>
                      <a:noFill/>
                    </a:lnL>
                    <a:lnR>
                      <a:noFill/>
                    </a:lnR>
                    <a:lnT>
                      <a:noFill/>
                    </a:lnT>
                    <a:lnB>
                      <a:noFill/>
                    </a:lnB>
                    <a:solidFill>
                      <a:srgbClr val="FFFFFF"/>
                    </a:solidFill>
                  </a:tcPr>
                </a:tc>
                <a:tc>
                  <a:txBody>
                    <a:bodyPr/>
                    <a:lstStyle/>
                    <a:p>
                      <a:pPr algn="ctr"/>
                      <a:r>
                        <a:rPr lang="en-AU" sz="1200"/>
                        <a:t>4,514,400</a:t>
                      </a:r>
                    </a:p>
                  </a:txBody>
                  <a:tcPr marL="39544" marR="39544" marT="19772" marB="19772" anchor="ctr">
                    <a:lnL>
                      <a:noFill/>
                    </a:lnL>
                    <a:lnR>
                      <a:noFill/>
                    </a:lnR>
                    <a:lnT>
                      <a:noFill/>
                    </a:lnT>
                    <a:lnB>
                      <a:noFill/>
                    </a:lnB>
                    <a:solidFill>
                      <a:srgbClr val="FFFFFF"/>
                    </a:solidFill>
                  </a:tcPr>
                </a:tc>
                <a:tc>
                  <a:txBody>
                    <a:bodyPr/>
                    <a:lstStyle/>
                    <a:p>
                      <a:pPr algn="ctr"/>
                      <a:r>
                        <a:rPr lang="en-AU" sz="1200" b="1"/>
                        <a:t>86,217,900</a:t>
                      </a:r>
                      <a:endParaRPr lang="en-AU" sz="1200"/>
                    </a:p>
                  </a:txBody>
                  <a:tcPr marL="39544" marR="39544" marT="19772" marB="19772" anchor="ctr">
                    <a:lnL>
                      <a:noFill/>
                    </a:lnL>
                    <a:lnR>
                      <a:noFill/>
                    </a:lnR>
                    <a:lnT>
                      <a:noFill/>
                    </a:lnT>
                    <a:lnB>
                      <a:noFill/>
                    </a:lnB>
                    <a:solidFill>
                      <a:srgbClr val="FFFFFF"/>
                    </a:solidFill>
                  </a:tcPr>
                </a:tc>
                <a:tc>
                  <a:txBody>
                    <a:bodyPr/>
                    <a:lstStyle/>
                    <a:p>
                      <a:pPr algn="ctr"/>
                      <a:r>
                        <a:rPr lang="en-AU" sz="1200" dirty="0"/>
                        <a:t>8.7 %</a:t>
                      </a:r>
                    </a:p>
                  </a:txBody>
                  <a:tcPr marL="39544" marR="39544" marT="19772" marB="19772" anchor="ctr">
                    <a:lnL>
                      <a:noFill/>
                    </a:lnL>
                    <a:lnR>
                      <a:noFill/>
                    </a:lnR>
                    <a:lnT>
                      <a:noFill/>
                    </a:lnT>
                    <a:lnB>
                      <a:noFill/>
                    </a:lnB>
                    <a:solidFill>
                      <a:srgbClr val="FFFFFF"/>
                    </a:solidFill>
                  </a:tcPr>
                </a:tc>
                <a:tc>
                  <a:txBody>
                    <a:bodyPr/>
                    <a:lstStyle/>
                    <a:p>
                      <a:pPr algn="ctr"/>
                      <a:r>
                        <a:rPr lang="en-AU" sz="1200"/>
                        <a:t>1,809.8 %</a:t>
                      </a:r>
                    </a:p>
                  </a:txBody>
                  <a:tcPr marL="39544" marR="39544" marT="19772" marB="19772" anchor="ctr">
                    <a:lnL>
                      <a:noFill/>
                    </a:lnL>
                    <a:lnR>
                      <a:noFill/>
                    </a:lnR>
                    <a:lnT>
                      <a:noFill/>
                    </a:lnT>
                    <a:lnB>
                      <a:noFill/>
                    </a:lnB>
                    <a:solidFill>
                      <a:srgbClr val="FFFFFF"/>
                    </a:solidFill>
                  </a:tcPr>
                </a:tc>
                <a:tc>
                  <a:txBody>
                    <a:bodyPr/>
                    <a:lstStyle/>
                    <a:p>
                      <a:pPr algn="ctr"/>
                      <a:r>
                        <a:rPr lang="en-AU" sz="1200"/>
                        <a:t>4.8 %</a:t>
                      </a:r>
                    </a:p>
                  </a:txBody>
                  <a:tcPr marL="39544" marR="39544" marT="19772" marB="19772" anchor="ctr">
                    <a:lnL>
                      <a:noFill/>
                    </a:lnL>
                    <a:lnR>
                      <a:noFill/>
                    </a:lnR>
                    <a:lnT>
                      <a:noFill/>
                    </a:lnT>
                    <a:lnB>
                      <a:noFill/>
                    </a:lnB>
                    <a:solidFill>
                      <a:srgbClr val="FFFFFF"/>
                    </a:solidFill>
                  </a:tcPr>
                </a:tc>
              </a:tr>
              <a:tr h="617280">
                <a:tc>
                  <a:txBody>
                    <a:bodyPr/>
                    <a:lstStyle/>
                    <a:p>
                      <a:pPr algn="ctr"/>
                      <a:r>
                        <a:rPr lang="en-AU" sz="1200" b="1" dirty="0">
                          <a:solidFill>
                            <a:srgbClr val="0000FF"/>
                          </a:solidFill>
                          <a:hlinkClick r:id="rId3"/>
                        </a:rPr>
                        <a:t>Asia</a:t>
                      </a:r>
                      <a:endParaRPr lang="en-AU" sz="1200" dirty="0"/>
                    </a:p>
                  </a:txBody>
                  <a:tcPr marL="39544" marR="39544" marT="19772" marB="19772" anchor="ctr">
                    <a:lnL>
                      <a:noFill/>
                    </a:lnL>
                    <a:lnR>
                      <a:noFill/>
                    </a:lnR>
                    <a:lnT>
                      <a:noFill/>
                    </a:lnT>
                    <a:lnB>
                      <a:noFill/>
                    </a:lnB>
                    <a:solidFill>
                      <a:srgbClr val="F1F1F1"/>
                    </a:solidFill>
                  </a:tcPr>
                </a:tc>
                <a:tc>
                  <a:txBody>
                    <a:bodyPr/>
                    <a:lstStyle/>
                    <a:p>
                      <a:pPr algn="ctr"/>
                      <a:r>
                        <a:rPr lang="en-AU" sz="1200" dirty="0"/>
                        <a:t>3,808,070,503</a:t>
                      </a:r>
                    </a:p>
                  </a:txBody>
                  <a:tcPr marL="39544" marR="39544" marT="19772" marB="19772" anchor="ctr">
                    <a:lnL>
                      <a:noFill/>
                    </a:lnL>
                    <a:lnR>
                      <a:noFill/>
                    </a:lnR>
                    <a:lnT>
                      <a:noFill/>
                    </a:lnT>
                    <a:lnB>
                      <a:noFill/>
                    </a:lnB>
                    <a:solidFill>
                      <a:srgbClr val="F1F1F1"/>
                    </a:solidFill>
                  </a:tcPr>
                </a:tc>
                <a:tc>
                  <a:txBody>
                    <a:bodyPr/>
                    <a:lstStyle/>
                    <a:p>
                      <a:pPr algn="ctr"/>
                      <a:r>
                        <a:rPr lang="en-AU" sz="1200"/>
                        <a:t>114,304,000</a:t>
                      </a:r>
                    </a:p>
                  </a:txBody>
                  <a:tcPr marL="39544" marR="39544" marT="19772" marB="19772" anchor="ctr">
                    <a:lnL>
                      <a:noFill/>
                    </a:lnL>
                    <a:lnR>
                      <a:noFill/>
                    </a:lnR>
                    <a:lnT>
                      <a:noFill/>
                    </a:lnT>
                    <a:lnB>
                      <a:noFill/>
                    </a:lnB>
                    <a:solidFill>
                      <a:srgbClr val="F1F1F1"/>
                    </a:solidFill>
                  </a:tcPr>
                </a:tc>
                <a:tc>
                  <a:txBody>
                    <a:bodyPr/>
                    <a:lstStyle/>
                    <a:p>
                      <a:pPr algn="ctr"/>
                      <a:r>
                        <a:rPr lang="en-AU" sz="1200" b="1"/>
                        <a:t>764,435,900</a:t>
                      </a:r>
                      <a:endParaRPr lang="en-AU" sz="1200"/>
                    </a:p>
                  </a:txBody>
                  <a:tcPr marL="39544" marR="39544" marT="19772" marB="19772" anchor="ctr">
                    <a:lnL>
                      <a:noFill/>
                    </a:lnL>
                    <a:lnR>
                      <a:noFill/>
                    </a:lnR>
                    <a:lnT>
                      <a:noFill/>
                    </a:lnT>
                    <a:lnB>
                      <a:noFill/>
                    </a:lnB>
                    <a:solidFill>
                      <a:srgbClr val="F1F1F1"/>
                    </a:solidFill>
                  </a:tcPr>
                </a:tc>
                <a:tc>
                  <a:txBody>
                    <a:bodyPr/>
                    <a:lstStyle/>
                    <a:p>
                      <a:pPr algn="ctr"/>
                      <a:r>
                        <a:rPr lang="en-AU" sz="1200"/>
                        <a:t>20.1 %</a:t>
                      </a:r>
                    </a:p>
                  </a:txBody>
                  <a:tcPr marL="39544" marR="39544" marT="19772" marB="19772" anchor="ctr">
                    <a:lnL>
                      <a:noFill/>
                    </a:lnL>
                    <a:lnR>
                      <a:noFill/>
                    </a:lnR>
                    <a:lnT>
                      <a:noFill/>
                    </a:lnT>
                    <a:lnB>
                      <a:noFill/>
                    </a:lnB>
                    <a:solidFill>
                      <a:srgbClr val="F1F1F1"/>
                    </a:solidFill>
                  </a:tcPr>
                </a:tc>
                <a:tc>
                  <a:txBody>
                    <a:bodyPr/>
                    <a:lstStyle/>
                    <a:p>
                      <a:pPr algn="ctr"/>
                      <a:r>
                        <a:rPr lang="en-AU" sz="1200"/>
                        <a:t>568.8 %</a:t>
                      </a:r>
                    </a:p>
                  </a:txBody>
                  <a:tcPr marL="39544" marR="39544" marT="19772" marB="19772" anchor="ctr">
                    <a:lnL>
                      <a:noFill/>
                    </a:lnL>
                    <a:lnR>
                      <a:noFill/>
                    </a:lnR>
                    <a:lnT>
                      <a:noFill/>
                    </a:lnT>
                    <a:lnB>
                      <a:noFill/>
                    </a:lnB>
                    <a:solidFill>
                      <a:srgbClr val="F1F1F1"/>
                    </a:solidFill>
                  </a:tcPr>
                </a:tc>
                <a:tc>
                  <a:txBody>
                    <a:bodyPr/>
                    <a:lstStyle/>
                    <a:p>
                      <a:pPr algn="ctr"/>
                      <a:r>
                        <a:rPr lang="en-AU" sz="1200"/>
                        <a:t>42.4 %</a:t>
                      </a:r>
                    </a:p>
                  </a:txBody>
                  <a:tcPr marL="39544" marR="39544" marT="19772" marB="19772" anchor="ctr">
                    <a:lnL>
                      <a:noFill/>
                    </a:lnL>
                    <a:lnR>
                      <a:noFill/>
                    </a:lnR>
                    <a:lnT>
                      <a:noFill/>
                    </a:lnT>
                    <a:lnB>
                      <a:noFill/>
                    </a:lnB>
                    <a:solidFill>
                      <a:srgbClr val="F1F1F1"/>
                    </a:solidFill>
                  </a:tcPr>
                </a:tc>
              </a:tr>
              <a:tr h="617280">
                <a:tc>
                  <a:txBody>
                    <a:bodyPr/>
                    <a:lstStyle/>
                    <a:p>
                      <a:pPr algn="ctr"/>
                      <a:r>
                        <a:rPr lang="en-AU" sz="1200" b="1" dirty="0">
                          <a:solidFill>
                            <a:srgbClr val="0000FF"/>
                          </a:solidFill>
                          <a:hlinkClick r:id="rId4"/>
                        </a:rPr>
                        <a:t>Europe</a:t>
                      </a:r>
                      <a:endParaRPr lang="en-AU" sz="1200" dirty="0"/>
                    </a:p>
                  </a:txBody>
                  <a:tcPr marL="39544" marR="39544" marT="19772" marB="19772" anchor="ctr">
                    <a:lnL>
                      <a:noFill/>
                    </a:lnL>
                    <a:lnR>
                      <a:noFill/>
                    </a:lnR>
                    <a:lnT>
                      <a:noFill/>
                    </a:lnT>
                    <a:lnB>
                      <a:noFill/>
                    </a:lnB>
                    <a:solidFill>
                      <a:srgbClr val="FFFFFF"/>
                    </a:solidFill>
                  </a:tcPr>
                </a:tc>
                <a:tc>
                  <a:txBody>
                    <a:bodyPr/>
                    <a:lstStyle/>
                    <a:p>
                      <a:pPr algn="ctr"/>
                      <a:r>
                        <a:rPr lang="en-AU" sz="1200"/>
                        <a:t>803,850,858</a:t>
                      </a:r>
                    </a:p>
                  </a:txBody>
                  <a:tcPr marL="39544" marR="39544" marT="19772" marB="19772" anchor="ctr">
                    <a:lnL>
                      <a:noFill/>
                    </a:lnL>
                    <a:lnR>
                      <a:noFill/>
                    </a:lnR>
                    <a:lnT>
                      <a:noFill/>
                    </a:lnT>
                    <a:lnB>
                      <a:noFill/>
                    </a:lnB>
                    <a:solidFill>
                      <a:srgbClr val="FFFFFF"/>
                    </a:solidFill>
                  </a:tcPr>
                </a:tc>
                <a:tc>
                  <a:txBody>
                    <a:bodyPr/>
                    <a:lstStyle/>
                    <a:p>
                      <a:pPr algn="ctr"/>
                      <a:r>
                        <a:rPr lang="en-AU" sz="1200"/>
                        <a:t>105,096,093</a:t>
                      </a:r>
                    </a:p>
                  </a:txBody>
                  <a:tcPr marL="39544" marR="39544" marT="19772" marB="19772" anchor="ctr">
                    <a:lnL>
                      <a:noFill/>
                    </a:lnL>
                    <a:lnR>
                      <a:noFill/>
                    </a:lnR>
                    <a:lnT>
                      <a:noFill/>
                    </a:lnT>
                    <a:lnB>
                      <a:noFill/>
                    </a:lnB>
                    <a:solidFill>
                      <a:srgbClr val="FFFFFF"/>
                    </a:solidFill>
                  </a:tcPr>
                </a:tc>
                <a:tc>
                  <a:txBody>
                    <a:bodyPr/>
                    <a:lstStyle/>
                    <a:p>
                      <a:pPr algn="ctr"/>
                      <a:r>
                        <a:rPr lang="en-AU" sz="1200" b="1"/>
                        <a:t>425,773,571</a:t>
                      </a:r>
                      <a:endParaRPr lang="en-AU" sz="1200"/>
                    </a:p>
                  </a:txBody>
                  <a:tcPr marL="39544" marR="39544" marT="19772" marB="19772" anchor="ctr">
                    <a:lnL>
                      <a:noFill/>
                    </a:lnL>
                    <a:lnR>
                      <a:noFill/>
                    </a:lnR>
                    <a:lnT>
                      <a:noFill/>
                    </a:lnT>
                    <a:lnB>
                      <a:noFill/>
                    </a:lnB>
                    <a:solidFill>
                      <a:srgbClr val="FFFFFF"/>
                    </a:solidFill>
                  </a:tcPr>
                </a:tc>
                <a:tc>
                  <a:txBody>
                    <a:bodyPr/>
                    <a:lstStyle/>
                    <a:p>
                      <a:pPr algn="ctr"/>
                      <a:r>
                        <a:rPr lang="en-AU" sz="1200"/>
                        <a:t>53.0 %</a:t>
                      </a:r>
                    </a:p>
                  </a:txBody>
                  <a:tcPr marL="39544" marR="39544" marT="19772" marB="19772" anchor="ctr">
                    <a:lnL>
                      <a:noFill/>
                    </a:lnL>
                    <a:lnR>
                      <a:noFill/>
                    </a:lnR>
                    <a:lnT>
                      <a:noFill/>
                    </a:lnT>
                    <a:lnB>
                      <a:noFill/>
                    </a:lnB>
                    <a:solidFill>
                      <a:srgbClr val="FFFFFF"/>
                    </a:solidFill>
                  </a:tcPr>
                </a:tc>
                <a:tc>
                  <a:txBody>
                    <a:bodyPr/>
                    <a:lstStyle/>
                    <a:p>
                      <a:pPr algn="ctr"/>
                      <a:r>
                        <a:rPr lang="en-AU" sz="1200"/>
                        <a:t>305.1 %</a:t>
                      </a:r>
                    </a:p>
                  </a:txBody>
                  <a:tcPr marL="39544" marR="39544" marT="19772" marB="19772" anchor="ctr">
                    <a:lnL>
                      <a:noFill/>
                    </a:lnL>
                    <a:lnR>
                      <a:noFill/>
                    </a:lnR>
                    <a:lnT>
                      <a:noFill/>
                    </a:lnT>
                    <a:lnB>
                      <a:noFill/>
                    </a:lnB>
                    <a:solidFill>
                      <a:srgbClr val="FFFFFF"/>
                    </a:solidFill>
                  </a:tcPr>
                </a:tc>
                <a:tc>
                  <a:txBody>
                    <a:bodyPr/>
                    <a:lstStyle/>
                    <a:p>
                      <a:pPr algn="ctr"/>
                      <a:r>
                        <a:rPr lang="en-AU" sz="1200"/>
                        <a:t>23.6 %</a:t>
                      </a:r>
                    </a:p>
                  </a:txBody>
                  <a:tcPr marL="39544" marR="39544" marT="19772" marB="19772" anchor="ctr">
                    <a:lnL>
                      <a:noFill/>
                    </a:lnL>
                    <a:lnR>
                      <a:noFill/>
                    </a:lnR>
                    <a:lnT>
                      <a:noFill/>
                    </a:lnT>
                    <a:lnB>
                      <a:noFill/>
                    </a:lnB>
                    <a:solidFill>
                      <a:srgbClr val="FFFFFF"/>
                    </a:solidFill>
                  </a:tcPr>
                </a:tc>
              </a:tr>
              <a:tr h="617280">
                <a:tc>
                  <a:txBody>
                    <a:bodyPr/>
                    <a:lstStyle/>
                    <a:p>
                      <a:pPr algn="ctr"/>
                      <a:r>
                        <a:rPr lang="en-AU" sz="1200" b="1" dirty="0">
                          <a:solidFill>
                            <a:srgbClr val="0000FF"/>
                          </a:solidFill>
                          <a:hlinkClick r:id="rId5"/>
                        </a:rPr>
                        <a:t>Middle East</a:t>
                      </a:r>
                      <a:endParaRPr lang="en-AU" sz="1200" dirty="0"/>
                    </a:p>
                  </a:txBody>
                  <a:tcPr marL="39544" marR="39544" marT="19772" marB="19772" anchor="ctr">
                    <a:lnL>
                      <a:noFill/>
                    </a:lnL>
                    <a:lnR>
                      <a:noFill/>
                    </a:lnR>
                    <a:lnT>
                      <a:noFill/>
                    </a:lnT>
                    <a:lnB>
                      <a:noFill/>
                    </a:lnB>
                    <a:solidFill>
                      <a:srgbClr val="F1F1F1"/>
                    </a:solidFill>
                  </a:tcPr>
                </a:tc>
                <a:tc>
                  <a:txBody>
                    <a:bodyPr/>
                    <a:lstStyle/>
                    <a:p>
                      <a:pPr algn="ctr"/>
                      <a:r>
                        <a:rPr lang="en-AU" sz="1200"/>
                        <a:t>202,687,005</a:t>
                      </a:r>
                    </a:p>
                  </a:txBody>
                  <a:tcPr marL="39544" marR="39544" marT="19772" marB="19772" anchor="ctr">
                    <a:lnL>
                      <a:noFill/>
                    </a:lnL>
                    <a:lnR>
                      <a:noFill/>
                    </a:lnR>
                    <a:lnT>
                      <a:noFill/>
                    </a:lnT>
                    <a:lnB>
                      <a:noFill/>
                    </a:lnB>
                    <a:solidFill>
                      <a:srgbClr val="F1F1F1"/>
                    </a:solidFill>
                  </a:tcPr>
                </a:tc>
                <a:tc>
                  <a:txBody>
                    <a:bodyPr/>
                    <a:lstStyle/>
                    <a:p>
                      <a:pPr algn="ctr"/>
                      <a:r>
                        <a:rPr lang="en-AU" sz="1200"/>
                        <a:t>3,284,800</a:t>
                      </a:r>
                    </a:p>
                  </a:txBody>
                  <a:tcPr marL="39544" marR="39544" marT="19772" marB="19772" anchor="ctr">
                    <a:lnL>
                      <a:noFill/>
                    </a:lnL>
                    <a:lnR>
                      <a:noFill/>
                    </a:lnR>
                    <a:lnT>
                      <a:noFill/>
                    </a:lnT>
                    <a:lnB>
                      <a:noFill/>
                    </a:lnB>
                    <a:solidFill>
                      <a:srgbClr val="F1F1F1"/>
                    </a:solidFill>
                  </a:tcPr>
                </a:tc>
                <a:tc>
                  <a:txBody>
                    <a:bodyPr/>
                    <a:lstStyle/>
                    <a:p>
                      <a:pPr algn="ctr"/>
                      <a:r>
                        <a:rPr lang="en-AU" sz="1200" b="1"/>
                        <a:t>58,309,546</a:t>
                      </a:r>
                      <a:endParaRPr lang="en-AU" sz="1200"/>
                    </a:p>
                  </a:txBody>
                  <a:tcPr marL="39544" marR="39544" marT="19772" marB="19772" anchor="ctr">
                    <a:lnL>
                      <a:noFill/>
                    </a:lnL>
                    <a:lnR>
                      <a:noFill/>
                    </a:lnR>
                    <a:lnT>
                      <a:noFill/>
                    </a:lnT>
                    <a:lnB>
                      <a:noFill/>
                    </a:lnB>
                    <a:solidFill>
                      <a:srgbClr val="F1F1F1"/>
                    </a:solidFill>
                  </a:tcPr>
                </a:tc>
                <a:tc>
                  <a:txBody>
                    <a:bodyPr/>
                    <a:lstStyle/>
                    <a:p>
                      <a:pPr algn="ctr"/>
                      <a:r>
                        <a:rPr lang="en-AU" sz="1200"/>
                        <a:t>28.8 %</a:t>
                      </a:r>
                    </a:p>
                  </a:txBody>
                  <a:tcPr marL="39544" marR="39544" marT="19772" marB="19772" anchor="ctr">
                    <a:lnL>
                      <a:noFill/>
                    </a:lnL>
                    <a:lnR>
                      <a:noFill/>
                    </a:lnR>
                    <a:lnT>
                      <a:noFill/>
                    </a:lnT>
                    <a:lnB>
                      <a:noFill/>
                    </a:lnB>
                    <a:solidFill>
                      <a:srgbClr val="F1F1F1"/>
                    </a:solidFill>
                  </a:tcPr>
                </a:tc>
                <a:tc>
                  <a:txBody>
                    <a:bodyPr/>
                    <a:lstStyle/>
                    <a:p>
                      <a:pPr algn="ctr"/>
                      <a:r>
                        <a:rPr lang="en-AU" sz="1200"/>
                        <a:t>1,675.1 %</a:t>
                      </a:r>
                    </a:p>
                  </a:txBody>
                  <a:tcPr marL="39544" marR="39544" marT="19772" marB="19772" anchor="ctr">
                    <a:lnL>
                      <a:noFill/>
                    </a:lnL>
                    <a:lnR>
                      <a:noFill/>
                    </a:lnR>
                    <a:lnT>
                      <a:noFill/>
                    </a:lnT>
                    <a:lnB>
                      <a:noFill/>
                    </a:lnB>
                    <a:solidFill>
                      <a:srgbClr val="F1F1F1"/>
                    </a:solidFill>
                  </a:tcPr>
                </a:tc>
                <a:tc>
                  <a:txBody>
                    <a:bodyPr/>
                    <a:lstStyle/>
                    <a:p>
                      <a:pPr algn="ctr"/>
                      <a:r>
                        <a:rPr lang="en-AU" sz="1200"/>
                        <a:t>3.2 %</a:t>
                      </a:r>
                    </a:p>
                  </a:txBody>
                  <a:tcPr marL="39544" marR="39544" marT="19772" marB="19772" anchor="ctr">
                    <a:lnL>
                      <a:noFill/>
                    </a:lnL>
                    <a:lnR>
                      <a:noFill/>
                    </a:lnR>
                    <a:lnT>
                      <a:noFill/>
                    </a:lnT>
                    <a:lnB>
                      <a:noFill/>
                    </a:lnB>
                    <a:solidFill>
                      <a:srgbClr val="F1F1F1"/>
                    </a:solidFill>
                  </a:tcPr>
                </a:tc>
              </a:tr>
              <a:tr h="617280">
                <a:tc>
                  <a:txBody>
                    <a:bodyPr/>
                    <a:lstStyle/>
                    <a:p>
                      <a:pPr algn="ctr"/>
                      <a:r>
                        <a:rPr lang="en-AU" sz="1200" b="1">
                          <a:solidFill>
                            <a:srgbClr val="0000FF"/>
                          </a:solidFill>
                          <a:hlinkClick r:id="rId6"/>
                        </a:rPr>
                        <a:t>North America</a:t>
                      </a:r>
                      <a:endParaRPr lang="en-AU" sz="1200"/>
                    </a:p>
                  </a:txBody>
                  <a:tcPr marL="39544" marR="39544" marT="19772" marB="19772" anchor="ctr">
                    <a:lnL>
                      <a:noFill/>
                    </a:lnL>
                    <a:lnR>
                      <a:noFill/>
                    </a:lnR>
                    <a:lnT>
                      <a:noFill/>
                    </a:lnT>
                    <a:lnB>
                      <a:noFill/>
                    </a:lnB>
                    <a:solidFill>
                      <a:srgbClr val="FFFFFF"/>
                    </a:solidFill>
                  </a:tcPr>
                </a:tc>
                <a:tc>
                  <a:txBody>
                    <a:bodyPr/>
                    <a:lstStyle/>
                    <a:p>
                      <a:pPr algn="ctr"/>
                      <a:r>
                        <a:rPr lang="en-AU" sz="1200"/>
                        <a:t>340,831,831</a:t>
                      </a:r>
                    </a:p>
                  </a:txBody>
                  <a:tcPr marL="39544" marR="39544" marT="19772" marB="19772" anchor="ctr">
                    <a:lnL>
                      <a:noFill/>
                    </a:lnL>
                    <a:lnR>
                      <a:noFill/>
                    </a:lnR>
                    <a:lnT>
                      <a:noFill/>
                    </a:lnT>
                    <a:lnB>
                      <a:noFill/>
                    </a:lnB>
                    <a:solidFill>
                      <a:srgbClr val="FFFFFF"/>
                    </a:solidFill>
                  </a:tcPr>
                </a:tc>
                <a:tc>
                  <a:txBody>
                    <a:bodyPr/>
                    <a:lstStyle/>
                    <a:p>
                      <a:pPr algn="ctr"/>
                      <a:r>
                        <a:rPr lang="en-AU" sz="1200"/>
                        <a:t>108,096,800</a:t>
                      </a:r>
                    </a:p>
                  </a:txBody>
                  <a:tcPr marL="39544" marR="39544" marT="19772" marB="19772" anchor="ctr">
                    <a:lnL>
                      <a:noFill/>
                    </a:lnL>
                    <a:lnR>
                      <a:noFill/>
                    </a:lnR>
                    <a:lnT>
                      <a:noFill/>
                    </a:lnT>
                    <a:lnB>
                      <a:noFill/>
                    </a:lnB>
                    <a:solidFill>
                      <a:srgbClr val="FFFFFF"/>
                    </a:solidFill>
                  </a:tcPr>
                </a:tc>
                <a:tc>
                  <a:txBody>
                    <a:bodyPr/>
                    <a:lstStyle/>
                    <a:p>
                      <a:pPr algn="ctr"/>
                      <a:r>
                        <a:rPr lang="en-AU" sz="1200" b="1"/>
                        <a:t>259,561,000</a:t>
                      </a:r>
                      <a:endParaRPr lang="en-AU" sz="1200"/>
                    </a:p>
                  </a:txBody>
                  <a:tcPr marL="39544" marR="39544" marT="19772" marB="19772" anchor="ctr">
                    <a:lnL>
                      <a:noFill/>
                    </a:lnL>
                    <a:lnR>
                      <a:noFill/>
                    </a:lnR>
                    <a:lnT>
                      <a:noFill/>
                    </a:lnT>
                    <a:lnB>
                      <a:noFill/>
                    </a:lnB>
                    <a:solidFill>
                      <a:srgbClr val="FFFFFF"/>
                    </a:solidFill>
                  </a:tcPr>
                </a:tc>
                <a:tc>
                  <a:txBody>
                    <a:bodyPr/>
                    <a:lstStyle/>
                    <a:p>
                      <a:pPr algn="ctr"/>
                      <a:r>
                        <a:rPr lang="en-AU" sz="1200"/>
                        <a:t>76.2 %</a:t>
                      </a:r>
                    </a:p>
                  </a:txBody>
                  <a:tcPr marL="39544" marR="39544" marT="19772" marB="19772" anchor="ctr">
                    <a:lnL>
                      <a:noFill/>
                    </a:lnL>
                    <a:lnR>
                      <a:noFill/>
                    </a:lnR>
                    <a:lnT>
                      <a:noFill/>
                    </a:lnT>
                    <a:lnB>
                      <a:noFill/>
                    </a:lnB>
                    <a:solidFill>
                      <a:srgbClr val="FFFFFF"/>
                    </a:solidFill>
                  </a:tcPr>
                </a:tc>
                <a:tc>
                  <a:txBody>
                    <a:bodyPr/>
                    <a:lstStyle/>
                    <a:p>
                      <a:pPr algn="ctr"/>
                      <a:r>
                        <a:rPr lang="en-AU" sz="1200"/>
                        <a:t>140.1 %</a:t>
                      </a:r>
                    </a:p>
                  </a:txBody>
                  <a:tcPr marL="39544" marR="39544" marT="19772" marB="19772" anchor="ctr">
                    <a:lnL>
                      <a:noFill/>
                    </a:lnL>
                    <a:lnR>
                      <a:noFill/>
                    </a:lnR>
                    <a:lnT>
                      <a:noFill/>
                    </a:lnT>
                    <a:lnB>
                      <a:noFill/>
                    </a:lnB>
                    <a:solidFill>
                      <a:srgbClr val="FFFFFF"/>
                    </a:solidFill>
                  </a:tcPr>
                </a:tc>
                <a:tc>
                  <a:txBody>
                    <a:bodyPr/>
                    <a:lstStyle/>
                    <a:p>
                      <a:pPr algn="ctr"/>
                      <a:r>
                        <a:rPr lang="en-AU" sz="1200"/>
                        <a:t>14.4 %</a:t>
                      </a:r>
                    </a:p>
                  </a:txBody>
                  <a:tcPr marL="39544" marR="39544" marT="19772" marB="19772" anchor="ctr">
                    <a:lnL>
                      <a:noFill/>
                    </a:lnL>
                    <a:lnR>
                      <a:noFill/>
                    </a:lnR>
                    <a:lnT>
                      <a:noFill/>
                    </a:lnT>
                    <a:lnB>
                      <a:noFill/>
                    </a:lnB>
                    <a:solidFill>
                      <a:srgbClr val="FFFFFF"/>
                    </a:solidFill>
                  </a:tcPr>
                </a:tc>
              </a:tr>
              <a:tr h="617280">
                <a:tc>
                  <a:txBody>
                    <a:bodyPr/>
                    <a:lstStyle/>
                    <a:p>
                      <a:pPr algn="ctr"/>
                      <a:r>
                        <a:rPr lang="en-AU" sz="1200" b="1">
                          <a:solidFill>
                            <a:srgbClr val="0000FF"/>
                          </a:solidFill>
                          <a:hlinkClick r:id="rId7"/>
                        </a:rPr>
                        <a:t>Latin America/Caribbean</a:t>
                      </a:r>
                      <a:endParaRPr lang="en-AU" sz="1200"/>
                    </a:p>
                  </a:txBody>
                  <a:tcPr marL="39544" marR="39544" marT="19772" marB="19772" anchor="ctr">
                    <a:lnL>
                      <a:noFill/>
                    </a:lnL>
                    <a:lnR>
                      <a:noFill/>
                    </a:lnR>
                    <a:lnT>
                      <a:noFill/>
                    </a:lnT>
                    <a:lnB>
                      <a:noFill/>
                    </a:lnB>
                    <a:solidFill>
                      <a:srgbClr val="F1F1F1"/>
                    </a:solidFill>
                  </a:tcPr>
                </a:tc>
                <a:tc>
                  <a:txBody>
                    <a:bodyPr/>
                    <a:lstStyle/>
                    <a:p>
                      <a:pPr algn="ctr"/>
                      <a:r>
                        <a:rPr lang="en-AU" sz="1200"/>
                        <a:t>586,662,468</a:t>
                      </a:r>
                    </a:p>
                  </a:txBody>
                  <a:tcPr marL="39544" marR="39544" marT="19772" marB="19772" anchor="ctr">
                    <a:lnL>
                      <a:noFill/>
                    </a:lnL>
                    <a:lnR>
                      <a:noFill/>
                    </a:lnR>
                    <a:lnT>
                      <a:noFill/>
                    </a:lnT>
                    <a:lnB>
                      <a:noFill/>
                    </a:lnB>
                    <a:solidFill>
                      <a:srgbClr val="F1F1F1"/>
                    </a:solidFill>
                  </a:tcPr>
                </a:tc>
                <a:tc>
                  <a:txBody>
                    <a:bodyPr/>
                    <a:lstStyle/>
                    <a:p>
                      <a:pPr algn="ctr"/>
                      <a:r>
                        <a:rPr lang="en-AU" sz="1200"/>
                        <a:t>18,068,919</a:t>
                      </a:r>
                    </a:p>
                  </a:txBody>
                  <a:tcPr marL="39544" marR="39544" marT="19772" marB="19772" anchor="ctr">
                    <a:lnL>
                      <a:noFill/>
                    </a:lnL>
                    <a:lnR>
                      <a:noFill/>
                    </a:lnR>
                    <a:lnT>
                      <a:noFill/>
                    </a:lnT>
                    <a:lnB>
                      <a:noFill/>
                    </a:lnB>
                    <a:solidFill>
                      <a:srgbClr val="F1F1F1"/>
                    </a:solidFill>
                  </a:tcPr>
                </a:tc>
                <a:tc>
                  <a:txBody>
                    <a:bodyPr/>
                    <a:lstStyle/>
                    <a:p>
                      <a:pPr algn="ctr"/>
                      <a:r>
                        <a:rPr lang="en-AU" sz="1200" b="1"/>
                        <a:t>186,922,050</a:t>
                      </a:r>
                      <a:endParaRPr lang="en-AU" sz="1200"/>
                    </a:p>
                  </a:txBody>
                  <a:tcPr marL="39544" marR="39544" marT="19772" marB="19772" anchor="ctr">
                    <a:lnL>
                      <a:noFill/>
                    </a:lnL>
                    <a:lnR>
                      <a:noFill/>
                    </a:lnR>
                    <a:lnT>
                      <a:noFill/>
                    </a:lnT>
                    <a:lnB>
                      <a:noFill/>
                    </a:lnB>
                    <a:solidFill>
                      <a:srgbClr val="F1F1F1"/>
                    </a:solidFill>
                  </a:tcPr>
                </a:tc>
                <a:tc>
                  <a:txBody>
                    <a:bodyPr/>
                    <a:lstStyle/>
                    <a:p>
                      <a:pPr algn="ctr"/>
                      <a:r>
                        <a:rPr lang="en-AU" sz="1200"/>
                        <a:t>31.9 %</a:t>
                      </a:r>
                    </a:p>
                  </a:txBody>
                  <a:tcPr marL="39544" marR="39544" marT="19772" marB="19772" anchor="ctr">
                    <a:lnL>
                      <a:noFill/>
                    </a:lnL>
                    <a:lnR>
                      <a:noFill/>
                    </a:lnR>
                    <a:lnT>
                      <a:noFill/>
                    </a:lnT>
                    <a:lnB>
                      <a:noFill/>
                    </a:lnB>
                    <a:solidFill>
                      <a:srgbClr val="F1F1F1"/>
                    </a:solidFill>
                  </a:tcPr>
                </a:tc>
                <a:tc>
                  <a:txBody>
                    <a:bodyPr/>
                    <a:lstStyle/>
                    <a:p>
                      <a:pPr algn="ctr"/>
                      <a:r>
                        <a:rPr lang="en-AU" sz="1200"/>
                        <a:t>934.5 %</a:t>
                      </a:r>
                    </a:p>
                  </a:txBody>
                  <a:tcPr marL="39544" marR="39544" marT="19772" marB="19772" anchor="ctr">
                    <a:lnL>
                      <a:noFill/>
                    </a:lnL>
                    <a:lnR>
                      <a:noFill/>
                    </a:lnR>
                    <a:lnT>
                      <a:noFill/>
                    </a:lnT>
                    <a:lnB>
                      <a:noFill/>
                    </a:lnB>
                    <a:solidFill>
                      <a:srgbClr val="F1F1F1"/>
                    </a:solidFill>
                  </a:tcPr>
                </a:tc>
                <a:tc>
                  <a:txBody>
                    <a:bodyPr/>
                    <a:lstStyle/>
                    <a:p>
                      <a:pPr algn="ctr"/>
                      <a:r>
                        <a:rPr lang="en-AU" sz="1200"/>
                        <a:t>10.4 %</a:t>
                      </a:r>
                    </a:p>
                  </a:txBody>
                  <a:tcPr marL="39544" marR="39544" marT="19772" marB="19772" anchor="ctr">
                    <a:lnL>
                      <a:noFill/>
                    </a:lnL>
                    <a:lnR>
                      <a:noFill/>
                    </a:lnR>
                    <a:lnT>
                      <a:noFill/>
                    </a:lnT>
                    <a:lnB>
                      <a:noFill/>
                    </a:lnB>
                    <a:solidFill>
                      <a:srgbClr val="F1F1F1"/>
                    </a:solidFill>
                  </a:tcPr>
                </a:tc>
              </a:tr>
              <a:tr h="432095">
                <a:tc>
                  <a:txBody>
                    <a:bodyPr/>
                    <a:lstStyle/>
                    <a:p>
                      <a:pPr algn="ctr"/>
                      <a:r>
                        <a:rPr lang="en-AU" sz="1200" b="1">
                          <a:solidFill>
                            <a:srgbClr val="0000FF"/>
                          </a:solidFill>
                          <a:hlinkClick r:id="rId8"/>
                        </a:rPr>
                        <a:t>Oceania / Australia</a:t>
                      </a:r>
                      <a:endParaRPr lang="en-AU" sz="1200"/>
                    </a:p>
                  </a:txBody>
                  <a:tcPr marL="39544" marR="39544" marT="19772" marB="19772" anchor="ctr">
                    <a:lnL>
                      <a:noFill/>
                    </a:lnL>
                    <a:lnR>
                      <a:noFill/>
                    </a:lnR>
                    <a:lnT>
                      <a:noFill/>
                    </a:lnT>
                    <a:lnB>
                      <a:noFill/>
                    </a:lnB>
                    <a:solidFill>
                      <a:srgbClr val="FFFFFF"/>
                    </a:solidFill>
                  </a:tcPr>
                </a:tc>
                <a:tc>
                  <a:txBody>
                    <a:bodyPr/>
                    <a:lstStyle/>
                    <a:p>
                      <a:pPr algn="ctr"/>
                      <a:r>
                        <a:rPr lang="en-AU" sz="1200"/>
                        <a:t>34,700,201</a:t>
                      </a:r>
                    </a:p>
                  </a:txBody>
                  <a:tcPr marL="39544" marR="39544" marT="19772" marB="19772" anchor="ctr">
                    <a:lnL>
                      <a:noFill/>
                    </a:lnL>
                    <a:lnR>
                      <a:noFill/>
                    </a:lnR>
                    <a:lnT>
                      <a:noFill/>
                    </a:lnT>
                    <a:lnB>
                      <a:noFill/>
                    </a:lnB>
                    <a:solidFill>
                      <a:srgbClr val="FFFFFF"/>
                    </a:solidFill>
                  </a:tcPr>
                </a:tc>
                <a:tc>
                  <a:txBody>
                    <a:bodyPr/>
                    <a:lstStyle/>
                    <a:p>
                      <a:pPr algn="ctr"/>
                      <a:r>
                        <a:rPr lang="en-AU" sz="1200"/>
                        <a:t>7,620,480</a:t>
                      </a:r>
                    </a:p>
                  </a:txBody>
                  <a:tcPr marL="39544" marR="39544" marT="19772" marB="19772" anchor="ctr">
                    <a:lnL>
                      <a:noFill/>
                    </a:lnL>
                    <a:lnR>
                      <a:noFill/>
                    </a:lnR>
                    <a:lnT>
                      <a:noFill/>
                    </a:lnT>
                    <a:lnB>
                      <a:noFill/>
                    </a:lnB>
                    <a:solidFill>
                      <a:srgbClr val="FFFFFF"/>
                    </a:solidFill>
                  </a:tcPr>
                </a:tc>
                <a:tc>
                  <a:txBody>
                    <a:bodyPr/>
                    <a:lstStyle/>
                    <a:p>
                      <a:pPr algn="ctr"/>
                      <a:r>
                        <a:rPr lang="en-AU" sz="1200" b="1"/>
                        <a:t>21,110,490</a:t>
                      </a:r>
                      <a:endParaRPr lang="en-AU" sz="1200"/>
                    </a:p>
                  </a:txBody>
                  <a:tcPr marL="39544" marR="39544" marT="19772" marB="19772" anchor="ctr">
                    <a:lnL>
                      <a:noFill/>
                    </a:lnL>
                    <a:lnR>
                      <a:noFill/>
                    </a:lnR>
                    <a:lnT>
                      <a:noFill/>
                    </a:lnT>
                    <a:lnB>
                      <a:noFill/>
                    </a:lnB>
                    <a:solidFill>
                      <a:srgbClr val="FFFFFF"/>
                    </a:solidFill>
                  </a:tcPr>
                </a:tc>
                <a:tc>
                  <a:txBody>
                    <a:bodyPr/>
                    <a:lstStyle/>
                    <a:p>
                      <a:pPr algn="ctr"/>
                      <a:r>
                        <a:rPr lang="en-AU" sz="1200"/>
                        <a:t>60.8 %</a:t>
                      </a:r>
                    </a:p>
                  </a:txBody>
                  <a:tcPr marL="39544" marR="39544" marT="19772" marB="19772" anchor="ctr">
                    <a:lnL>
                      <a:noFill/>
                    </a:lnL>
                    <a:lnR>
                      <a:noFill/>
                    </a:lnR>
                    <a:lnT>
                      <a:noFill/>
                    </a:lnT>
                    <a:lnB>
                      <a:noFill/>
                    </a:lnB>
                    <a:solidFill>
                      <a:srgbClr val="FFFFFF"/>
                    </a:solidFill>
                  </a:tcPr>
                </a:tc>
                <a:tc>
                  <a:txBody>
                    <a:bodyPr/>
                    <a:lstStyle/>
                    <a:p>
                      <a:pPr algn="ctr"/>
                      <a:r>
                        <a:rPr lang="en-AU" sz="1200"/>
                        <a:t>177.0 %</a:t>
                      </a:r>
                    </a:p>
                  </a:txBody>
                  <a:tcPr marL="39544" marR="39544" marT="19772" marB="19772" anchor="ctr">
                    <a:lnL>
                      <a:noFill/>
                    </a:lnL>
                    <a:lnR>
                      <a:noFill/>
                    </a:lnR>
                    <a:lnT>
                      <a:noFill/>
                    </a:lnT>
                    <a:lnB>
                      <a:noFill/>
                    </a:lnB>
                    <a:solidFill>
                      <a:srgbClr val="FFFFFF"/>
                    </a:solidFill>
                  </a:tcPr>
                </a:tc>
                <a:tc>
                  <a:txBody>
                    <a:bodyPr/>
                    <a:lstStyle/>
                    <a:p>
                      <a:pPr algn="ctr"/>
                      <a:r>
                        <a:rPr lang="en-AU" sz="1200"/>
                        <a:t>1.2 %</a:t>
                      </a:r>
                    </a:p>
                  </a:txBody>
                  <a:tcPr marL="39544" marR="39544" marT="19772" marB="19772" anchor="ctr">
                    <a:lnL>
                      <a:noFill/>
                    </a:lnL>
                    <a:lnR>
                      <a:noFill/>
                    </a:lnR>
                    <a:lnT>
                      <a:noFill/>
                    </a:lnT>
                    <a:lnB>
                      <a:noFill/>
                    </a:lnB>
                    <a:solidFill>
                      <a:srgbClr val="FFFFFF"/>
                    </a:solidFill>
                  </a:tcPr>
                </a:tc>
              </a:tr>
              <a:tr h="617280">
                <a:tc>
                  <a:txBody>
                    <a:bodyPr/>
                    <a:lstStyle/>
                    <a:p>
                      <a:pPr algn="ctr"/>
                      <a:r>
                        <a:rPr lang="en-AU" sz="1200" b="1"/>
                        <a:t>WORLD TOTAL</a:t>
                      </a:r>
                      <a:endParaRPr lang="en-AU" sz="1200"/>
                    </a:p>
                  </a:txBody>
                  <a:tcPr marL="39544" marR="39544" marT="19772" marB="19772" anchor="ctr">
                    <a:lnL>
                      <a:noFill/>
                    </a:lnL>
                    <a:lnR>
                      <a:noFill/>
                    </a:lnR>
                    <a:lnT>
                      <a:noFill/>
                    </a:lnT>
                    <a:lnB>
                      <a:noFill/>
                    </a:lnB>
                    <a:solidFill>
                      <a:srgbClr val="CCCCCC"/>
                    </a:solidFill>
                  </a:tcPr>
                </a:tc>
                <a:tc>
                  <a:txBody>
                    <a:bodyPr/>
                    <a:lstStyle/>
                    <a:p>
                      <a:pPr algn="ctr"/>
                      <a:r>
                        <a:rPr lang="en-AU" sz="1200"/>
                        <a:t>6,767,805,208</a:t>
                      </a:r>
                    </a:p>
                  </a:txBody>
                  <a:tcPr marL="39544" marR="39544" marT="19772" marB="19772" anchor="ctr">
                    <a:lnL>
                      <a:noFill/>
                    </a:lnL>
                    <a:lnR>
                      <a:noFill/>
                    </a:lnR>
                    <a:lnT>
                      <a:noFill/>
                    </a:lnT>
                    <a:lnB>
                      <a:noFill/>
                    </a:lnB>
                    <a:solidFill>
                      <a:srgbClr val="CCCCCC"/>
                    </a:solidFill>
                  </a:tcPr>
                </a:tc>
                <a:tc>
                  <a:txBody>
                    <a:bodyPr/>
                    <a:lstStyle/>
                    <a:p>
                      <a:pPr algn="ctr"/>
                      <a:r>
                        <a:rPr lang="en-AU" sz="1200"/>
                        <a:t>360,985,492</a:t>
                      </a:r>
                    </a:p>
                  </a:txBody>
                  <a:tcPr marL="39544" marR="39544" marT="19772" marB="19772" anchor="ctr">
                    <a:lnL>
                      <a:noFill/>
                    </a:lnL>
                    <a:lnR>
                      <a:noFill/>
                    </a:lnR>
                    <a:lnT>
                      <a:noFill/>
                    </a:lnT>
                    <a:lnB>
                      <a:noFill/>
                    </a:lnB>
                    <a:solidFill>
                      <a:srgbClr val="CCCCCC"/>
                    </a:solidFill>
                  </a:tcPr>
                </a:tc>
                <a:tc>
                  <a:txBody>
                    <a:bodyPr/>
                    <a:lstStyle/>
                    <a:p>
                      <a:pPr algn="ctr"/>
                      <a:r>
                        <a:rPr lang="en-AU" sz="1200" b="1"/>
                        <a:t>1,802,330,457</a:t>
                      </a:r>
                      <a:endParaRPr lang="en-AU" sz="1200"/>
                    </a:p>
                  </a:txBody>
                  <a:tcPr marL="39544" marR="39544" marT="19772" marB="19772" anchor="ctr">
                    <a:lnL>
                      <a:noFill/>
                    </a:lnL>
                    <a:lnR>
                      <a:noFill/>
                    </a:lnR>
                    <a:lnT>
                      <a:noFill/>
                    </a:lnT>
                    <a:lnB>
                      <a:noFill/>
                    </a:lnB>
                    <a:solidFill>
                      <a:srgbClr val="CCCCCC"/>
                    </a:solidFill>
                  </a:tcPr>
                </a:tc>
                <a:tc>
                  <a:txBody>
                    <a:bodyPr/>
                    <a:lstStyle/>
                    <a:p>
                      <a:pPr algn="ctr"/>
                      <a:r>
                        <a:rPr lang="en-AU" sz="1200" b="1"/>
                        <a:t>26.6 %</a:t>
                      </a:r>
                      <a:endParaRPr lang="en-AU" sz="1200"/>
                    </a:p>
                  </a:txBody>
                  <a:tcPr marL="39544" marR="39544" marT="19772" marB="19772" anchor="ctr">
                    <a:lnL>
                      <a:noFill/>
                    </a:lnL>
                    <a:lnR>
                      <a:noFill/>
                    </a:lnR>
                    <a:lnT>
                      <a:noFill/>
                    </a:lnT>
                    <a:lnB>
                      <a:noFill/>
                    </a:lnB>
                    <a:solidFill>
                      <a:srgbClr val="CCCCCC"/>
                    </a:solidFill>
                  </a:tcPr>
                </a:tc>
                <a:tc>
                  <a:txBody>
                    <a:bodyPr/>
                    <a:lstStyle/>
                    <a:p>
                      <a:pPr algn="ctr"/>
                      <a:r>
                        <a:rPr lang="en-AU" sz="1200"/>
                        <a:t>399.3 %</a:t>
                      </a:r>
                    </a:p>
                  </a:txBody>
                  <a:tcPr marL="39544" marR="39544" marT="19772" marB="19772" anchor="ctr">
                    <a:lnL>
                      <a:noFill/>
                    </a:lnL>
                    <a:lnR>
                      <a:noFill/>
                    </a:lnR>
                    <a:lnT>
                      <a:noFill/>
                    </a:lnT>
                    <a:lnB>
                      <a:noFill/>
                    </a:lnB>
                    <a:solidFill>
                      <a:srgbClr val="CCCCCC"/>
                    </a:solidFill>
                  </a:tcPr>
                </a:tc>
                <a:tc>
                  <a:txBody>
                    <a:bodyPr/>
                    <a:lstStyle/>
                    <a:p>
                      <a:pPr algn="ctr"/>
                      <a:r>
                        <a:rPr lang="en-AU" sz="1200" dirty="0"/>
                        <a:t>100.0 %</a:t>
                      </a:r>
                    </a:p>
                  </a:txBody>
                  <a:tcPr marL="39544" marR="39544" marT="19772" marB="19772" anchor="ctr">
                    <a:lnL>
                      <a:noFill/>
                    </a:lnL>
                    <a:lnR>
                      <a:noFill/>
                    </a:lnR>
                    <a:lnT>
                      <a:noFill/>
                    </a:lnT>
                    <a:lnB>
                      <a:noFill/>
                    </a:lnB>
                    <a:solidFill>
                      <a:srgbClr val="CCCCCC"/>
                    </a:solidFill>
                  </a:tcPr>
                </a:tc>
              </a:tr>
            </a:tbl>
          </a:graphicData>
        </a:graphic>
      </p:graphicFrame>
      <p:sp>
        <p:nvSpPr>
          <p:cNvPr id="4" name="Slide Number Placeholder 3"/>
          <p:cNvSpPr>
            <a:spLocks noGrp="1"/>
          </p:cNvSpPr>
          <p:nvPr>
            <p:ph type="sldNum" sz="quarter" idx="12"/>
          </p:nvPr>
        </p:nvSpPr>
        <p:spPr/>
        <p:txBody>
          <a:bodyPr/>
          <a:lstStyle/>
          <a:p>
            <a:fld id="{E009F9A9-ABA6-4F38-8DCF-C93684C8AD6A}"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009F9A9-ABA6-4F38-8DCF-C93684C8AD6A}" type="slidenum">
              <a:rPr lang="en-US" smtClean="0"/>
              <a:pPr/>
              <a:t>18</a:t>
            </a:fld>
            <a:endParaRPr lang="en-US"/>
          </a:p>
        </p:txBody>
      </p:sp>
      <p:pic>
        <p:nvPicPr>
          <p:cNvPr id="97282" name="Picture 2" descr="world internet users"/>
          <p:cNvPicPr>
            <a:picLocks noChangeAspect="1" noChangeArrowheads="1"/>
          </p:cNvPicPr>
          <p:nvPr/>
        </p:nvPicPr>
        <p:blipFill>
          <a:blip r:embed="rId2"/>
          <a:srcRect/>
          <a:stretch>
            <a:fillRect/>
          </a:stretch>
        </p:blipFill>
        <p:spPr bwMode="auto">
          <a:xfrm>
            <a:off x="142844" y="142852"/>
            <a:ext cx="8858312" cy="6357982"/>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009F9A9-ABA6-4F38-8DCF-C93684C8AD6A}" type="slidenum">
              <a:rPr lang="en-US" smtClean="0"/>
              <a:pPr/>
              <a:t>19</a:t>
            </a:fld>
            <a:endParaRPr lang="en-US"/>
          </a:p>
        </p:txBody>
      </p:sp>
      <p:pic>
        <p:nvPicPr>
          <p:cNvPr id="98306" name="Picture 2" descr="world internet penetration"/>
          <p:cNvPicPr>
            <a:picLocks noChangeAspect="1" noChangeArrowheads="1"/>
          </p:cNvPicPr>
          <p:nvPr/>
        </p:nvPicPr>
        <p:blipFill>
          <a:blip r:embed="rId2"/>
          <a:srcRect/>
          <a:stretch>
            <a:fillRect/>
          </a:stretch>
        </p:blipFill>
        <p:spPr bwMode="auto">
          <a:xfrm>
            <a:off x="142844" y="142852"/>
            <a:ext cx="8858312" cy="635798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 – About Me</a:t>
            </a:r>
            <a:endParaRPr lang="en-AU" dirty="0"/>
          </a:p>
        </p:txBody>
      </p:sp>
      <p:sp>
        <p:nvSpPr>
          <p:cNvPr id="3" name="Content Placeholder 2"/>
          <p:cNvSpPr>
            <a:spLocks noGrp="1"/>
          </p:cNvSpPr>
          <p:nvPr>
            <p:ph idx="1"/>
          </p:nvPr>
        </p:nvSpPr>
        <p:spPr>
          <a:xfrm>
            <a:off x="457200" y="1935163"/>
            <a:ext cx="5472122" cy="4389437"/>
          </a:xfrm>
        </p:spPr>
        <p:txBody>
          <a:bodyPr/>
          <a:lstStyle/>
          <a:p>
            <a:pPr marL="365760" lvl="0" indent="-283464" eaLnBrk="1" fontAlgn="auto" hangingPunct="1">
              <a:spcBef>
                <a:spcPts val="600"/>
              </a:spcBef>
              <a:spcAft>
                <a:spcPts val="0"/>
              </a:spcAft>
              <a:buClr>
                <a:schemeClr val="accent1"/>
              </a:buClr>
              <a:buSzPct val="80000"/>
              <a:buFont typeface="Wingdings 2"/>
              <a:buChar char=""/>
              <a:defRPr/>
            </a:pPr>
            <a:r>
              <a:rPr lang="en-AU" sz="2000" dirty="0" smtClean="0">
                <a:latin typeface="Arial" pitchFamily="34" charset="0"/>
                <a:cs typeface="Arial" pitchFamily="34" charset="0"/>
              </a:rPr>
              <a:t>Dr. James </a:t>
            </a:r>
            <a:r>
              <a:rPr lang="en-AU" sz="2000" dirty="0" err="1" smtClean="0">
                <a:latin typeface="Arial" pitchFamily="34" charset="0"/>
                <a:cs typeface="Arial" pitchFamily="34" charset="0"/>
              </a:rPr>
              <a:t>Birt</a:t>
            </a:r>
            <a:r>
              <a:rPr lang="en-AU" sz="2000" dirty="0" smtClean="0">
                <a:latin typeface="Arial" pitchFamily="34" charset="0"/>
                <a:cs typeface="Arial" pitchFamily="34" charset="0"/>
              </a:rPr>
              <a:t> (Ph.D.)</a:t>
            </a:r>
          </a:p>
          <a:p>
            <a:pPr marL="365760" lvl="0" indent="-283464" eaLnBrk="1" fontAlgn="auto" hangingPunct="1">
              <a:spcBef>
                <a:spcPts val="600"/>
              </a:spcBef>
              <a:spcAft>
                <a:spcPts val="0"/>
              </a:spcAft>
              <a:buClr>
                <a:schemeClr val="accent1"/>
              </a:buClr>
              <a:buSzPct val="80000"/>
              <a:buFont typeface="Wingdings 2"/>
              <a:buChar char=""/>
              <a:defRPr/>
            </a:pPr>
            <a:r>
              <a:rPr lang="en-AU" sz="2000" dirty="0" smtClean="0">
                <a:latin typeface="Arial" pitchFamily="34" charset="0"/>
                <a:cs typeface="Arial" pitchFamily="34" charset="0"/>
              </a:rPr>
              <a:t>Assistant Professor of Multimedia &amp; Games</a:t>
            </a:r>
          </a:p>
          <a:p>
            <a:pPr marL="365760" lvl="0" indent="-283464" eaLnBrk="1" fontAlgn="auto" hangingPunct="1">
              <a:spcBef>
                <a:spcPts val="600"/>
              </a:spcBef>
              <a:spcAft>
                <a:spcPts val="0"/>
              </a:spcAft>
              <a:buClr>
                <a:schemeClr val="accent1"/>
              </a:buClr>
              <a:buSzPct val="80000"/>
              <a:buFont typeface="Wingdings 2"/>
              <a:buChar char=""/>
              <a:defRPr/>
            </a:pPr>
            <a:r>
              <a:rPr lang="en-AU" sz="2000" dirty="0" smtClean="0">
                <a:latin typeface="Arial" pitchFamily="34" charset="0"/>
                <a:cs typeface="Arial" pitchFamily="34" charset="0"/>
              </a:rPr>
              <a:t>8+ yrs teaching experience</a:t>
            </a:r>
          </a:p>
          <a:p>
            <a:pPr marL="365760" lvl="0" indent="-283464" eaLnBrk="1" fontAlgn="auto" hangingPunct="1">
              <a:spcBef>
                <a:spcPts val="600"/>
              </a:spcBef>
              <a:spcAft>
                <a:spcPts val="0"/>
              </a:spcAft>
              <a:buClr>
                <a:schemeClr val="accent1"/>
              </a:buClr>
              <a:buSzPct val="80000"/>
              <a:buFont typeface="Wingdings 2"/>
              <a:buChar char=""/>
              <a:defRPr/>
            </a:pPr>
            <a:r>
              <a:rPr lang="en-AU" sz="2000" dirty="0" smtClean="0">
                <a:latin typeface="Arial" pitchFamily="34" charset="0"/>
                <a:cs typeface="Arial" pitchFamily="34" charset="0"/>
              </a:rPr>
              <a:t>5+ yrs industry experience (SE, PM &amp; QA)</a:t>
            </a:r>
          </a:p>
          <a:p>
            <a:pPr marL="365760" lvl="0" indent="-283464" eaLnBrk="1" fontAlgn="auto" hangingPunct="1">
              <a:spcBef>
                <a:spcPts val="600"/>
              </a:spcBef>
              <a:spcAft>
                <a:spcPts val="0"/>
              </a:spcAft>
              <a:buClr>
                <a:schemeClr val="accent1"/>
              </a:buClr>
              <a:buSzPct val="80000"/>
              <a:buFont typeface="Wingdings 2"/>
              <a:buChar char=""/>
              <a:defRPr/>
            </a:pPr>
            <a:r>
              <a:rPr lang="en-AU" sz="2000" dirty="0" smtClean="0">
                <a:latin typeface="Arial" pitchFamily="34" charset="0"/>
                <a:cs typeface="Arial" pitchFamily="34" charset="0"/>
              </a:rPr>
              <a:t>Research Interests: AI, Games, Visualisation, Software Engineering, Multimedia &amp; Education</a:t>
            </a:r>
          </a:p>
          <a:p>
            <a:pPr marL="365760" lvl="0" indent="-283464" eaLnBrk="1" fontAlgn="auto" hangingPunct="1">
              <a:spcBef>
                <a:spcPts val="600"/>
              </a:spcBef>
              <a:spcAft>
                <a:spcPts val="0"/>
              </a:spcAft>
              <a:buClr>
                <a:schemeClr val="accent1"/>
              </a:buClr>
              <a:buSzPct val="80000"/>
              <a:buFont typeface="Wingdings 2"/>
              <a:buChar char=""/>
              <a:defRPr/>
            </a:pPr>
            <a:r>
              <a:rPr lang="en-AU" sz="2000" dirty="0" smtClean="0">
                <a:latin typeface="Arial" pitchFamily="34" charset="0"/>
                <a:cs typeface="Arial" pitchFamily="34" charset="0"/>
              </a:rPr>
              <a:t>Hobbies: Computer Games (25+ yrs), Poker</a:t>
            </a:r>
          </a:p>
          <a:p>
            <a:pPr marL="365760" lvl="0" indent="-283464" eaLnBrk="1" fontAlgn="auto" hangingPunct="1">
              <a:spcBef>
                <a:spcPts val="600"/>
              </a:spcBef>
              <a:spcAft>
                <a:spcPts val="0"/>
              </a:spcAft>
              <a:buClr>
                <a:schemeClr val="accent1"/>
              </a:buClr>
              <a:buSzPct val="80000"/>
              <a:buFont typeface="Wingdings 2"/>
              <a:buChar char=""/>
              <a:defRPr/>
            </a:pPr>
            <a:endParaRPr lang="en-AU" sz="2000" dirty="0" smtClean="0">
              <a:latin typeface="Arial" pitchFamily="34" charset="0"/>
              <a:cs typeface="Arial" pitchFamily="34" charset="0"/>
            </a:endParaRPr>
          </a:p>
          <a:p>
            <a:pPr marL="365760" lvl="0" indent="-283464" eaLnBrk="1" fontAlgn="auto" hangingPunct="1">
              <a:spcBef>
                <a:spcPts val="600"/>
              </a:spcBef>
              <a:spcAft>
                <a:spcPts val="0"/>
              </a:spcAft>
              <a:buClr>
                <a:schemeClr val="accent1"/>
              </a:buClr>
              <a:buSzPct val="80000"/>
              <a:buFont typeface="Wingdings 2"/>
              <a:buChar char=""/>
              <a:defRPr/>
            </a:pPr>
            <a:r>
              <a:rPr lang="en-AU" sz="2000" dirty="0" smtClean="0">
                <a:latin typeface="Arial" pitchFamily="34" charset="0"/>
                <a:cs typeface="Arial" pitchFamily="34" charset="0"/>
              </a:rPr>
              <a:t>Email: </a:t>
            </a:r>
            <a:r>
              <a:rPr lang="en-AU" sz="2000" dirty="0" smtClean="0">
                <a:latin typeface="Arial" pitchFamily="34" charset="0"/>
                <a:cs typeface="Arial" pitchFamily="34" charset="0"/>
                <a:hlinkClick r:id="rId2"/>
              </a:rPr>
              <a:t>jbirt@bond.edu.au</a:t>
            </a:r>
            <a:endParaRPr lang="en-AU" sz="2000" dirty="0" smtClean="0">
              <a:latin typeface="Arial" pitchFamily="34" charset="0"/>
              <a:cs typeface="Arial" pitchFamily="34" charset="0"/>
            </a:endParaRPr>
          </a:p>
          <a:p>
            <a:pPr marL="365760" lvl="0" indent="-283464" eaLnBrk="1" fontAlgn="auto" hangingPunct="1">
              <a:spcBef>
                <a:spcPts val="600"/>
              </a:spcBef>
              <a:spcAft>
                <a:spcPts val="0"/>
              </a:spcAft>
              <a:buClr>
                <a:schemeClr val="accent1"/>
              </a:buClr>
              <a:buSzPct val="80000"/>
              <a:buFont typeface="Wingdings 2"/>
              <a:buChar char=""/>
              <a:defRPr/>
            </a:pPr>
            <a:r>
              <a:rPr lang="en-AU" sz="2000" dirty="0" smtClean="0">
                <a:latin typeface="Arial" pitchFamily="34" charset="0"/>
                <a:cs typeface="Arial" pitchFamily="34" charset="0"/>
              </a:rPr>
              <a:t>Phone Ext: 52697</a:t>
            </a:r>
          </a:p>
          <a:p>
            <a:pPr marL="365760" lvl="0" indent="-283464" eaLnBrk="1" fontAlgn="auto" hangingPunct="1">
              <a:spcBef>
                <a:spcPts val="600"/>
              </a:spcBef>
              <a:spcAft>
                <a:spcPts val="0"/>
              </a:spcAft>
              <a:buClr>
                <a:schemeClr val="accent1"/>
              </a:buClr>
              <a:buSzPct val="80000"/>
              <a:buFont typeface="Wingdings 2"/>
              <a:buChar char=""/>
              <a:defRPr/>
            </a:pPr>
            <a:r>
              <a:rPr lang="en-AU" sz="2000" dirty="0" smtClean="0">
                <a:latin typeface="Arial" pitchFamily="34" charset="0"/>
                <a:cs typeface="Arial" pitchFamily="34" charset="0"/>
              </a:rPr>
              <a:t>Consult hours: See timetable (room 4.45)</a:t>
            </a:r>
          </a:p>
        </p:txBody>
      </p:sp>
      <p:sp>
        <p:nvSpPr>
          <p:cNvPr id="4" name="Slide Number Placeholder 3"/>
          <p:cNvSpPr>
            <a:spLocks noGrp="1"/>
          </p:cNvSpPr>
          <p:nvPr>
            <p:ph type="sldNum" sz="quarter" idx="12"/>
          </p:nvPr>
        </p:nvSpPr>
        <p:spPr/>
        <p:txBody>
          <a:bodyPr/>
          <a:lstStyle/>
          <a:p>
            <a:fld id="{E009F9A9-ABA6-4F38-8DCF-C93684C8AD6A}" type="slidenum">
              <a:rPr lang="en-US" smtClean="0"/>
              <a:pPr/>
              <a:t>2</a:t>
            </a:fld>
            <a:endParaRPr lang="en-US"/>
          </a:p>
        </p:txBody>
      </p:sp>
      <p:pic>
        <p:nvPicPr>
          <p:cNvPr id="5" name="Picture 4"/>
          <p:cNvPicPr/>
          <p:nvPr/>
        </p:nvPicPr>
        <p:blipFill>
          <a:blip r:embed="rId3"/>
          <a:srcRect/>
          <a:stretch>
            <a:fillRect/>
          </a:stretch>
        </p:blipFill>
        <p:spPr bwMode="auto">
          <a:xfrm>
            <a:off x="6000760" y="2500306"/>
            <a:ext cx="2718190" cy="20717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4"/>
          <p:cNvSpPr>
            <a:spLocks noGrp="1"/>
          </p:cNvSpPr>
          <p:nvPr>
            <p:ph type="title"/>
          </p:nvPr>
        </p:nvSpPr>
        <p:spPr>
          <a:xfrm>
            <a:off x="457200" y="704850"/>
            <a:ext cx="8229600" cy="1143000"/>
          </a:xfrm>
        </p:spPr>
        <p:txBody>
          <a:bodyPr/>
          <a:lstStyle/>
          <a:p>
            <a:pPr eaLnBrk="1" hangingPunct="1"/>
            <a:r>
              <a:rPr lang="en-US" smtClean="0"/>
              <a:t>INTERconnecting NETworks</a:t>
            </a:r>
          </a:p>
        </p:txBody>
      </p:sp>
      <p:sp>
        <p:nvSpPr>
          <p:cNvPr id="1028" name="Content Placeholder 5"/>
          <p:cNvSpPr>
            <a:spLocks noGrp="1"/>
          </p:cNvSpPr>
          <p:nvPr>
            <p:ph sz="half" idx="1"/>
          </p:nvPr>
        </p:nvSpPr>
        <p:spPr>
          <a:xfrm>
            <a:off x="457200" y="1920875"/>
            <a:ext cx="4038600" cy="4433888"/>
          </a:xfrm>
        </p:spPr>
        <p:txBody>
          <a:bodyPr/>
          <a:lstStyle/>
          <a:p>
            <a:pPr eaLnBrk="1" hangingPunct="1">
              <a:lnSpc>
                <a:spcPct val="90000"/>
              </a:lnSpc>
            </a:pPr>
            <a:r>
              <a:rPr lang="en-AU" sz="2400" dirty="0" smtClean="0">
                <a:cs typeface="Arial" charset="0"/>
              </a:rPr>
              <a:t>A </a:t>
            </a:r>
            <a:r>
              <a:rPr lang="en-AU" sz="2400" dirty="0" smtClean="0">
                <a:solidFill>
                  <a:srgbClr val="C00000"/>
                </a:solidFill>
                <a:cs typeface="Arial" charset="0"/>
              </a:rPr>
              <a:t>Network</a:t>
            </a:r>
            <a:r>
              <a:rPr lang="en-AU" sz="2400" dirty="0" smtClean="0">
                <a:cs typeface="Arial" charset="0"/>
              </a:rPr>
              <a:t> is a series of computers that are connected together to share information and resources.</a:t>
            </a:r>
          </a:p>
          <a:p>
            <a:pPr eaLnBrk="1" hangingPunct="1">
              <a:lnSpc>
                <a:spcPct val="90000"/>
              </a:lnSpc>
            </a:pPr>
            <a:r>
              <a:rPr lang="en-AU" sz="2400" dirty="0" smtClean="0">
                <a:cs typeface="Arial" charset="0"/>
              </a:rPr>
              <a:t>The</a:t>
            </a:r>
            <a:r>
              <a:rPr lang="en-AU" sz="2400" dirty="0" smtClean="0">
                <a:solidFill>
                  <a:srgbClr val="C00000"/>
                </a:solidFill>
                <a:cs typeface="Arial" charset="0"/>
              </a:rPr>
              <a:t> Internet </a:t>
            </a:r>
            <a:r>
              <a:rPr lang="en-AU" sz="2400" dirty="0" smtClean="0">
                <a:cs typeface="Arial" charset="0"/>
              </a:rPr>
              <a:t>is a huge global network made up of millions of smaller networks that are all connected together.</a:t>
            </a:r>
          </a:p>
          <a:p>
            <a:pPr eaLnBrk="1" hangingPunct="1">
              <a:lnSpc>
                <a:spcPct val="90000"/>
              </a:lnSpc>
            </a:pPr>
            <a:endParaRPr lang="en-US" sz="2400" dirty="0" smtClean="0"/>
          </a:p>
        </p:txBody>
      </p:sp>
      <p:sp>
        <p:nvSpPr>
          <p:cNvPr id="1029" name="Slide Number Placeholder 3"/>
          <p:cNvSpPr>
            <a:spLocks noGrp="1"/>
          </p:cNvSpPr>
          <p:nvPr>
            <p:ph type="sldNum" sz="quarter" idx="12"/>
          </p:nvPr>
        </p:nvSpPr>
        <p:spPr bwMode="auto">
          <a:noFill/>
          <a:ln>
            <a:miter lim="800000"/>
            <a:headEnd/>
            <a:tailEnd/>
          </a:ln>
        </p:spPr>
        <p:txBody>
          <a:bodyPr/>
          <a:lstStyle/>
          <a:p>
            <a:fld id="{02823E1D-8237-40EE-B5B5-A3E6AC988A29}" type="slidenum">
              <a:rPr lang="en-US"/>
              <a:pPr/>
              <a:t>20</a:t>
            </a:fld>
            <a:endParaRPr lang="en-US"/>
          </a:p>
        </p:txBody>
      </p:sp>
      <p:graphicFrame>
        <p:nvGraphicFramePr>
          <p:cNvPr id="1026" name="Object 2"/>
          <p:cNvGraphicFramePr>
            <a:graphicFrameLocks noChangeAspect="1"/>
          </p:cNvGraphicFramePr>
          <p:nvPr>
            <p:ph sz="half" idx="2"/>
          </p:nvPr>
        </p:nvGraphicFramePr>
        <p:xfrm>
          <a:off x="4648200" y="2749550"/>
          <a:ext cx="4038600" cy="2776538"/>
        </p:xfrm>
        <a:graphic>
          <a:graphicData uri="http://schemas.openxmlformats.org/presentationml/2006/ole">
            <p:oleObj spid="_x0000_s1026" name="Image" r:id="rId3" imgW="5447619" imgH="3746032" progId="">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AU" dirty="0" smtClean="0"/>
              <a:t>Evolution of the Internet</a:t>
            </a:r>
            <a:endParaRPr lang="en-US" dirty="0" smtClean="0"/>
          </a:p>
        </p:txBody>
      </p:sp>
      <p:sp>
        <p:nvSpPr>
          <p:cNvPr id="22531" name="Rectangle 3"/>
          <p:cNvSpPr>
            <a:spLocks noGrp="1" noChangeArrowheads="1"/>
          </p:cNvSpPr>
          <p:nvPr>
            <p:ph idx="1"/>
          </p:nvPr>
        </p:nvSpPr>
        <p:spPr>
          <a:xfrm>
            <a:off x="428624" y="2000250"/>
            <a:ext cx="8286779" cy="4495800"/>
          </a:xfrm>
        </p:spPr>
        <p:txBody>
          <a:bodyPr/>
          <a:lstStyle/>
          <a:p>
            <a:pPr eaLnBrk="1" hangingPunct="1"/>
            <a:r>
              <a:rPr lang="en-AU" sz="2800" dirty="0" smtClean="0"/>
              <a:t>A brief history of the Internet written by the people who created it:</a:t>
            </a:r>
          </a:p>
          <a:p>
            <a:pPr lvl="1" eaLnBrk="1" hangingPunct="1"/>
            <a:r>
              <a:rPr lang="en-AU" dirty="0" smtClean="0">
                <a:hlinkClick r:id="rId2"/>
              </a:rPr>
              <a:t>http://www.isoc.org/internet/history/brief.shtml</a:t>
            </a:r>
            <a:endParaRPr lang="en-AU" dirty="0" smtClean="0"/>
          </a:p>
          <a:p>
            <a:pPr eaLnBrk="1" hangingPunct="1"/>
            <a:r>
              <a:rPr lang="en-AU" sz="2800" dirty="0" smtClean="0"/>
              <a:t>Hobbes Internet Timeline:</a:t>
            </a:r>
          </a:p>
          <a:p>
            <a:pPr lvl="1" eaLnBrk="1" hangingPunct="1"/>
            <a:r>
              <a:rPr lang="en-AU" dirty="0" smtClean="0">
                <a:hlinkClick r:id="rId3"/>
              </a:rPr>
              <a:t>http://www.zakon.org/robert/internet/timeline/</a:t>
            </a:r>
          </a:p>
          <a:p>
            <a:pPr lvl="1" eaLnBrk="1" hangingPunct="1"/>
            <a:endParaRPr lang="en-AU" dirty="0" smtClean="0">
              <a:hlinkClick r:id="rId3"/>
            </a:endParaRPr>
          </a:p>
          <a:p>
            <a:pPr marL="273050" lvl="1" indent="-273050" eaLnBrk="1" hangingPunct="1">
              <a:buClr>
                <a:srgbClr val="0BD0D9"/>
              </a:buClr>
              <a:buSzPct val="95000"/>
            </a:pPr>
            <a:r>
              <a:rPr lang="en-AU" dirty="0" smtClean="0"/>
              <a:t>This is your weekly reading: There </a:t>
            </a:r>
            <a:r>
              <a:rPr lang="en-AU" b="1" u="sng" dirty="0" smtClean="0"/>
              <a:t>will</a:t>
            </a:r>
            <a:r>
              <a:rPr lang="en-AU" dirty="0" smtClean="0"/>
              <a:t> be assessment questions that relate to this content.</a:t>
            </a:r>
          </a:p>
        </p:txBody>
      </p:sp>
      <p:sp>
        <p:nvSpPr>
          <p:cNvPr id="22532" name="Slide Number Placeholder 3"/>
          <p:cNvSpPr>
            <a:spLocks noGrp="1"/>
          </p:cNvSpPr>
          <p:nvPr>
            <p:ph type="sldNum" sz="quarter" idx="12"/>
          </p:nvPr>
        </p:nvSpPr>
        <p:spPr bwMode="auto">
          <a:noFill/>
          <a:ln>
            <a:miter lim="800000"/>
            <a:headEnd/>
            <a:tailEnd/>
          </a:ln>
        </p:spPr>
        <p:txBody>
          <a:bodyPr/>
          <a:lstStyle/>
          <a:p>
            <a:pPr>
              <a:lnSpc>
                <a:spcPct val="80000"/>
              </a:lnSpc>
            </a:pPr>
            <a:fld id="{82DE9549-47DF-4B7F-A04E-EA6DDF40876A}" type="slidenum">
              <a:rPr lang="en-US"/>
              <a:pPr>
                <a:lnSpc>
                  <a:spcPct val="80000"/>
                </a:lnSpc>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AU" smtClean="0"/>
              <a:t>What the Internet Offers</a:t>
            </a:r>
            <a:endParaRPr lang="en-US" smtClean="0"/>
          </a:p>
        </p:txBody>
      </p:sp>
      <p:sp>
        <p:nvSpPr>
          <p:cNvPr id="23555" name="Content Placeholder 2"/>
          <p:cNvSpPr>
            <a:spLocks noGrp="1"/>
          </p:cNvSpPr>
          <p:nvPr>
            <p:ph idx="1"/>
          </p:nvPr>
        </p:nvSpPr>
        <p:spPr/>
        <p:txBody>
          <a:bodyPr/>
          <a:lstStyle/>
          <a:p>
            <a:pPr lvl="1" indent="-273050" eaLnBrk="1" hangingPunct="1">
              <a:buFont typeface="Wingdings 2" pitchFamily="18" charset="2"/>
              <a:buChar char=""/>
            </a:pPr>
            <a:r>
              <a:rPr lang="en-US" dirty="0" smtClean="0"/>
              <a:t>Newsgroups</a:t>
            </a:r>
          </a:p>
          <a:p>
            <a:pPr lvl="1" indent="-273050" eaLnBrk="1" hangingPunct="1">
              <a:buFont typeface="Wingdings 2" pitchFamily="18" charset="2"/>
              <a:buChar char=""/>
            </a:pPr>
            <a:r>
              <a:rPr lang="en-US" dirty="0" smtClean="0"/>
              <a:t>Search Engines</a:t>
            </a:r>
          </a:p>
          <a:p>
            <a:pPr lvl="1" indent="-273050" eaLnBrk="1" hangingPunct="1">
              <a:buFont typeface="Wingdings 2" pitchFamily="18" charset="2"/>
              <a:buChar char=""/>
            </a:pPr>
            <a:r>
              <a:rPr lang="en-US" dirty="0" smtClean="0"/>
              <a:t>Email and mailing or list servers</a:t>
            </a:r>
          </a:p>
          <a:p>
            <a:pPr lvl="1" indent="-273050" eaLnBrk="1" hangingPunct="1">
              <a:buFont typeface="Wingdings 2" pitchFamily="18" charset="2"/>
              <a:buChar char=""/>
            </a:pPr>
            <a:r>
              <a:rPr lang="en-US" dirty="0" smtClean="0"/>
              <a:t>Real-time chat </a:t>
            </a:r>
          </a:p>
          <a:p>
            <a:pPr lvl="1" indent="-273050" eaLnBrk="1" hangingPunct="1">
              <a:buFont typeface="Wingdings 2" pitchFamily="18" charset="2"/>
              <a:buChar char=""/>
            </a:pPr>
            <a:r>
              <a:rPr lang="en-US" dirty="0" smtClean="0"/>
              <a:t>Blogs/Discussion Groups</a:t>
            </a:r>
          </a:p>
          <a:p>
            <a:pPr lvl="1" indent="-273050" eaLnBrk="1" hangingPunct="1">
              <a:buFont typeface="Wingdings 2" pitchFamily="18" charset="2"/>
              <a:buChar char=""/>
            </a:pPr>
            <a:r>
              <a:rPr lang="en-US" dirty="0" smtClean="0"/>
              <a:t>Podcasts</a:t>
            </a:r>
          </a:p>
          <a:p>
            <a:pPr lvl="1" indent="-273050" eaLnBrk="1" hangingPunct="1">
              <a:buFont typeface="Wingdings 2" pitchFamily="18" charset="2"/>
              <a:buChar char=""/>
            </a:pPr>
            <a:r>
              <a:rPr lang="en-US" dirty="0" smtClean="0"/>
              <a:t>World Wide Web</a:t>
            </a:r>
          </a:p>
          <a:p>
            <a:pPr lvl="1" indent="-273050" eaLnBrk="1" hangingPunct="1">
              <a:buFont typeface="Wingdings 2" pitchFamily="18" charset="2"/>
              <a:buChar char=""/>
            </a:pPr>
            <a:r>
              <a:rPr lang="en-AU" dirty="0" smtClean="0"/>
              <a:t>Now with Web 2.0 the user has more control – you can create your own software, blogs, websites, social communities</a:t>
            </a:r>
          </a:p>
          <a:p>
            <a:pPr eaLnBrk="1" hangingPunct="1">
              <a:buFont typeface="Wingdings 2" pitchFamily="18" charset="2"/>
              <a:buNone/>
            </a:pPr>
            <a:endParaRPr lang="en-US" dirty="0" smtClean="0"/>
          </a:p>
        </p:txBody>
      </p:sp>
      <p:sp>
        <p:nvSpPr>
          <p:cNvPr id="23556" name="Slide Number Placeholder 3"/>
          <p:cNvSpPr>
            <a:spLocks noGrp="1"/>
          </p:cNvSpPr>
          <p:nvPr>
            <p:ph type="sldNum" sz="quarter" idx="12"/>
          </p:nvPr>
        </p:nvSpPr>
        <p:spPr bwMode="auto">
          <a:noFill/>
          <a:ln>
            <a:miter lim="800000"/>
            <a:headEnd/>
            <a:tailEnd/>
          </a:ln>
        </p:spPr>
        <p:txBody>
          <a:bodyPr/>
          <a:lstStyle/>
          <a:p>
            <a:fld id="{826F7598-4F29-42B5-97AE-8B6F4C887D0D}" type="slidenum">
              <a:rPr lang="en-US"/>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8" name="Rectangle 4"/>
          <p:cNvSpPr>
            <a:spLocks noGrp="1" noChangeArrowheads="1"/>
          </p:cNvSpPr>
          <p:nvPr>
            <p:ph type="ctrTitle"/>
          </p:nvPr>
        </p:nvSpPr>
        <p:spPr>
          <a:xfrm>
            <a:off x="2362200" y="2286000"/>
            <a:ext cx="6477000" cy="3581400"/>
          </a:xfrm>
        </p:spPr>
        <p:txBody>
          <a:bodyPr>
            <a:normAutofit/>
          </a:bodyPr>
          <a:lstStyle/>
          <a:p>
            <a:pPr eaLnBrk="1" fontAlgn="auto" hangingPunct="1">
              <a:spcAft>
                <a:spcPts val="0"/>
              </a:spcAft>
              <a:defRPr/>
            </a:pPr>
            <a:r>
              <a:rPr lang="en-AU" dirty="0" smtClean="0"/>
              <a:t>Network Overview</a:t>
            </a:r>
            <a:br>
              <a:rPr lang="en-AU" dirty="0" smtClean="0"/>
            </a:br>
            <a:r>
              <a:rPr lang="en-AU" dirty="0" smtClean="0"/>
              <a:t/>
            </a:r>
            <a:br>
              <a:rPr lang="en-AU" dirty="0" smtClean="0"/>
            </a:br>
            <a:r>
              <a:rPr lang="en-AU" dirty="0" smtClean="0"/>
              <a:t/>
            </a:r>
            <a:br>
              <a:rPr lang="en-AU" dirty="0" smtClean="0"/>
            </a:br>
            <a:r>
              <a:rPr lang="en-AU" dirty="0" smtClean="0"/>
              <a:t/>
            </a:r>
            <a:br>
              <a:rPr lang="en-AU" dirty="0" smtClean="0"/>
            </a:br>
            <a:endParaRPr lang="en-AU"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INTERconnecting NETworks</a:t>
            </a:r>
          </a:p>
        </p:txBody>
      </p:sp>
      <p:sp>
        <p:nvSpPr>
          <p:cNvPr id="24579" name="Rectangle 3"/>
          <p:cNvSpPr>
            <a:spLocks noGrp="1" noChangeArrowheads="1"/>
          </p:cNvSpPr>
          <p:nvPr>
            <p:ph idx="1"/>
          </p:nvPr>
        </p:nvSpPr>
        <p:spPr/>
        <p:txBody>
          <a:bodyPr/>
          <a:lstStyle/>
          <a:p>
            <a:pPr marL="319088" indent="-319088" eaLnBrk="1" hangingPunct="1">
              <a:lnSpc>
                <a:spcPct val="90000"/>
              </a:lnSpc>
              <a:buFont typeface="Wingdings" pitchFamily="2" charset="2"/>
              <a:buChar char=""/>
            </a:pPr>
            <a:r>
              <a:rPr lang="en-AU" sz="2400" dirty="0" smtClean="0">
                <a:cs typeface="Arial" charset="0"/>
              </a:rPr>
              <a:t>As previously stated the</a:t>
            </a:r>
            <a:r>
              <a:rPr lang="en-AU" sz="2400" dirty="0" smtClean="0">
                <a:solidFill>
                  <a:srgbClr val="C00000"/>
                </a:solidFill>
                <a:cs typeface="Arial" charset="0"/>
              </a:rPr>
              <a:t> </a:t>
            </a:r>
            <a:r>
              <a:rPr lang="en-AU" sz="2400" dirty="0" smtClean="0">
                <a:cs typeface="Arial" charset="0"/>
              </a:rPr>
              <a:t>Internet is comprised of a vast collection of computers (from anywhere in the world) that can store information and can also send the information out.</a:t>
            </a:r>
          </a:p>
          <a:p>
            <a:pPr marL="319088" indent="-319088" eaLnBrk="1" hangingPunct="1">
              <a:lnSpc>
                <a:spcPct val="90000"/>
              </a:lnSpc>
              <a:buFont typeface="Wingdings 2" pitchFamily="18" charset="2"/>
              <a:buNone/>
            </a:pPr>
            <a:endParaRPr lang="en-AU" sz="2400" dirty="0" smtClean="0">
              <a:cs typeface="Arial" charset="0"/>
            </a:endParaRPr>
          </a:p>
          <a:p>
            <a:pPr marL="319088" indent="-319088" eaLnBrk="1" hangingPunct="1">
              <a:lnSpc>
                <a:spcPct val="90000"/>
              </a:lnSpc>
              <a:buFont typeface="Wingdings" pitchFamily="2" charset="2"/>
              <a:buChar char=""/>
            </a:pPr>
            <a:r>
              <a:rPr lang="en-AU" sz="2400" dirty="0" smtClean="0"/>
              <a:t>The communication </a:t>
            </a:r>
            <a:r>
              <a:rPr lang="en-AU" sz="2400" b="1" dirty="0" smtClean="0"/>
              <a:t>protocol</a:t>
            </a:r>
            <a:r>
              <a:rPr lang="en-AU" sz="2400" dirty="0" smtClean="0"/>
              <a:t> that allowed all this to happen is the </a:t>
            </a:r>
            <a:r>
              <a:rPr lang="en-AU" sz="2400" b="1" dirty="0" smtClean="0"/>
              <a:t>Transmission Control Protocol/ Internet Protocol (TCP/IP)</a:t>
            </a:r>
            <a:r>
              <a:rPr lang="en-AU" sz="2400" dirty="0" smtClean="0"/>
              <a:t> Proposed by Vinton Cerf and Robert Kahn.</a:t>
            </a:r>
            <a:endParaRPr lang="en-AU" sz="2400" dirty="0" smtClean="0">
              <a:cs typeface="Arial" charset="0"/>
            </a:endParaRPr>
          </a:p>
          <a:p>
            <a:pPr marL="319088" indent="-319088" eaLnBrk="1" hangingPunct="1">
              <a:lnSpc>
                <a:spcPct val="90000"/>
              </a:lnSpc>
              <a:buFont typeface="Wingdings 2" pitchFamily="18" charset="2"/>
              <a:buNone/>
            </a:pPr>
            <a:endParaRPr lang="en-AU" sz="2400" dirty="0" smtClean="0">
              <a:cs typeface="Arial" charset="0"/>
            </a:endParaRPr>
          </a:p>
          <a:p>
            <a:pPr marL="319088" indent="-319088" eaLnBrk="1" hangingPunct="1">
              <a:lnSpc>
                <a:spcPct val="90000"/>
              </a:lnSpc>
              <a:buFont typeface="Wingdings" pitchFamily="2" charset="2"/>
              <a:buChar char=""/>
            </a:pPr>
            <a:r>
              <a:rPr lang="en-AU" sz="2400" dirty="0" smtClean="0">
                <a:cs typeface="Arial" charset="0"/>
              </a:rPr>
              <a:t>The internet is also known as a </a:t>
            </a:r>
            <a:r>
              <a:rPr lang="en-AU" sz="2400" b="1" dirty="0" smtClean="0"/>
              <a:t>packet switched network.</a:t>
            </a:r>
          </a:p>
          <a:p>
            <a:pPr marL="319088" indent="-319088" eaLnBrk="1" hangingPunct="1">
              <a:lnSpc>
                <a:spcPct val="90000"/>
              </a:lnSpc>
              <a:buFont typeface="Wingdings" pitchFamily="2" charset="2"/>
              <a:buChar char=""/>
            </a:pPr>
            <a:endParaRPr lang="en-AU" sz="2400" dirty="0" smtClean="0">
              <a:cs typeface="Arial" charset="0"/>
            </a:endParaRPr>
          </a:p>
        </p:txBody>
      </p:sp>
      <p:sp>
        <p:nvSpPr>
          <p:cNvPr id="24580" name="Slide Number Placeholder 3"/>
          <p:cNvSpPr>
            <a:spLocks noGrp="1"/>
          </p:cNvSpPr>
          <p:nvPr>
            <p:ph type="sldNum" sz="quarter" idx="12"/>
          </p:nvPr>
        </p:nvSpPr>
        <p:spPr bwMode="auto">
          <a:noFill/>
          <a:ln>
            <a:miter lim="800000"/>
            <a:headEnd/>
            <a:tailEnd/>
          </a:ln>
        </p:spPr>
        <p:txBody>
          <a:bodyPr/>
          <a:lstStyle/>
          <a:p>
            <a:pPr>
              <a:lnSpc>
                <a:spcPct val="80000"/>
              </a:lnSpc>
            </a:pPr>
            <a:fld id="{55AFDAD6-89B0-472C-B4C7-9DACCAAD06A6}" type="slidenum">
              <a:rPr lang="en-US"/>
              <a:pPr>
                <a:lnSpc>
                  <a:spcPct val="80000"/>
                </a:lnSpc>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a:xfrm>
            <a:off x="457200" y="704088"/>
            <a:ext cx="8543956" cy="1143000"/>
          </a:xfrm>
        </p:spPr>
        <p:txBody>
          <a:bodyPr/>
          <a:lstStyle/>
          <a:p>
            <a:pPr eaLnBrk="1" hangingPunct="1"/>
            <a:r>
              <a:rPr lang="en-US" sz="3200" b="1" dirty="0" smtClean="0"/>
              <a:t>Transmission Control Protocol (TCP)</a:t>
            </a:r>
          </a:p>
        </p:txBody>
      </p:sp>
      <p:pic>
        <p:nvPicPr>
          <p:cNvPr id="36867" name="Picture 1027" descr="Fig07-16"/>
          <p:cNvPicPr>
            <a:picLocks noChangeAspect="1" noChangeArrowheads="1"/>
          </p:cNvPicPr>
          <p:nvPr/>
        </p:nvPicPr>
        <p:blipFill>
          <a:blip r:embed="rId2"/>
          <a:srcRect/>
          <a:stretch>
            <a:fillRect/>
          </a:stretch>
        </p:blipFill>
        <p:spPr bwMode="auto">
          <a:xfrm>
            <a:off x="762000" y="2143116"/>
            <a:ext cx="7620000" cy="4333884"/>
          </a:xfrm>
          <a:prstGeom prst="rect">
            <a:avLst/>
          </a:prstGeom>
          <a:noFill/>
          <a:ln w="9525">
            <a:noFill/>
            <a:miter lim="800000"/>
            <a:headEnd/>
            <a:tailEnd/>
          </a:ln>
        </p:spPr>
      </p:pic>
      <p:sp>
        <p:nvSpPr>
          <p:cNvPr id="4" name="Rectangle 3"/>
          <p:cNvSpPr/>
          <p:nvPr/>
        </p:nvSpPr>
        <p:spPr>
          <a:xfrm>
            <a:off x="228600" y="6248400"/>
            <a:ext cx="8763000" cy="338554"/>
          </a:xfrm>
          <a:prstGeom prst="rect">
            <a:avLst/>
          </a:prstGeom>
        </p:spPr>
        <p:txBody>
          <a:bodyPr wrap="square">
            <a:spAutoFit/>
          </a:bodyPr>
          <a:lstStyle/>
          <a:p>
            <a:pPr algn="ctr"/>
            <a:r>
              <a:rPr lang="en-AU" sz="1600" dirty="0"/>
              <a:t>Tamara Dean 2003, Guide to Telecommunication Technology, 1st </a:t>
            </a:r>
            <a:r>
              <a:rPr lang="en-AU" sz="1600" dirty="0" err="1"/>
              <a:t>edn</a:t>
            </a:r>
            <a:r>
              <a:rPr lang="en-AU" sz="1600" dirty="0"/>
              <a:t>, </a:t>
            </a:r>
            <a:r>
              <a:rPr lang="en-AU" sz="1600" dirty="0" smtClean="0"/>
              <a:t>Thomson, Boston</a:t>
            </a:r>
            <a:r>
              <a:rPr lang="en-AU" sz="1600" dirty="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AU" sz="3200" b="1" dirty="0" smtClean="0"/>
              <a:t>Transmission Control Protocol (TCP)</a:t>
            </a:r>
            <a:endParaRPr lang="en-US" sz="3200" b="1" dirty="0" smtClean="0"/>
          </a:p>
        </p:txBody>
      </p:sp>
      <p:sp>
        <p:nvSpPr>
          <p:cNvPr id="35843" name="Rectangle 3"/>
          <p:cNvSpPr>
            <a:spLocks noGrp="1" noChangeArrowheads="1"/>
          </p:cNvSpPr>
          <p:nvPr>
            <p:ph type="body" idx="1"/>
          </p:nvPr>
        </p:nvSpPr>
        <p:spPr>
          <a:xfrm>
            <a:off x="609600" y="2100282"/>
            <a:ext cx="7924800" cy="4114800"/>
          </a:xfrm>
        </p:spPr>
        <p:txBody>
          <a:bodyPr/>
          <a:lstStyle/>
          <a:p>
            <a:pPr eaLnBrk="1" hangingPunct="1"/>
            <a:r>
              <a:rPr lang="en-AU" sz="2800" dirty="0" smtClean="0"/>
              <a:t>Provides reliable delivery of data by :</a:t>
            </a:r>
          </a:p>
          <a:p>
            <a:pPr lvl="1" eaLnBrk="1" hangingPunct="1"/>
            <a:r>
              <a:rPr lang="en-AU" sz="2400" b="1" dirty="0" smtClean="0"/>
              <a:t>Connection-oriented</a:t>
            </a:r>
            <a:r>
              <a:rPr lang="en-AU" sz="2400" dirty="0" smtClean="0"/>
              <a:t> – a transmission connection is established between source and destination before any data starts being sent.</a:t>
            </a:r>
          </a:p>
          <a:p>
            <a:pPr lvl="1" eaLnBrk="1" hangingPunct="1"/>
            <a:r>
              <a:rPr lang="en-AU" sz="2400" b="1" dirty="0" smtClean="0"/>
              <a:t>Reliable</a:t>
            </a:r>
            <a:r>
              <a:rPr lang="en-AU" sz="2400" dirty="0" smtClean="0"/>
              <a:t> - It provides error-checking and retransmission notification.</a:t>
            </a:r>
          </a:p>
          <a:p>
            <a:pPr lvl="1" eaLnBrk="1" hangingPunct="1"/>
            <a:r>
              <a:rPr lang="en-AU" sz="2400" dirty="0" smtClean="0"/>
              <a:t>Flow control – involving the rate of data being sent and received.</a:t>
            </a:r>
          </a:p>
          <a:p>
            <a:pPr lvl="1" eaLnBrk="1" hangingPunct="1"/>
            <a:r>
              <a:rPr lang="en-AU" sz="2400" dirty="0" smtClean="0"/>
              <a:t>Sequencing information – to enable large messages to be split into smaller segments.</a:t>
            </a:r>
            <a:endParaRPr lang="en-US"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3200" b="1" smtClean="0"/>
              <a:t>Internet Protocol (IP)</a:t>
            </a:r>
          </a:p>
        </p:txBody>
      </p:sp>
      <p:pic>
        <p:nvPicPr>
          <p:cNvPr id="34819" name="Picture 3" descr="Fig07-15"/>
          <p:cNvPicPr>
            <a:picLocks noChangeAspect="1" noChangeArrowheads="1"/>
          </p:cNvPicPr>
          <p:nvPr/>
        </p:nvPicPr>
        <p:blipFill>
          <a:blip r:embed="rId2"/>
          <a:srcRect/>
          <a:stretch>
            <a:fillRect/>
          </a:stretch>
        </p:blipFill>
        <p:spPr bwMode="auto">
          <a:xfrm>
            <a:off x="785785" y="2071678"/>
            <a:ext cx="7643867" cy="4105284"/>
          </a:xfrm>
          <a:prstGeom prst="rect">
            <a:avLst/>
          </a:prstGeom>
          <a:noFill/>
          <a:ln w="9525">
            <a:noFill/>
            <a:miter lim="800000"/>
            <a:headEnd/>
            <a:tailEnd/>
          </a:ln>
        </p:spPr>
      </p:pic>
      <p:sp>
        <p:nvSpPr>
          <p:cNvPr id="4" name="Rectangle 3"/>
          <p:cNvSpPr/>
          <p:nvPr/>
        </p:nvSpPr>
        <p:spPr>
          <a:xfrm>
            <a:off x="228600" y="6248400"/>
            <a:ext cx="8763000" cy="338554"/>
          </a:xfrm>
          <a:prstGeom prst="rect">
            <a:avLst/>
          </a:prstGeom>
        </p:spPr>
        <p:txBody>
          <a:bodyPr wrap="square">
            <a:spAutoFit/>
          </a:bodyPr>
          <a:lstStyle/>
          <a:p>
            <a:pPr algn="ctr"/>
            <a:r>
              <a:rPr lang="en-AU" sz="1600" dirty="0"/>
              <a:t>Tamara Dean 2003, Guide to Telecommunication Technology, 1st </a:t>
            </a:r>
            <a:r>
              <a:rPr lang="en-AU" sz="1600" dirty="0" err="1"/>
              <a:t>edn</a:t>
            </a:r>
            <a:r>
              <a:rPr lang="en-AU" sz="1600" dirty="0"/>
              <a:t>, </a:t>
            </a:r>
            <a:r>
              <a:rPr lang="en-AU" sz="1600" dirty="0" smtClean="0"/>
              <a:t>Thomson, Boston</a:t>
            </a:r>
            <a:r>
              <a:rPr lang="en-AU" sz="1600" dirty="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3200" b="1" smtClean="0"/>
              <a:t>Internet Protocol (IP)</a:t>
            </a:r>
            <a:endParaRPr lang="en-US" smtClean="0"/>
          </a:p>
        </p:txBody>
      </p:sp>
      <p:sp>
        <p:nvSpPr>
          <p:cNvPr id="32771" name="Rectangle 3"/>
          <p:cNvSpPr>
            <a:spLocks noGrp="1" noChangeArrowheads="1"/>
          </p:cNvSpPr>
          <p:nvPr>
            <p:ph type="body" idx="1"/>
          </p:nvPr>
        </p:nvSpPr>
        <p:spPr>
          <a:xfrm>
            <a:off x="214282" y="1905000"/>
            <a:ext cx="8715436" cy="4495800"/>
          </a:xfrm>
        </p:spPr>
        <p:txBody>
          <a:bodyPr/>
          <a:lstStyle/>
          <a:p>
            <a:pPr marL="609600" indent="-609600" eaLnBrk="1" hangingPunct="1">
              <a:lnSpc>
                <a:spcPct val="80000"/>
              </a:lnSpc>
            </a:pPr>
            <a:r>
              <a:rPr lang="en-US" sz="2400" dirty="0" smtClean="0"/>
              <a:t>It provides information about how and where data should be delivered enabling it to travel through many Networks (over the Internetwork/Internet).</a:t>
            </a:r>
            <a:r>
              <a:rPr lang="en-US" sz="2400" b="1" dirty="0" smtClean="0"/>
              <a:t> </a:t>
            </a:r>
          </a:p>
          <a:p>
            <a:pPr marL="609600" indent="-609600" eaLnBrk="1" hangingPunct="1">
              <a:lnSpc>
                <a:spcPct val="80000"/>
              </a:lnSpc>
            </a:pPr>
            <a:r>
              <a:rPr lang="en-US" sz="2400" dirty="0" smtClean="0"/>
              <a:t>Uses</a:t>
            </a:r>
            <a:r>
              <a:rPr lang="en-US" sz="2400" b="1" dirty="0" smtClean="0"/>
              <a:t> </a:t>
            </a:r>
            <a:r>
              <a:rPr lang="en-US" sz="2400" b="1" dirty="0" err="1" smtClean="0"/>
              <a:t>Datagrams</a:t>
            </a:r>
            <a:r>
              <a:rPr lang="en-US" sz="2400" dirty="0" smtClean="0"/>
              <a:t> (or Packet) – which contain the message payload and network information.</a:t>
            </a:r>
          </a:p>
          <a:p>
            <a:pPr marL="609600" indent="-609600" eaLnBrk="1" hangingPunct="1">
              <a:lnSpc>
                <a:spcPct val="80000"/>
              </a:lnSpc>
            </a:pPr>
            <a:r>
              <a:rPr lang="en-US" sz="2400" dirty="0" smtClean="0"/>
              <a:t>The IP header acts as an envelope for the segment and encapsulates it with information necessary for routers to transfer data between networks or subnets.</a:t>
            </a:r>
          </a:p>
          <a:p>
            <a:pPr marL="609600" indent="-609600" eaLnBrk="1" hangingPunct="1">
              <a:lnSpc>
                <a:spcPct val="80000"/>
              </a:lnSpc>
            </a:pPr>
            <a:r>
              <a:rPr lang="en-US" sz="2400" dirty="0" smtClean="0"/>
              <a:t>IP is an unreliable, </a:t>
            </a:r>
            <a:r>
              <a:rPr lang="en-US" sz="2400" b="1" dirty="0" smtClean="0"/>
              <a:t>connectionless </a:t>
            </a:r>
            <a:r>
              <a:rPr lang="en-US" sz="2400" dirty="0" smtClean="0"/>
              <a:t>protocol, which means that it does not guarantee delivery of data – its main job is to route data along the best path.</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4000" dirty="0" smtClean="0"/>
              <a:t>Other Internet &amp; Web protocols</a:t>
            </a:r>
          </a:p>
        </p:txBody>
      </p:sp>
      <p:sp>
        <p:nvSpPr>
          <p:cNvPr id="26627" name="Rectangle 3"/>
          <p:cNvSpPr>
            <a:spLocks noGrp="1" noChangeArrowheads="1"/>
          </p:cNvSpPr>
          <p:nvPr>
            <p:ph idx="1"/>
          </p:nvPr>
        </p:nvSpPr>
        <p:spPr/>
        <p:txBody>
          <a:bodyPr/>
          <a:lstStyle/>
          <a:p>
            <a:pPr eaLnBrk="1" hangingPunct="1">
              <a:lnSpc>
                <a:spcPct val="90000"/>
              </a:lnSpc>
            </a:pPr>
            <a:r>
              <a:rPr lang="en-AU" b="1" dirty="0" smtClean="0">
                <a:cs typeface="Arial" charset="0"/>
              </a:rPr>
              <a:t>Simple Mail Transfer Protocol (SMTP)</a:t>
            </a:r>
            <a:r>
              <a:rPr lang="en-AU" dirty="0" smtClean="0">
                <a:cs typeface="Arial" charset="0"/>
              </a:rPr>
              <a:t> is an agreed upon format used by most e-mail software. </a:t>
            </a:r>
          </a:p>
          <a:p>
            <a:pPr eaLnBrk="1" hangingPunct="1">
              <a:lnSpc>
                <a:spcPct val="90000"/>
              </a:lnSpc>
            </a:pPr>
            <a:r>
              <a:rPr lang="en-AU" dirty="0" smtClean="0">
                <a:cs typeface="Arial" charset="0"/>
              </a:rPr>
              <a:t>Without this standard protocol, there would be many incompatible e-mail formats, and you would be able to exchange e-mail only with people who were using the same e-mail software.</a:t>
            </a:r>
          </a:p>
          <a:p>
            <a:pPr eaLnBrk="1" hangingPunct="1">
              <a:lnSpc>
                <a:spcPct val="90000"/>
              </a:lnSpc>
            </a:pPr>
            <a:r>
              <a:rPr lang="en-AU" dirty="0" smtClean="0">
                <a:cs typeface="Arial" charset="0"/>
              </a:rPr>
              <a:t>Another common Internet Protocol is</a:t>
            </a:r>
            <a:r>
              <a:rPr lang="en-AU" dirty="0" smtClean="0">
                <a:solidFill>
                  <a:srgbClr val="C00000"/>
                </a:solidFill>
                <a:cs typeface="Arial" charset="0"/>
              </a:rPr>
              <a:t> </a:t>
            </a:r>
            <a:r>
              <a:rPr lang="en-AU" b="1" dirty="0" smtClean="0">
                <a:cs typeface="Arial" charset="0"/>
              </a:rPr>
              <a:t>File Transfer Protocol (FTP), </a:t>
            </a:r>
            <a:r>
              <a:rPr lang="en-AU" dirty="0" smtClean="0">
                <a:cs typeface="Arial" charset="0"/>
              </a:rPr>
              <a:t>which is used to copy files from one computer to another.</a:t>
            </a:r>
            <a:endParaRPr lang="en-US" dirty="0" smtClean="0">
              <a:cs typeface="Arial" charset="0"/>
            </a:endParaRPr>
          </a:p>
        </p:txBody>
      </p:sp>
      <p:sp>
        <p:nvSpPr>
          <p:cNvPr id="26628" name="Slide Number Placeholder 3"/>
          <p:cNvSpPr>
            <a:spLocks noGrp="1"/>
          </p:cNvSpPr>
          <p:nvPr>
            <p:ph type="sldNum" sz="quarter" idx="12"/>
          </p:nvPr>
        </p:nvSpPr>
        <p:spPr bwMode="auto">
          <a:noFill/>
          <a:ln>
            <a:miter lim="800000"/>
            <a:headEnd/>
            <a:tailEnd/>
          </a:ln>
        </p:spPr>
        <p:txBody>
          <a:bodyPr/>
          <a:lstStyle/>
          <a:p>
            <a:pPr>
              <a:lnSpc>
                <a:spcPct val="80000"/>
              </a:lnSpc>
            </a:pPr>
            <a:fld id="{A658F41F-039F-4732-9FBC-C54049F854DB}" type="slidenum">
              <a:rPr lang="en-US"/>
              <a:pPr>
                <a:lnSpc>
                  <a:spcPct val="80000"/>
                </a:lnSpc>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 – About Course</a:t>
            </a:r>
            <a:endParaRPr lang="en-AU" dirty="0"/>
          </a:p>
        </p:txBody>
      </p:sp>
      <p:sp>
        <p:nvSpPr>
          <p:cNvPr id="3" name="Content Placeholder 2"/>
          <p:cNvSpPr>
            <a:spLocks noGrp="1"/>
          </p:cNvSpPr>
          <p:nvPr>
            <p:ph idx="1"/>
          </p:nvPr>
        </p:nvSpPr>
        <p:spPr>
          <a:xfrm>
            <a:off x="457200" y="1935163"/>
            <a:ext cx="8229600" cy="4779985"/>
          </a:xfrm>
        </p:spPr>
        <p:txBody>
          <a:bodyPr/>
          <a:lstStyle/>
          <a:p>
            <a:r>
              <a:rPr lang="en-AU" sz="1800" dirty="0" smtClean="0"/>
              <a:t>Fundamental &amp; theoretical concepts used in universal website design</a:t>
            </a:r>
          </a:p>
          <a:p>
            <a:r>
              <a:rPr lang="en-AU" sz="1800" dirty="0" smtClean="0"/>
              <a:t>Develop practical software skills required to design, implement &amp; manage web sites consisting of multiple web pages</a:t>
            </a:r>
          </a:p>
          <a:p>
            <a:r>
              <a:rPr lang="en-AU" sz="1800" dirty="0" smtClean="0"/>
              <a:t>Students will create websites containing a wide range of content using Adobe Fireworks, Adobe Dreamweaver &amp; Adobe Flash</a:t>
            </a:r>
          </a:p>
          <a:p>
            <a:r>
              <a:rPr lang="en-AU" sz="1800" dirty="0" smtClean="0"/>
              <a:t>Topics covered include:</a:t>
            </a:r>
          </a:p>
          <a:p>
            <a:pPr lvl="1"/>
            <a:r>
              <a:rPr lang="en-AU" sz="1600" dirty="0" smtClean="0"/>
              <a:t>Globally recognised design principles and theory</a:t>
            </a:r>
          </a:p>
          <a:p>
            <a:pPr lvl="1"/>
            <a:r>
              <a:rPr lang="en-AU" sz="1600" dirty="0" smtClean="0"/>
              <a:t>HTML and Cascading Style Sheets</a:t>
            </a:r>
          </a:p>
          <a:p>
            <a:pPr lvl="1"/>
            <a:r>
              <a:rPr lang="en-AU" sz="1600" dirty="0" smtClean="0"/>
              <a:t>Internet &amp; Web concepts</a:t>
            </a:r>
          </a:p>
          <a:p>
            <a:pPr lvl="1"/>
            <a:r>
              <a:rPr lang="en-AU" sz="1600" dirty="0" smtClean="0"/>
              <a:t>Web 2.0</a:t>
            </a:r>
          </a:p>
          <a:p>
            <a:pPr lvl="1"/>
            <a:r>
              <a:rPr lang="en-AU" sz="1600" dirty="0" smtClean="0"/>
              <a:t>Planning &amp; design documentation</a:t>
            </a:r>
          </a:p>
          <a:p>
            <a:pPr lvl="1"/>
            <a:r>
              <a:rPr lang="en-AU" sz="1600" dirty="0" smtClean="0"/>
              <a:t>Web site structure &amp; Accessibility</a:t>
            </a:r>
          </a:p>
          <a:p>
            <a:pPr lvl="1"/>
            <a:r>
              <a:rPr lang="en-AU" sz="1600" dirty="0" smtClean="0"/>
              <a:t>Colour management &amp; Typography</a:t>
            </a:r>
          </a:p>
          <a:p>
            <a:pPr lvl="1"/>
            <a:r>
              <a:rPr lang="en-AU" sz="1600" dirty="0" smtClean="0"/>
              <a:t>Image file formats &amp; Professional issues</a:t>
            </a:r>
          </a:p>
        </p:txBody>
      </p:sp>
      <p:sp>
        <p:nvSpPr>
          <p:cNvPr id="4" name="Slide Number Placeholder 3"/>
          <p:cNvSpPr>
            <a:spLocks noGrp="1"/>
          </p:cNvSpPr>
          <p:nvPr>
            <p:ph type="sldNum" sz="quarter" idx="12"/>
          </p:nvPr>
        </p:nvSpPr>
        <p:spPr/>
        <p:txBody>
          <a:bodyPr/>
          <a:lstStyle/>
          <a:p>
            <a:fld id="{E009F9A9-ABA6-4F38-8DCF-C93684C8AD6A}" type="slidenum">
              <a:rPr lang="en-US" smtClean="0"/>
              <a:pPr/>
              <a:t>3</a:t>
            </a:fld>
            <a:endParaRPr lang="en-US"/>
          </a:p>
        </p:txBody>
      </p:sp>
      <p:pic>
        <p:nvPicPr>
          <p:cNvPr id="5" name="Picture 8" descr="http://www.w3cindia.in/conf-site/html.jpg"/>
          <p:cNvPicPr>
            <a:picLocks noChangeAspect="1" noChangeArrowheads="1"/>
          </p:cNvPicPr>
          <p:nvPr/>
        </p:nvPicPr>
        <p:blipFill>
          <a:blip r:embed="rId2"/>
          <a:srcRect/>
          <a:stretch>
            <a:fillRect/>
          </a:stretch>
        </p:blipFill>
        <p:spPr bwMode="auto">
          <a:xfrm>
            <a:off x="5786446" y="4500570"/>
            <a:ext cx="2599809" cy="1854530"/>
          </a:xfrm>
          <a:prstGeom prst="rect">
            <a:avLst/>
          </a:prstGeom>
          <a:noFill/>
          <a:effectLst>
            <a:innerShdw blurRad="63500" dist="50800" dir="2700000">
              <a:prstClr val="black">
                <a:alpha val="50000"/>
              </a:prstClr>
            </a:innerShdw>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714348" y="1928802"/>
            <a:ext cx="7772400" cy="4267200"/>
          </a:xfrm>
        </p:spPr>
        <p:txBody>
          <a:bodyPr/>
          <a:lstStyle/>
          <a:p>
            <a:pPr eaLnBrk="1" hangingPunct="1"/>
            <a:r>
              <a:rPr lang="en-US" sz="2400" b="1" dirty="0" smtClean="0"/>
              <a:t>Local area network (LAN)</a:t>
            </a:r>
            <a:r>
              <a:rPr lang="en-US" sz="2400" dirty="0" smtClean="0"/>
              <a:t> - a network of nodes (computers and other devices) that is confined to a relatively small space, such as one building or even one office.  Usually under local administration control and owned by the organization.</a:t>
            </a:r>
          </a:p>
          <a:p>
            <a:pPr eaLnBrk="1" hangingPunct="1"/>
            <a:r>
              <a:rPr lang="en-US" sz="2400" b="1" dirty="0" smtClean="0"/>
              <a:t>Connectivity device e.g. Hub, router, switch</a:t>
            </a:r>
            <a:r>
              <a:rPr lang="en-US" sz="2400" dirty="0" smtClean="0"/>
              <a:t> - when multiple networks or multiple parts of one network need to communicate with each other, this device is used to connection network segments enabling the exchange of data.</a:t>
            </a:r>
          </a:p>
        </p:txBody>
      </p:sp>
      <p:sp>
        <p:nvSpPr>
          <p:cNvPr id="4" name="Rectangle 2"/>
          <p:cNvSpPr txBox="1">
            <a:spLocks noChangeArrowheads="1"/>
          </p:cNvSpPr>
          <p:nvPr/>
        </p:nvSpPr>
        <p:spPr bwMode="auto">
          <a:xfrm>
            <a:off x="609600" y="8572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About</a:t>
            </a:r>
            <a:r>
              <a:rPr kumimoji="0" lang="en-US" sz="4000" b="0" i="0" u="none" strike="noStrike" kern="1200" cap="none" spc="0" normalizeH="0" noProof="0" dirty="0" smtClean="0">
                <a:ln>
                  <a:noFill/>
                </a:ln>
                <a:solidFill>
                  <a:schemeClr val="tx2"/>
                </a:solidFill>
                <a:effectLst/>
                <a:uLnTx/>
                <a:uFillTx/>
                <a:latin typeface="+mj-lt"/>
                <a:ea typeface="+mj-ea"/>
                <a:cs typeface="+mj-cs"/>
              </a:rPr>
              <a:t> Networks</a:t>
            </a:r>
            <a:endParaRPr kumimoji="0" lang="en-US" sz="4000" b="0" i="0" u="none" strike="noStrike" kern="1200" cap="none" spc="0" normalizeH="0" baseline="0" noProof="0" dirty="0" smtClean="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027"/>
          <p:cNvSpPr>
            <a:spLocks noGrp="1" noChangeArrowheads="1"/>
          </p:cNvSpPr>
          <p:nvPr>
            <p:ph type="body" idx="1"/>
          </p:nvPr>
        </p:nvSpPr>
        <p:spPr>
          <a:xfrm>
            <a:off x="714348" y="2000240"/>
            <a:ext cx="7429552" cy="4643470"/>
          </a:xfrm>
        </p:spPr>
        <p:txBody>
          <a:bodyPr/>
          <a:lstStyle/>
          <a:p>
            <a:pPr eaLnBrk="1" hangingPunct="1"/>
            <a:r>
              <a:rPr lang="en-US" sz="2400" b="1" dirty="0" smtClean="0"/>
              <a:t>Metropolitan area network (MAN)</a:t>
            </a:r>
            <a:r>
              <a:rPr lang="en-US" sz="2400" dirty="0" smtClean="0"/>
              <a:t> - a network that connects nodes and network segments in multiple buildings in a region.  Usually connecting sub-networks (subnets) or small networks together to form a larger network.  </a:t>
            </a:r>
          </a:p>
          <a:p>
            <a:pPr eaLnBrk="1" hangingPunct="1"/>
            <a:r>
              <a:rPr lang="en-US" sz="2400" b="1" dirty="0" smtClean="0"/>
              <a:t>Wide area network (WAN)</a:t>
            </a:r>
            <a:r>
              <a:rPr lang="en-US" sz="2400" dirty="0" smtClean="0"/>
              <a:t> - a network that connects two or more geographically distinct LANs into one larger network enabling the nodes on all networks to communicate with each other.</a:t>
            </a:r>
          </a:p>
          <a:p>
            <a:pPr eaLnBrk="1" hangingPunct="1"/>
            <a:r>
              <a:rPr lang="en-US" sz="2400" dirty="0" smtClean="0">
                <a:cs typeface="Arial" charset="0"/>
              </a:rPr>
              <a:t>The Internet is a global WAN</a:t>
            </a:r>
            <a:endParaRPr lang="en-US" sz="2400" dirty="0" smtClean="0"/>
          </a:p>
        </p:txBody>
      </p:sp>
      <p:sp>
        <p:nvSpPr>
          <p:cNvPr id="4" name="Rectangle 2"/>
          <p:cNvSpPr txBox="1">
            <a:spLocks noChangeArrowheads="1"/>
          </p:cNvSpPr>
          <p:nvPr/>
        </p:nvSpPr>
        <p:spPr bwMode="auto">
          <a:xfrm>
            <a:off x="609600" y="8572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About</a:t>
            </a:r>
            <a:r>
              <a:rPr kumimoji="0" lang="en-US" sz="4000" b="0" i="0" u="none" strike="noStrike" kern="1200" cap="none" spc="0" normalizeH="0" noProof="0" dirty="0" smtClean="0">
                <a:ln>
                  <a:noFill/>
                </a:ln>
                <a:solidFill>
                  <a:schemeClr val="tx2"/>
                </a:solidFill>
                <a:effectLst/>
                <a:uLnTx/>
                <a:uFillTx/>
                <a:latin typeface="+mj-lt"/>
                <a:ea typeface="+mj-ea"/>
                <a:cs typeface="+mj-cs"/>
              </a:rPr>
              <a:t> Networks</a:t>
            </a:r>
            <a:endParaRPr kumimoji="0" lang="en-US" sz="4000" b="0" i="0" u="none" strike="noStrike" kern="1200" cap="none" spc="0" normalizeH="0" baseline="0" noProof="0" dirty="0" smtClean="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AU" sz="4000" smtClean="0"/>
              <a:t>Network Common components</a:t>
            </a:r>
            <a:endParaRPr lang="en-US" sz="4000" smtClean="0"/>
          </a:p>
        </p:txBody>
      </p:sp>
      <p:sp>
        <p:nvSpPr>
          <p:cNvPr id="28675" name="Rectangle 3"/>
          <p:cNvSpPr>
            <a:spLocks noGrp="1" noChangeArrowheads="1"/>
          </p:cNvSpPr>
          <p:nvPr>
            <p:ph idx="1"/>
          </p:nvPr>
        </p:nvSpPr>
        <p:spPr/>
        <p:txBody>
          <a:bodyPr/>
          <a:lstStyle/>
          <a:p>
            <a:pPr eaLnBrk="1" hangingPunct="1"/>
            <a:r>
              <a:rPr lang="en-AU" smtClean="0"/>
              <a:t>Common components of a network include:</a:t>
            </a:r>
          </a:p>
          <a:p>
            <a:pPr lvl="1" eaLnBrk="1" hangingPunct="1"/>
            <a:r>
              <a:rPr lang="en-AU" smtClean="0"/>
              <a:t>Server computers</a:t>
            </a:r>
          </a:p>
          <a:p>
            <a:pPr lvl="1" eaLnBrk="1" hangingPunct="1"/>
            <a:r>
              <a:rPr lang="en-AU" smtClean="0"/>
              <a:t>Client workstation computers</a:t>
            </a:r>
          </a:p>
          <a:p>
            <a:pPr lvl="1" eaLnBrk="1" hangingPunct="1"/>
            <a:r>
              <a:rPr lang="en-AU" smtClean="0"/>
              <a:t>Shared devices such as printers</a:t>
            </a:r>
          </a:p>
          <a:p>
            <a:pPr lvl="1" eaLnBrk="1" hangingPunct="1"/>
            <a:r>
              <a:rPr lang="en-AU" smtClean="0"/>
              <a:t>Networking devices (hub) and the media that connect them</a:t>
            </a:r>
            <a:endParaRPr lang="en-US" smtClean="0"/>
          </a:p>
        </p:txBody>
      </p:sp>
      <p:sp>
        <p:nvSpPr>
          <p:cNvPr id="28676" name="Slide Number Placeholder 3"/>
          <p:cNvSpPr>
            <a:spLocks noGrp="1"/>
          </p:cNvSpPr>
          <p:nvPr>
            <p:ph type="sldNum" sz="quarter" idx="12"/>
          </p:nvPr>
        </p:nvSpPr>
        <p:spPr bwMode="auto">
          <a:noFill/>
          <a:ln>
            <a:miter lim="800000"/>
            <a:headEnd/>
            <a:tailEnd/>
          </a:ln>
        </p:spPr>
        <p:txBody>
          <a:bodyPr/>
          <a:lstStyle/>
          <a:p>
            <a:pPr>
              <a:lnSpc>
                <a:spcPct val="80000"/>
              </a:lnSpc>
            </a:pPr>
            <a:fld id="{210358EE-C135-4379-9BC5-E1065DF9F7AE}" type="slidenum">
              <a:rPr lang="en-US"/>
              <a:pPr>
                <a:lnSpc>
                  <a:spcPct val="80000"/>
                </a:lnSpc>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AU" smtClean="0"/>
              <a:t>Network Overview</a:t>
            </a:r>
            <a:endParaRPr lang="en-US" smtClean="0"/>
          </a:p>
        </p:txBody>
      </p:sp>
      <p:sp>
        <p:nvSpPr>
          <p:cNvPr id="31747" name="Rectangle 3"/>
          <p:cNvSpPr>
            <a:spLocks noGrp="1" noChangeArrowheads="1"/>
          </p:cNvSpPr>
          <p:nvPr>
            <p:ph idx="1"/>
          </p:nvPr>
        </p:nvSpPr>
        <p:spPr/>
        <p:txBody>
          <a:bodyPr/>
          <a:lstStyle/>
          <a:p>
            <a:pPr eaLnBrk="1" hangingPunct="1"/>
            <a:r>
              <a:rPr lang="en-AU" b="1" smtClean="0"/>
              <a:t>Clients</a:t>
            </a:r>
            <a:r>
              <a:rPr lang="en-AU" smtClean="0">
                <a:solidFill>
                  <a:srgbClr val="C00000"/>
                </a:solidFill>
              </a:rPr>
              <a:t> </a:t>
            </a:r>
            <a:r>
              <a:rPr lang="en-AU" smtClean="0"/>
              <a:t>are the computers used by individuals, such as a PC on a desk</a:t>
            </a:r>
          </a:p>
          <a:p>
            <a:pPr eaLnBrk="1" hangingPunct="1">
              <a:buFont typeface="Wingdings" pitchFamily="2" charset="2"/>
              <a:buNone/>
            </a:pPr>
            <a:endParaRPr lang="en-AU" smtClean="0"/>
          </a:p>
          <a:p>
            <a:pPr eaLnBrk="1" hangingPunct="1"/>
            <a:r>
              <a:rPr lang="en-AU" smtClean="0"/>
              <a:t>The </a:t>
            </a:r>
            <a:r>
              <a:rPr lang="en-AU" b="1" smtClean="0"/>
              <a:t>Server</a:t>
            </a:r>
            <a:r>
              <a:rPr lang="en-AU" smtClean="0">
                <a:solidFill>
                  <a:srgbClr val="C00000"/>
                </a:solidFill>
              </a:rPr>
              <a:t> </a:t>
            </a:r>
            <a:r>
              <a:rPr lang="en-AU" smtClean="0"/>
              <a:t>receives requests from client computers for resources such as files.</a:t>
            </a:r>
          </a:p>
          <a:p>
            <a:pPr eaLnBrk="1" hangingPunct="1">
              <a:buFont typeface="Wingdings" pitchFamily="2" charset="2"/>
              <a:buNone/>
            </a:pPr>
            <a:endParaRPr lang="en-AU" smtClean="0"/>
          </a:p>
          <a:p>
            <a:pPr eaLnBrk="1" hangingPunct="1"/>
            <a:r>
              <a:rPr lang="en-AU" smtClean="0"/>
              <a:t>Computers used as servers are usually kept in a protected, secure environment and only accessed by administrators.</a:t>
            </a:r>
            <a:endParaRPr lang="en-US" smtClean="0"/>
          </a:p>
        </p:txBody>
      </p:sp>
      <p:sp>
        <p:nvSpPr>
          <p:cNvPr id="31748" name="Slide Number Placeholder 3"/>
          <p:cNvSpPr>
            <a:spLocks noGrp="1"/>
          </p:cNvSpPr>
          <p:nvPr>
            <p:ph type="sldNum" sz="quarter" idx="12"/>
          </p:nvPr>
        </p:nvSpPr>
        <p:spPr bwMode="auto">
          <a:noFill/>
          <a:ln>
            <a:miter lim="800000"/>
            <a:headEnd/>
            <a:tailEnd/>
          </a:ln>
        </p:spPr>
        <p:txBody>
          <a:bodyPr/>
          <a:lstStyle/>
          <a:p>
            <a:pPr>
              <a:lnSpc>
                <a:spcPct val="80000"/>
              </a:lnSpc>
            </a:pPr>
            <a:fld id="{A562946A-DF0A-4088-8DD2-76AAF42417D2}" type="slidenum">
              <a:rPr lang="en-US"/>
              <a:pPr>
                <a:lnSpc>
                  <a:spcPct val="80000"/>
                </a:lnSpc>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AU" smtClean="0"/>
              <a:t>About Networks</a:t>
            </a:r>
          </a:p>
        </p:txBody>
      </p:sp>
      <p:sp>
        <p:nvSpPr>
          <p:cNvPr id="30723" name="Rectangle 3"/>
          <p:cNvSpPr>
            <a:spLocks noGrp="1" noChangeArrowheads="1"/>
          </p:cNvSpPr>
          <p:nvPr>
            <p:ph idx="1"/>
          </p:nvPr>
        </p:nvSpPr>
        <p:spPr/>
        <p:txBody>
          <a:bodyPr/>
          <a:lstStyle/>
          <a:p>
            <a:pPr eaLnBrk="1" hangingPunct="1"/>
            <a:r>
              <a:rPr lang="en-AU" smtClean="0">
                <a:cs typeface="Arial" charset="0"/>
              </a:rPr>
              <a:t>A</a:t>
            </a:r>
            <a:r>
              <a:rPr lang="en-AU" smtClean="0">
                <a:solidFill>
                  <a:srgbClr val="C00000"/>
                </a:solidFill>
                <a:cs typeface="Arial" charset="0"/>
              </a:rPr>
              <a:t> </a:t>
            </a:r>
            <a:r>
              <a:rPr lang="en-AU" b="1" smtClean="0">
                <a:cs typeface="Arial" charset="0"/>
              </a:rPr>
              <a:t>port </a:t>
            </a:r>
            <a:r>
              <a:rPr lang="en-AU" smtClean="0">
                <a:cs typeface="Arial" charset="0"/>
              </a:rPr>
              <a:t>allows you to plug in a cable to connect a peripheral device, such as monitor, printer or modem.</a:t>
            </a:r>
          </a:p>
          <a:p>
            <a:pPr eaLnBrk="1" hangingPunct="1"/>
            <a:r>
              <a:rPr lang="en-AU" b="1" smtClean="0">
                <a:cs typeface="Arial" charset="0"/>
              </a:rPr>
              <a:t>Port numbers </a:t>
            </a:r>
            <a:r>
              <a:rPr lang="en-AU" smtClean="0">
                <a:cs typeface="Arial" charset="0"/>
              </a:rPr>
              <a:t>identify particular services on an Internet host computer</a:t>
            </a:r>
          </a:p>
          <a:p>
            <a:pPr lvl="1" eaLnBrk="1" hangingPunct="1"/>
            <a:r>
              <a:rPr lang="en-AU" smtClean="0">
                <a:cs typeface="Arial" charset="0"/>
              </a:rPr>
              <a:t>port 25 used for SMTP (mail transfers)</a:t>
            </a:r>
          </a:p>
          <a:p>
            <a:pPr lvl="1" eaLnBrk="1" hangingPunct="1"/>
            <a:r>
              <a:rPr lang="en-AU" smtClean="0">
                <a:cs typeface="Arial" charset="0"/>
              </a:rPr>
              <a:t>port 23 used for TELNET (remote host connection)</a:t>
            </a:r>
          </a:p>
          <a:p>
            <a:pPr lvl="1" eaLnBrk="1" hangingPunct="1"/>
            <a:r>
              <a:rPr lang="en-AU" smtClean="0">
                <a:cs typeface="Arial" charset="0"/>
              </a:rPr>
              <a:t>port 80 used for HTTP (web transfers)</a:t>
            </a:r>
          </a:p>
        </p:txBody>
      </p:sp>
      <p:sp>
        <p:nvSpPr>
          <p:cNvPr id="30724" name="Slide Number Placeholder 3"/>
          <p:cNvSpPr>
            <a:spLocks noGrp="1"/>
          </p:cNvSpPr>
          <p:nvPr>
            <p:ph type="sldNum" sz="quarter" idx="12"/>
          </p:nvPr>
        </p:nvSpPr>
        <p:spPr bwMode="auto">
          <a:noFill/>
          <a:ln>
            <a:miter lim="800000"/>
            <a:headEnd/>
            <a:tailEnd/>
          </a:ln>
        </p:spPr>
        <p:txBody>
          <a:bodyPr/>
          <a:lstStyle/>
          <a:p>
            <a:pPr>
              <a:lnSpc>
                <a:spcPct val="80000"/>
              </a:lnSpc>
            </a:pPr>
            <a:fld id="{41AF0D7D-FFDC-44B7-951A-B8FC30508A5E}" type="slidenum">
              <a:rPr lang="en-US"/>
              <a:pPr>
                <a:lnSpc>
                  <a:spcPct val="80000"/>
                </a:lnSpc>
              </a:pPr>
              <a:t>34</a:t>
            </a:fld>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704850"/>
            <a:ext cx="8229600" cy="1143000"/>
          </a:xfrm>
        </p:spPr>
        <p:txBody>
          <a:bodyPr/>
          <a:lstStyle/>
          <a:p>
            <a:pPr eaLnBrk="1" hangingPunct="1"/>
            <a:r>
              <a:rPr lang="en-AU" smtClean="0"/>
              <a:t>Network Overview</a:t>
            </a:r>
          </a:p>
        </p:txBody>
      </p:sp>
      <p:sp>
        <p:nvSpPr>
          <p:cNvPr id="32771" name="Content Placeholder 4"/>
          <p:cNvSpPr>
            <a:spLocks noGrp="1"/>
          </p:cNvSpPr>
          <p:nvPr>
            <p:ph sz="half" idx="1"/>
          </p:nvPr>
        </p:nvSpPr>
        <p:spPr>
          <a:xfrm>
            <a:off x="457200" y="1920875"/>
            <a:ext cx="4038600" cy="4433888"/>
          </a:xfrm>
        </p:spPr>
        <p:txBody>
          <a:bodyPr/>
          <a:lstStyle/>
          <a:p>
            <a:pPr eaLnBrk="1" hangingPunct="1">
              <a:lnSpc>
                <a:spcPct val="90000"/>
              </a:lnSpc>
            </a:pPr>
            <a:r>
              <a:rPr lang="en-AU" smtClean="0"/>
              <a:t>Computer connections can be:</a:t>
            </a:r>
          </a:p>
          <a:p>
            <a:pPr eaLnBrk="1" hangingPunct="1">
              <a:lnSpc>
                <a:spcPct val="90000"/>
              </a:lnSpc>
            </a:pPr>
            <a:r>
              <a:rPr lang="en-AU" sz="2000" smtClean="0"/>
              <a:t>twisted pair cable or ISDN (like telephone)</a:t>
            </a:r>
          </a:p>
          <a:p>
            <a:pPr eaLnBrk="1" hangingPunct="1">
              <a:lnSpc>
                <a:spcPct val="90000"/>
              </a:lnSpc>
            </a:pPr>
            <a:r>
              <a:rPr lang="en-AU" sz="2000" smtClean="0"/>
              <a:t>network cable (CAT standard)</a:t>
            </a:r>
          </a:p>
          <a:p>
            <a:pPr eaLnBrk="1" hangingPunct="1">
              <a:lnSpc>
                <a:spcPct val="90000"/>
              </a:lnSpc>
            </a:pPr>
            <a:r>
              <a:rPr lang="en-AU" sz="2000" smtClean="0"/>
              <a:t>optical fibre cable (much greater capacity)</a:t>
            </a:r>
          </a:p>
          <a:p>
            <a:pPr eaLnBrk="1" hangingPunct="1">
              <a:lnSpc>
                <a:spcPct val="90000"/>
              </a:lnSpc>
            </a:pPr>
            <a:r>
              <a:rPr lang="en-AU" sz="2000" smtClean="0"/>
              <a:t>wireless links</a:t>
            </a:r>
          </a:p>
          <a:p>
            <a:pPr eaLnBrk="1" hangingPunct="1">
              <a:lnSpc>
                <a:spcPct val="90000"/>
              </a:lnSpc>
            </a:pPr>
            <a:r>
              <a:rPr lang="en-AU" sz="2000" smtClean="0"/>
              <a:t>microwave links (uses satellite dish or transceiver)</a:t>
            </a:r>
          </a:p>
          <a:p>
            <a:pPr eaLnBrk="1" hangingPunct="1">
              <a:lnSpc>
                <a:spcPct val="90000"/>
              </a:lnSpc>
            </a:pPr>
            <a:r>
              <a:rPr lang="en-AU" sz="2000" smtClean="0"/>
              <a:t>power cables, human body*, other exotic methods</a:t>
            </a:r>
          </a:p>
          <a:p>
            <a:pPr lvl="1" eaLnBrk="1" hangingPunct="1">
              <a:lnSpc>
                <a:spcPct val="90000"/>
              </a:lnSpc>
              <a:buFont typeface="Wingdings 2" pitchFamily="18" charset="2"/>
              <a:buNone/>
            </a:pPr>
            <a:r>
              <a:rPr lang="en-AU" sz="900" smtClean="0"/>
              <a:t/>
            </a:r>
            <a:br>
              <a:rPr lang="en-AU" sz="900" smtClean="0"/>
            </a:br>
            <a:endParaRPr lang="en-AU" smtClean="0"/>
          </a:p>
        </p:txBody>
      </p:sp>
      <p:sp>
        <p:nvSpPr>
          <p:cNvPr id="32772" name="Slide Number Placeholder 3"/>
          <p:cNvSpPr>
            <a:spLocks noGrp="1"/>
          </p:cNvSpPr>
          <p:nvPr>
            <p:ph type="sldNum" sz="quarter" idx="12"/>
          </p:nvPr>
        </p:nvSpPr>
        <p:spPr bwMode="auto">
          <a:noFill/>
          <a:ln>
            <a:miter lim="800000"/>
            <a:headEnd/>
            <a:tailEnd/>
          </a:ln>
        </p:spPr>
        <p:txBody>
          <a:bodyPr/>
          <a:lstStyle/>
          <a:p>
            <a:fld id="{01311229-0022-40DB-B1B9-C5DAA55C306B}" type="slidenum">
              <a:rPr lang="en-US"/>
              <a:pPr/>
              <a:t>35</a:t>
            </a:fld>
            <a:endParaRPr lang="en-US"/>
          </a:p>
        </p:txBody>
      </p:sp>
      <p:pic>
        <p:nvPicPr>
          <p:cNvPr id="32773" name="Picture 5" descr="180px-Fibreoptic"/>
          <p:cNvPicPr>
            <a:picLocks noGrp="1" noChangeAspect="1" noChangeArrowheads="1"/>
          </p:cNvPicPr>
          <p:nvPr>
            <p:ph sz="half" idx="2"/>
          </p:nvPr>
        </p:nvPicPr>
        <p:blipFill>
          <a:blip r:embed="rId2"/>
          <a:srcRect/>
          <a:stretch>
            <a:fillRect/>
          </a:stretch>
        </p:blipFill>
        <p:spPr>
          <a:xfrm>
            <a:off x="5524500" y="2411413"/>
            <a:ext cx="2286000" cy="3454400"/>
          </a:xfrm>
          <a:ln>
            <a:solidFill>
              <a:schemeClr val="tx1"/>
            </a:solid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Global Networks</a:t>
            </a:r>
          </a:p>
        </p:txBody>
      </p:sp>
      <p:sp>
        <p:nvSpPr>
          <p:cNvPr id="33795" name="Rectangle 3"/>
          <p:cNvSpPr>
            <a:spLocks noGrp="1" noChangeArrowheads="1"/>
          </p:cNvSpPr>
          <p:nvPr>
            <p:ph idx="1"/>
          </p:nvPr>
        </p:nvSpPr>
        <p:spPr/>
        <p:txBody>
          <a:bodyPr/>
          <a:lstStyle/>
          <a:p>
            <a:pPr eaLnBrk="1" hangingPunct="1">
              <a:lnSpc>
                <a:spcPct val="90000"/>
              </a:lnSpc>
            </a:pPr>
            <a:r>
              <a:rPr lang="en-AU" sz="2400" smtClean="0"/>
              <a:t>Level 2: </a:t>
            </a:r>
            <a:br>
              <a:rPr lang="en-AU" sz="2400" smtClean="0"/>
            </a:br>
            <a:r>
              <a:rPr lang="en-AU" sz="2200" smtClean="0"/>
              <a:t>National Backbone Providers (Optic Fibre at 2400Mbps)</a:t>
            </a:r>
          </a:p>
          <a:p>
            <a:pPr eaLnBrk="1" hangingPunct="1">
              <a:lnSpc>
                <a:spcPct val="90000"/>
              </a:lnSpc>
            </a:pPr>
            <a:r>
              <a:rPr lang="en-AU" sz="2400" smtClean="0"/>
              <a:t>Level 3: </a:t>
            </a:r>
            <a:br>
              <a:rPr lang="en-AU" sz="2400" smtClean="0"/>
            </a:br>
            <a:r>
              <a:rPr lang="en-AU" sz="2200" smtClean="0"/>
              <a:t>Regional Internet Providers  (100Mbps)</a:t>
            </a:r>
          </a:p>
          <a:p>
            <a:pPr eaLnBrk="1" hangingPunct="1">
              <a:lnSpc>
                <a:spcPct val="90000"/>
              </a:lnSpc>
            </a:pPr>
            <a:r>
              <a:rPr lang="en-AU" sz="2400" smtClean="0"/>
              <a:t>Level 4: </a:t>
            </a:r>
            <a:br>
              <a:rPr lang="en-AU" sz="2400" smtClean="0"/>
            </a:br>
            <a:r>
              <a:rPr lang="en-AU" sz="2200" smtClean="0"/>
              <a:t>Local Internet Service Providers (56Kbps- 10Mbps)</a:t>
            </a:r>
          </a:p>
          <a:p>
            <a:pPr eaLnBrk="1" hangingPunct="1"/>
            <a:r>
              <a:rPr lang="en-AU" sz="2400" smtClean="0"/>
              <a:t>Level 5: </a:t>
            </a:r>
            <a:br>
              <a:rPr lang="en-AU" sz="2400" smtClean="0"/>
            </a:br>
            <a:r>
              <a:rPr lang="en-AU" sz="2200" smtClean="0"/>
              <a:t>Business and Consumers (56Kbps-10Mbps)</a:t>
            </a:r>
            <a:br>
              <a:rPr lang="en-AU" sz="2200" smtClean="0"/>
            </a:br>
            <a:endParaRPr lang="en-AU" sz="2200" smtClean="0"/>
          </a:p>
          <a:p>
            <a:pPr eaLnBrk="1" hangingPunct="1"/>
            <a:r>
              <a:rPr lang="en-AU" sz="2200" smtClean="0"/>
              <a:t>History of the Internet in Australia</a:t>
            </a:r>
          </a:p>
          <a:p>
            <a:pPr eaLnBrk="1" hangingPunct="1">
              <a:buFont typeface="Wingdings 2" pitchFamily="18" charset="2"/>
              <a:buNone/>
            </a:pPr>
            <a:r>
              <a:rPr lang="en-US" sz="2200" smtClean="0">
                <a:hlinkClick r:id="rId2"/>
              </a:rPr>
              <a:t>http://www.rogerclarke.com/II/OzI04.html</a:t>
            </a:r>
            <a:endParaRPr lang="en-US" sz="2200" smtClean="0"/>
          </a:p>
          <a:p>
            <a:pPr eaLnBrk="1" hangingPunct="1"/>
            <a:endParaRPr lang="en-US" sz="2200" smtClean="0"/>
          </a:p>
          <a:p>
            <a:pPr eaLnBrk="1" hangingPunct="1">
              <a:lnSpc>
                <a:spcPct val="90000"/>
              </a:lnSpc>
            </a:pPr>
            <a:endParaRPr lang="en-AU" sz="2200" smtClean="0"/>
          </a:p>
        </p:txBody>
      </p:sp>
      <p:sp>
        <p:nvSpPr>
          <p:cNvPr id="33796" name="Slide Number Placeholder 3"/>
          <p:cNvSpPr>
            <a:spLocks noGrp="1"/>
          </p:cNvSpPr>
          <p:nvPr>
            <p:ph type="sldNum" sz="quarter" idx="12"/>
          </p:nvPr>
        </p:nvSpPr>
        <p:spPr bwMode="auto">
          <a:noFill/>
          <a:ln>
            <a:miter lim="800000"/>
            <a:headEnd/>
            <a:tailEnd/>
          </a:ln>
        </p:spPr>
        <p:txBody>
          <a:bodyPr/>
          <a:lstStyle/>
          <a:p>
            <a:pPr>
              <a:lnSpc>
                <a:spcPct val="80000"/>
              </a:lnSpc>
            </a:pPr>
            <a:fld id="{F886660D-0566-49B9-8C7C-20788FE22980}" type="slidenum">
              <a:rPr lang="en-US"/>
              <a:pPr>
                <a:lnSpc>
                  <a:spcPct val="80000"/>
                </a:lnSpc>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Global Networks</a:t>
            </a:r>
          </a:p>
        </p:txBody>
      </p:sp>
      <p:sp>
        <p:nvSpPr>
          <p:cNvPr id="34819" name="Rectangle 3"/>
          <p:cNvSpPr>
            <a:spLocks noGrp="1" noChangeArrowheads="1"/>
          </p:cNvSpPr>
          <p:nvPr>
            <p:ph idx="1"/>
          </p:nvPr>
        </p:nvSpPr>
        <p:spPr>
          <a:xfrm>
            <a:off x="357188" y="2005013"/>
            <a:ext cx="8291512" cy="4210050"/>
          </a:xfrm>
        </p:spPr>
        <p:txBody>
          <a:bodyPr/>
          <a:lstStyle/>
          <a:p>
            <a:pPr eaLnBrk="1" hangingPunct="1"/>
            <a:r>
              <a:rPr lang="en-AU" smtClean="0"/>
              <a:t>The large transmission lines are called the </a:t>
            </a:r>
            <a:r>
              <a:rPr lang="en-AU" b="1" smtClean="0"/>
              <a:t>backbone.</a:t>
            </a:r>
          </a:p>
          <a:p>
            <a:pPr eaLnBrk="1" hangingPunct="1">
              <a:buFont typeface="Wingdings 2" pitchFamily="18" charset="2"/>
              <a:buNone/>
            </a:pPr>
            <a:endParaRPr lang="en-AU" b="1" smtClean="0"/>
          </a:p>
          <a:p>
            <a:pPr eaLnBrk="1" hangingPunct="1"/>
            <a:r>
              <a:rPr lang="en-AU" smtClean="0"/>
              <a:t>The packet will jump off the backbone when it reaches a network that can link it to its final destination.</a:t>
            </a:r>
          </a:p>
        </p:txBody>
      </p:sp>
      <p:sp>
        <p:nvSpPr>
          <p:cNvPr id="34820" name="Slide Number Placeholder 3"/>
          <p:cNvSpPr>
            <a:spLocks noGrp="1"/>
          </p:cNvSpPr>
          <p:nvPr>
            <p:ph type="sldNum" sz="quarter" idx="12"/>
          </p:nvPr>
        </p:nvSpPr>
        <p:spPr bwMode="auto">
          <a:noFill/>
          <a:ln>
            <a:miter lim="800000"/>
            <a:headEnd/>
            <a:tailEnd/>
          </a:ln>
        </p:spPr>
        <p:txBody>
          <a:bodyPr/>
          <a:lstStyle/>
          <a:p>
            <a:pPr>
              <a:lnSpc>
                <a:spcPct val="80000"/>
              </a:lnSpc>
            </a:pPr>
            <a:fld id="{FCB1A43E-9B74-4E18-87E6-856993C98BF3}" type="slidenum">
              <a:rPr lang="en-US"/>
              <a:pPr>
                <a:lnSpc>
                  <a:spcPct val="80000"/>
                </a:lnSpc>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AU" smtClean="0"/>
              <a:t>Backbone</a:t>
            </a:r>
            <a:endParaRPr lang="en-US" smtClean="0"/>
          </a:p>
        </p:txBody>
      </p:sp>
      <p:sp>
        <p:nvSpPr>
          <p:cNvPr id="35843" name="Slide Number Placeholder 3"/>
          <p:cNvSpPr>
            <a:spLocks noGrp="1"/>
          </p:cNvSpPr>
          <p:nvPr>
            <p:ph type="sldNum" sz="quarter" idx="12"/>
          </p:nvPr>
        </p:nvSpPr>
        <p:spPr bwMode="auto">
          <a:noFill/>
          <a:ln>
            <a:miter lim="800000"/>
            <a:headEnd/>
            <a:tailEnd/>
          </a:ln>
        </p:spPr>
        <p:txBody>
          <a:bodyPr/>
          <a:lstStyle/>
          <a:p>
            <a:fld id="{6A969F60-6E9B-4735-A1B0-D36ABB327D0B}" type="slidenum">
              <a:rPr lang="en-US"/>
              <a:pPr/>
              <a:t>38</a:t>
            </a:fld>
            <a:endParaRPr lang="en-US"/>
          </a:p>
        </p:txBody>
      </p:sp>
      <p:pic>
        <p:nvPicPr>
          <p:cNvPr id="35844" name="Picture 2"/>
          <p:cNvPicPr>
            <a:picLocks noGrp="1" noChangeAspect="1" noChangeArrowheads="1"/>
          </p:cNvPicPr>
          <p:nvPr>
            <p:ph idx="1"/>
          </p:nvPr>
        </p:nvPicPr>
        <p:blipFill>
          <a:blip r:embed="rId2"/>
          <a:srcRect/>
          <a:stretch>
            <a:fillRect/>
          </a:stretch>
        </p:blipFill>
        <p:spPr>
          <a:xfrm>
            <a:off x="1857375" y="3357563"/>
            <a:ext cx="5400675" cy="3171825"/>
          </a:xfrm>
          <a:noFill/>
        </p:spPr>
      </p:pic>
      <p:sp>
        <p:nvSpPr>
          <p:cNvPr id="35845" name="Rectangle 5"/>
          <p:cNvSpPr>
            <a:spLocks noChangeArrowheads="1"/>
          </p:cNvSpPr>
          <p:nvPr/>
        </p:nvSpPr>
        <p:spPr bwMode="auto">
          <a:xfrm>
            <a:off x="571500" y="2000250"/>
            <a:ext cx="8143875" cy="862013"/>
          </a:xfrm>
          <a:prstGeom prst="rect">
            <a:avLst/>
          </a:prstGeom>
          <a:noFill/>
          <a:ln w="9525">
            <a:noFill/>
            <a:miter lim="800000"/>
            <a:headEnd/>
            <a:tailEnd/>
          </a:ln>
        </p:spPr>
        <p:txBody>
          <a:bodyPr>
            <a:spAutoFit/>
          </a:bodyPr>
          <a:lstStyle/>
          <a:p>
            <a:r>
              <a:rPr lang="en-AU"/>
              <a:t>Access points or junctions to the Internet backbone in major cities are called Network Access Points (NAPs) </a:t>
            </a:r>
          </a:p>
          <a:p>
            <a:r>
              <a:rPr lang="en-AU" sz="1400">
                <a:hlinkClick r:id="rId3"/>
              </a:rPr>
              <a:t>http://www.caida.org/tools/visualization/mapnet/Backbones</a:t>
            </a:r>
            <a:endParaRPr lang="en-US" sz="14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AU" smtClean="0"/>
              <a:t>ISP</a:t>
            </a:r>
            <a:endParaRPr lang="en-US" smtClean="0"/>
          </a:p>
        </p:txBody>
      </p:sp>
      <p:sp>
        <p:nvSpPr>
          <p:cNvPr id="36867" name="Content Placeholder 2"/>
          <p:cNvSpPr>
            <a:spLocks noGrp="1"/>
          </p:cNvSpPr>
          <p:nvPr>
            <p:ph idx="1"/>
          </p:nvPr>
        </p:nvSpPr>
        <p:spPr/>
        <p:txBody>
          <a:bodyPr/>
          <a:lstStyle/>
          <a:p>
            <a:pPr eaLnBrk="1" hangingPunct="1"/>
            <a:r>
              <a:rPr lang="en-AU" smtClean="0"/>
              <a:t>To connect to the Internet you need an Internet Service Provider</a:t>
            </a:r>
          </a:p>
          <a:p>
            <a:pPr eaLnBrk="1" hangingPunct="1"/>
            <a:endParaRPr lang="en-AU" smtClean="0"/>
          </a:p>
          <a:p>
            <a:pPr eaLnBrk="1" hangingPunct="1"/>
            <a:r>
              <a:rPr lang="en-AU" smtClean="0"/>
              <a:t>A company that offers hours on the Internet each month usually for a set fee.(More about ISP later)</a:t>
            </a:r>
          </a:p>
          <a:p>
            <a:pPr eaLnBrk="1" hangingPunct="1"/>
            <a:endParaRPr lang="en-AU" smtClean="0"/>
          </a:p>
          <a:p>
            <a:pPr eaLnBrk="1" hangingPunct="1"/>
            <a:r>
              <a:rPr lang="en-AU" smtClean="0"/>
              <a:t>You cannot access the Internet without an Internet Service Provider</a:t>
            </a:r>
            <a:endParaRPr lang="en-US" smtClean="0"/>
          </a:p>
        </p:txBody>
      </p:sp>
      <p:sp>
        <p:nvSpPr>
          <p:cNvPr id="36868" name="Slide Number Placeholder 3"/>
          <p:cNvSpPr>
            <a:spLocks noGrp="1"/>
          </p:cNvSpPr>
          <p:nvPr>
            <p:ph type="sldNum" sz="quarter" idx="12"/>
          </p:nvPr>
        </p:nvSpPr>
        <p:spPr bwMode="auto">
          <a:noFill/>
          <a:ln>
            <a:miter lim="800000"/>
            <a:headEnd/>
            <a:tailEnd/>
          </a:ln>
        </p:spPr>
        <p:txBody>
          <a:bodyPr/>
          <a:lstStyle/>
          <a:p>
            <a:fld id="{20C7C653-10D8-4C42-98A5-07035D5B0A20}" type="slidenum">
              <a:rPr lang="en-US"/>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t>MMDE 11-150 - Goals</a:t>
            </a:r>
            <a:endParaRPr lang="en-US" dirty="0"/>
          </a:p>
        </p:txBody>
      </p:sp>
      <p:sp>
        <p:nvSpPr>
          <p:cNvPr id="8195" name="Content Placeholder 2"/>
          <p:cNvSpPr>
            <a:spLocks noGrp="1"/>
          </p:cNvSpPr>
          <p:nvPr>
            <p:ph idx="1"/>
          </p:nvPr>
        </p:nvSpPr>
        <p:spPr>
          <a:xfrm>
            <a:off x="457200" y="1935163"/>
            <a:ext cx="8229600" cy="3636977"/>
          </a:xfrm>
        </p:spPr>
        <p:txBody>
          <a:bodyPr/>
          <a:lstStyle/>
          <a:p>
            <a:pPr eaLnBrk="1" hangingPunct="1"/>
            <a:r>
              <a:rPr lang="en-AU" sz="1600" dirty="0" smtClean="0"/>
              <a:t>On completion of this subject students should have a solid comprehension of essential web design principles, a theoretical understanding of established considerations and standards and also understand the relevance of these to successful Website Design</a:t>
            </a:r>
          </a:p>
          <a:p>
            <a:pPr eaLnBrk="1" hangingPunct="1"/>
            <a:r>
              <a:rPr lang="en-AU" sz="1600" dirty="0" smtClean="0"/>
              <a:t>Students should be competent using Adobe Dreamweaver software to design, create or manipulate web pages</a:t>
            </a:r>
          </a:p>
          <a:p>
            <a:pPr eaLnBrk="1" hangingPunct="1"/>
            <a:r>
              <a:rPr lang="en-AU" sz="1600" dirty="0" smtClean="0"/>
              <a:t>Develop fundamental skills in the use of Adobe Fireworks software to design, create or manipulate digital images</a:t>
            </a:r>
          </a:p>
          <a:p>
            <a:pPr eaLnBrk="1" hangingPunct="1"/>
            <a:r>
              <a:rPr lang="en-AU" sz="1600" dirty="0" smtClean="0"/>
              <a:t>Understand the relevance and use of Adobe Flash software to design, create or manipulate animated movie files</a:t>
            </a:r>
          </a:p>
          <a:p>
            <a:pPr eaLnBrk="1" hangingPunct="1"/>
            <a:r>
              <a:rPr lang="en-AU" sz="1600" dirty="0" smtClean="0"/>
              <a:t>Understand professional issues within the WWW environment</a:t>
            </a:r>
          </a:p>
          <a:p>
            <a:pPr eaLnBrk="1" hangingPunct="1"/>
            <a:r>
              <a:rPr lang="en-AU" sz="1600" dirty="0" smtClean="0"/>
              <a:t>Understand the technical considerations and requirements for successful website designs</a:t>
            </a:r>
            <a:endParaRPr lang="en-US" sz="1800" dirty="0" smtClean="0"/>
          </a:p>
        </p:txBody>
      </p:sp>
      <p:sp>
        <p:nvSpPr>
          <p:cNvPr id="8196" name="Slide Number Placeholder 3"/>
          <p:cNvSpPr>
            <a:spLocks noGrp="1"/>
          </p:cNvSpPr>
          <p:nvPr>
            <p:ph type="sldNum" sz="quarter" idx="12"/>
          </p:nvPr>
        </p:nvSpPr>
        <p:spPr bwMode="auto">
          <a:noFill/>
          <a:ln>
            <a:miter lim="800000"/>
            <a:headEnd/>
            <a:tailEnd/>
          </a:ln>
        </p:spPr>
        <p:txBody>
          <a:bodyPr/>
          <a:lstStyle/>
          <a:p>
            <a:fld id="{2112F929-E571-4EDD-A822-BEE065D8B544}" type="slidenum">
              <a:rPr lang="en-US"/>
              <a:pPr/>
              <a:t>4</a:t>
            </a:fld>
            <a:endParaRPr lang="en-US"/>
          </a:p>
        </p:txBody>
      </p:sp>
      <p:pic>
        <p:nvPicPr>
          <p:cNvPr id="8197" name="Picture 3"/>
          <p:cNvPicPr>
            <a:picLocks noChangeAspect="1" noChangeArrowheads="1"/>
          </p:cNvPicPr>
          <p:nvPr/>
        </p:nvPicPr>
        <p:blipFill>
          <a:blip r:embed="rId3"/>
          <a:srcRect/>
          <a:stretch>
            <a:fillRect/>
          </a:stretch>
        </p:blipFill>
        <p:spPr bwMode="auto">
          <a:xfrm>
            <a:off x="1501796" y="5500702"/>
            <a:ext cx="6070600" cy="10890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AU" smtClean="0"/>
              <a:t>Standards and Coordination</a:t>
            </a:r>
            <a:endParaRPr lang="en-US" smtClean="0"/>
          </a:p>
        </p:txBody>
      </p:sp>
      <p:sp>
        <p:nvSpPr>
          <p:cNvPr id="29699" name="Rectangle 3"/>
          <p:cNvSpPr>
            <a:spLocks noGrp="1" noChangeArrowheads="1"/>
          </p:cNvSpPr>
          <p:nvPr>
            <p:ph idx="1"/>
          </p:nvPr>
        </p:nvSpPr>
        <p:spPr/>
        <p:txBody>
          <a:bodyPr/>
          <a:lstStyle/>
          <a:p>
            <a:pPr marL="514350" indent="-514350" eaLnBrk="1" hangingPunct="1">
              <a:buFont typeface="Tw Cen MT" pitchFamily="34" charset="0"/>
              <a:buAutoNum type="arabicPeriod"/>
            </a:pPr>
            <a:r>
              <a:rPr lang="en-AU" smtClean="0"/>
              <a:t>No single person or group runs the entire Internet.</a:t>
            </a:r>
          </a:p>
          <a:p>
            <a:pPr marL="514350" indent="-514350" eaLnBrk="1" hangingPunct="1">
              <a:buFont typeface="Tw Cen MT" pitchFamily="34" charset="0"/>
              <a:buAutoNum type="arabicPeriod"/>
            </a:pPr>
            <a:r>
              <a:rPr lang="en-AU" smtClean="0"/>
              <a:t>Each separate network is managed individually.</a:t>
            </a:r>
          </a:p>
          <a:p>
            <a:pPr marL="514350" indent="-514350" eaLnBrk="1" hangingPunct="1">
              <a:buFont typeface="Wingdings" pitchFamily="2" charset="2"/>
              <a:buNone/>
            </a:pPr>
            <a:endParaRPr lang="en-AU" smtClean="0"/>
          </a:p>
          <a:p>
            <a:pPr marL="514350" indent="-514350" eaLnBrk="1" hangingPunct="1"/>
            <a:r>
              <a:rPr lang="en-AU" i="1" smtClean="0"/>
              <a:t>There are a number of groups that develop standards and guidelines and are the driving force in the growth and evolution of the Internet</a:t>
            </a:r>
            <a:endParaRPr lang="en-US" i="1" smtClean="0"/>
          </a:p>
        </p:txBody>
      </p:sp>
      <p:sp>
        <p:nvSpPr>
          <p:cNvPr id="29700" name="Slide Number Placeholder 3"/>
          <p:cNvSpPr>
            <a:spLocks noGrp="1"/>
          </p:cNvSpPr>
          <p:nvPr>
            <p:ph type="sldNum" sz="quarter" idx="12"/>
          </p:nvPr>
        </p:nvSpPr>
        <p:spPr bwMode="auto">
          <a:noFill/>
          <a:ln>
            <a:miter lim="800000"/>
            <a:headEnd/>
            <a:tailEnd/>
          </a:ln>
        </p:spPr>
        <p:txBody>
          <a:bodyPr/>
          <a:lstStyle/>
          <a:p>
            <a:pPr>
              <a:lnSpc>
                <a:spcPct val="80000"/>
              </a:lnSpc>
            </a:pPr>
            <a:fld id="{7C7B6D57-0A41-4F71-BF5D-2F5569BA4BB4}" type="slidenum">
              <a:rPr lang="en-US"/>
              <a:pPr>
                <a:lnSpc>
                  <a:spcPct val="80000"/>
                </a:lnSpc>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8"/>
          <p:cNvSpPr>
            <a:spLocks noGrp="1"/>
          </p:cNvSpPr>
          <p:nvPr>
            <p:ph type="title"/>
          </p:nvPr>
        </p:nvSpPr>
        <p:spPr>
          <a:xfrm>
            <a:off x="457200" y="704850"/>
            <a:ext cx="8229600" cy="1143000"/>
          </a:xfrm>
        </p:spPr>
        <p:txBody>
          <a:bodyPr/>
          <a:lstStyle/>
          <a:p>
            <a:pPr eaLnBrk="1" hangingPunct="1"/>
            <a:r>
              <a:rPr lang="en-US" smtClean="0"/>
              <a:t>Internet and the Web</a:t>
            </a:r>
          </a:p>
        </p:txBody>
      </p:sp>
      <p:sp>
        <p:nvSpPr>
          <p:cNvPr id="37891" name="Content Placeholder 9"/>
          <p:cNvSpPr>
            <a:spLocks noGrp="1"/>
          </p:cNvSpPr>
          <p:nvPr>
            <p:ph sz="half" idx="1"/>
          </p:nvPr>
        </p:nvSpPr>
        <p:spPr>
          <a:xfrm>
            <a:off x="500063" y="1928813"/>
            <a:ext cx="4248150" cy="4572000"/>
          </a:xfrm>
        </p:spPr>
        <p:txBody>
          <a:bodyPr/>
          <a:lstStyle/>
          <a:p>
            <a:pPr eaLnBrk="1" hangingPunct="1">
              <a:lnSpc>
                <a:spcPct val="80000"/>
              </a:lnSpc>
            </a:pPr>
            <a:r>
              <a:rPr lang="en-US" sz="2700" smtClean="0">
                <a:cs typeface="Arial" charset="0"/>
              </a:rPr>
              <a:t>The  Web is part of the Internet with its own protocol and its own document structure called </a:t>
            </a:r>
            <a:r>
              <a:rPr lang="en-US" sz="2700" b="1" smtClean="0">
                <a:cs typeface="Arial" charset="0"/>
              </a:rPr>
              <a:t>Hypertext Markup Language (HTML). </a:t>
            </a:r>
          </a:p>
          <a:p>
            <a:pPr eaLnBrk="1" hangingPunct="1">
              <a:lnSpc>
                <a:spcPct val="80000"/>
              </a:lnSpc>
            </a:pPr>
            <a:endParaRPr lang="en-US" sz="2700" smtClean="0">
              <a:solidFill>
                <a:srgbClr val="C00000"/>
              </a:solidFill>
              <a:cs typeface="Arial" charset="0"/>
            </a:endParaRPr>
          </a:p>
          <a:p>
            <a:pPr eaLnBrk="1" hangingPunct="1">
              <a:lnSpc>
                <a:spcPct val="80000"/>
              </a:lnSpc>
            </a:pPr>
            <a:r>
              <a:rPr lang="en-US" sz="2700" smtClean="0">
                <a:cs typeface="Arial" charset="0"/>
              </a:rPr>
              <a:t>HTML provides instructions on how to format the Web pages for display.</a:t>
            </a:r>
            <a:r>
              <a:rPr lang="en-US" sz="2700" smtClean="0">
                <a:solidFill>
                  <a:srgbClr val="FAFD00"/>
                </a:solidFill>
                <a:cs typeface="Arial" charset="0"/>
              </a:rPr>
              <a:t> </a:t>
            </a:r>
          </a:p>
          <a:p>
            <a:pPr eaLnBrk="1" hangingPunct="1">
              <a:lnSpc>
                <a:spcPct val="80000"/>
              </a:lnSpc>
            </a:pPr>
            <a:endParaRPr lang="en-US" sz="2500" smtClean="0"/>
          </a:p>
        </p:txBody>
      </p:sp>
      <p:pic>
        <p:nvPicPr>
          <p:cNvPr id="37892" name="Picture 5" descr="internet"/>
          <p:cNvPicPr>
            <a:picLocks noGrp="1" noChangeAspect="1" noChangeArrowheads="1"/>
          </p:cNvPicPr>
          <p:nvPr>
            <p:ph sz="half" idx="2"/>
          </p:nvPr>
        </p:nvPicPr>
        <p:blipFill>
          <a:blip r:embed="rId3"/>
          <a:srcRect/>
          <a:stretch>
            <a:fillRect/>
          </a:stretch>
        </p:blipFill>
        <p:spPr>
          <a:xfrm>
            <a:off x="4857750" y="2000250"/>
            <a:ext cx="3886200" cy="2149475"/>
          </a:xfrm>
        </p:spPr>
      </p:pic>
      <p:sp>
        <p:nvSpPr>
          <p:cNvPr id="37893" name="Slide Number Placeholder 2"/>
          <p:cNvSpPr>
            <a:spLocks noGrp="1"/>
          </p:cNvSpPr>
          <p:nvPr>
            <p:ph type="sldNum" sz="quarter" idx="12"/>
          </p:nvPr>
        </p:nvSpPr>
        <p:spPr bwMode="auto">
          <a:noFill/>
          <a:ln>
            <a:miter lim="800000"/>
            <a:headEnd/>
            <a:tailEnd/>
          </a:ln>
        </p:spPr>
        <p:txBody>
          <a:bodyPr/>
          <a:lstStyle/>
          <a:p>
            <a:pPr>
              <a:lnSpc>
                <a:spcPct val="80000"/>
              </a:lnSpc>
            </a:pPr>
            <a:fld id="{72870F87-BE94-4297-B5BF-5E11E3D9F520}" type="slidenum">
              <a:rPr lang="en-US"/>
              <a:pPr>
                <a:lnSpc>
                  <a:spcPct val="80000"/>
                </a:lnSpc>
              </a:pPr>
              <a:t>41</a:t>
            </a:fld>
            <a:endParaRPr lang="en-US"/>
          </a:p>
        </p:txBody>
      </p:sp>
      <p:pic>
        <p:nvPicPr>
          <p:cNvPr id="37894" name="Picture 3"/>
          <p:cNvPicPr>
            <a:picLocks noChangeAspect="1" noChangeArrowheads="1"/>
          </p:cNvPicPr>
          <p:nvPr/>
        </p:nvPicPr>
        <p:blipFill>
          <a:blip r:embed="rId4"/>
          <a:srcRect/>
          <a:stretch>
            <a:fillRect/>
          </a:stretch>
        </p:blipFill>
        <p:spPr bwMode="auto">
          <a:xfrm>
            <a:off x="4857750" y="4286250"/>
            <a:ext cx="3857625" cy="2268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704850"/>
            <a:ext cx="8229600" cy="1143000"/>
          </a:xfrm>
        </p:spPr>
        <p:txBody>
          <a:bodyPr/>
          <a:lstStyle/>
          <a:p>
            <a:pPr eaLnBrk="1" hangingPunct="1"/>
            <a:r>
              <a:rPr lang="en-AU" smtClean="0"/>
              <a:t>HTML</a:t>
            </a:r>
          </a:p>
        </p:txBody>
      </p:sp>
      <p:sp>
        <p:nvSpPr>
          <p:cNvPr id="38915" name="Content Placeholder 2"/>
          <p:cNvSpPr>
            <a:spLocks noGrp="1"/>
          </p:cNvSpPr>
          <p:nvPr>
            <p:ph sz="half" idx="1"/>
          </p:nvPr>
        </p:nvSpPr>
        <p:spPr>
          <a:xfrm>
            <a:off x="457200" y="1920875"/>
            <a:ext cx="4038600" cy="4433888"/>
          </a:xfrm>
        </p:spPr>
        <p:txBody>
          <a:bodyPr/>
          <a:lstStyle/>
          <a:p>
            <a:pPr eaLnBrk="1" hangingPunct="1"/>
            <a:r>
              <a:rPr lang="en-US" sz="1400" smtClean="0"/>
              <a:t/>
            </a:r>
            <a:br>
              <a:rPr lang="en-US" sz="1400" smtClean="0"/>
            </a:br>
            <a:r>
              <a:rPr lang="en-US" sz="1400" smtClean="0"/>
              <a:t>&lt;!DOCTYPE html PUBLIC "-//W3C//DTD XHTML 1.0 Transitional//EN" "http://www.w3.org/TR/xhtml1/DTD/xhtml1-transitional.dtd"&gt;</a:t>
            </a:r>
            <a:br>
              <a:rPr lang="en-US" sz="1400" smtClean="0"/>
            </a:br>
            <a:r>
              <a:rPr lang="en-US" sz="1400" smtClean="0"/>
              <a:t/>
            </a:r>
            <a:br>
              <a:rPr lang="en-US" sz="1400" smtClean="0"/>
            </a:br>
            <a:r>
              <a:rPr lang="en-US" sz="1400" smtClean="0"/>
              <a:t>&lt;html xmlns="http://www.w3.org/1999/xhtml"&gt;</a:t>
            </a:r>
            <a:br>
              <a:rPr lang="en-US" sz="1400" smtClean="0"/>
            </a:br>
            <a:r>
              <a:rPr lang="en-US" sz="1400" smtClean="0"/>
              <a:t>&lt;head&gt;</a:t>
            </a:r>
            <a:br>
              <a:rPr lang="en-US" sz="1400" smtClean="0"/>
            </a:br>
            <a:r>
              <a:rPr lang="en-US" sz="1400" smtClean="0"/>
              <a:t>&lt;meta http-equiv="Content-Type" content="text/html; charset=utf-8" /&gt;</a:t>
            </a:r>
            <a:br>
              <a:rPr lang="en-US" sz="1400" smtClean="0"/>
            </a:br>
            <a:r>
              <a:rPr lang="en-US" sz="1400" smtClean="0"/>
              <a:t>&lt;title&gt;My Website&lt;/title&gt;</a:t>
            </a:r>
            <a:br>
              <a:rPr lang="en-US" sz="1400" smtClean="0"/>
            </a:br>
            <a:r>
              <a:rPr lang="en-US" sz="1400" smtClean="0"/>
              <a:t>&lt;/head&gt;</a:t>
            </a:r>
            <a:br>
              <a:rPr lang="en-US" sz="1400" smtClean="0"/>
            </a:br>
            <a:r>
              <a:rPr lang="en-US" sz="1400" smtClean="0"/>
              <a:t>&lt;body&gt;</a:t>
            </a:r>
            <a:br>
              <a:rPr lang="en-US" sz="1400" smtClean="0"/>
            </a:br>
            <a:r>
              <a:rPr lang="en-US" sz="1400" smtClean="0"/>
              <a:t>The Most Basic Webpage in the World -</a:t>
            </a:r>
            <a:br>
              <a:rPr lang="en-US" sz="1400" smtClean="0"/>
            </a:br>
            <a:r>
              <a:rPr lang="en-US" sz="1400" smtClean="0"/>
              <a:t>It is an intro to HTML!</a:t>
            </a:r>
            <a:br>
              <a:rPr lang="en-US" sz="1400" smtClean="0"/>
            </a:br>
            <a:r>
              <a:rPr lang="en-US" sz="1400" smtClean="0"/>
              <a:t>&lt;/body&gt;</a:t>
            </a:r>
            <a:br>
              <a:rPr lang="en-US" sz="1400" smtClean="0"/>
            </a:br>
            <a:r>
              <a:rPr lang="en-US" sz="1400" smtClean="0"/>
              <a:t>&lt;/html&gt;</a:t>
            </a:r>
            <a:endParaRPr lang="en-AU" sz="1400" smtClean="0"/>
          </a:p>
          <a:p>
            <a:pPr eaLnBrk="1" hangingPunct="1"/>
            <a:endParaRPr lang="en-AU" sz="1400" smtClean="0"/>
          </a:p>
          <a:p>
            <a:pPr eaLnBrk="1" hangingPunct="1"/>
            <a:endParaRPr lang="en-AU" smtClean="0"/>
          </a:p>
        </p:txBody>
      </p:sp>
      <p:sp>
        <p:nvSpPr>
          <p:cNvPr id="38916" name="Slide Number Placeholder 4"/>
          <p:cNvSpPr>
            <a:spLocks noGrp="1"/>
          </p:cNvSpPr>
          <p:nvPr>
            <p:ph type="sldNum" sz="quarter" idx="12"/>
          </p:nvPr>
        </p:nvSpPr>
        <p:spPr bwMode="auto">
          <a:noFill/>
          <a:ln>
            <a:miter lim="800000"/>
            <a:headEnd/>
            <a:tailEnd/>
          </a:ln>
        </p:spPr>
        <p:txBody>
          <a:bodyPr/>
          <a:lstStyle/>
          <a:p>
            <a:fld id="{389CDB50-ABF7-4F3B-83CA-E01F63E917D2}" type="slidenum">
              <a:rPr lang="en-US"/>
              <a:pPr/>
              <a:t>42</a:t>
            </a:fld>
            <a:endParaRPr lang="en-US"/>
          </a:p>
        </p:txBody>
      </p:sp>
      <p:pic>
        <p:nvPicPr>
          <p:cNvPr id="38917" name="Content Placeholder 5" descr="C:\Documents and Settings\Jan\Desktop\2010\FirstWebsite.jpg"/>
          <p:cNvPicPr>
            <a:picLocks noGrp="1"/>
          </p:cNvPicPr>
          <p:nvPr>
            <p:ph sz="half" idx="2"/>
          </p:nvPr>
        </p:nvPicPr>
        <p:blipFill>
          <a:blip r:embed="rId3"/>
          <a:srcRect/>
          <a:stretch>
            <a:fillRect/>
          </a:stretch>
        </p:blipFill>
        <p:spPr>
          <a:xfrm>
            <a:off x="4643438" y="2000250"/>
            <a:ext cx="4038600" cy="1668463"/>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8"/>
          <p:cNvSpPr>
            <a:spLocks noGrp="1"/>
          </p:cNvSpPr>
          <p:nvPr>
            <p:ph type="title"/>
          </p:nvPr>
        </p:nvSpPr>
        <p:spPr>
          <a:xfrm>
            <a:off x="457200" y="704850"/>
            <a:ext cx="8229600" cy="1143000"/>
          </a:xfrm>
        </p:spPr>
        <p:txBody>
          <a:bodyPr/>
          <a:lstStyle/>
          <a:p>
            <a:pPr eaLnBrk="1" hangingPunct="1"/>
            <a:r>
              <a:rPr lang="en-US" smtClean="0"/>
              <a:t>The Web Wide Web</a:t>
            </a:r>
          </a:p>
        </p:txBody>
      </p:sp>
      <p:sp>
        <p:nvSpPr>
          <p:cNvPr id="39939" name="Content Placeholder 9"/>
          <p:cNvSpPr>
            <a:spLocks noGrp="1"/>
          </p:cNvSpPr>
          <p:nvPr>
            <p:ph sz="half" idx="1"/>
          </p:nvPr>
        </p:nvSpPr>
        <p:spPr>
          <a:xfrm>
            <a:off x="500063" y="2000250"/>
            <a:ext cx="4248150" cy="3571875"/>
          </a:xfrm>
        </p:spPr>
        <p:txBody>
          <a:bodyPr/>
          <a:lstStyle/>
          <a:p>
            <a:pPr eaLnBrk="1" hangingPunct="1">
              <a:spcBef>
                <a:spcPts val="2400"/>
              </a:spcBef>
            </a:pPr>
            <a:r>
              <a:rPr lang="en-US" sz="3200" b="1" smtClean="0">
                <a:cs typeface="Arial" charset="0"/>
              </a:rPr>
              <a:t>Hypertext Transfer Protocol (HTTP)</a:t>
            </a:r>
            <a:r>
              <a:rPr lang="en-US" sz="3200" smtClean="0">
                <a:solidFill>
                  <a:srgbClr val="C00000"/>
                </a:solidFill>
                <a:cs typeface="Arial" charset="0"/>
              </a:rPr>
              <a:t> </a:t>
            </a:r>
            <a:r>
              <a:rPr lang="en-US" sz="3200" smtClean="0">
                <a:cs typeface="Arial" charset="0"/>
              </a:rPr>
              <a:t>controls the transfer of HTML web pages over the internet.</a:t>
            </a:r>
          </a:p>
          <a:p>
            <a:pPr eaLnBrk="1" hangingPunct="1">
              <a:buFont typeface="Wingdings" pitchFamily="2" charset="2"/>
              <a:buNone/>
            </a:pPr>
            <a:endParaRPr lang="en-US" smtClean="0"/>
          </a:p>
        </p:txBody>
      </p:sp>
      <p:sp>
        <p:nvSpPr>
          <p:cNvPr id="39940" name="Slide Number Placeholder 2"/>
          <p:cNvSpPr>
            <a:spLocks noGrp="1"/>
          </p:cNvSpPr>
          <p:nvPr>
            <p:ph type="sldNum" sz="quarter" idx="12"/>
          </p:nvPr>
        </p:nvSpPr>
        <p:spPr bwMode="auto">
          <a:noFill/>
          <a:ln>
            <a:miter lim="800000"/>
            <a:headEnd/>
            <a:tailEnd/>
          </a:ln>
        </p:spPr>
        <p:txBody>
          <a:bodyPr/>
          <a:lstStyle/>
          <a:p>
            <a:pPr>
              <a:lnSpc>
                <a:spcPct val="80000"/>
              </a:lnSpc>
            </a:pPr>
            <a:fld id="{4EDE1AD5-A424-4349-9A98-76C3C245CDA0}" type="slidenum">
              <a:rPr lang="en-US"/>
              <a:pPr>
                <a:lnSpc>
                  <a:spcPct val="80000"/>
                </a:lnSpc>
              </a:pPr>
              <a:t>43</a:t>
            </a:fld>
            <a:endParaRPr lang="en-US"/>
          </a:p>
        </p:txBody>
      </p:sp>
      <p:pic>
        <p:nvPicPr>
          <p:cNvPr id="39941" name="Picture 3"/>
          <p:cNvPicPr>
            <a:picLocks noChangeAspect="1" noChangeArrowheads="1"/>
          </p:cNvPicPr>
          <p:nvPr/>
        </p:nvPicPr>
        <p:blipFill>
          <a:blip r:embed="rId3"/>
          <a:srcRect/>
          <a:stretch>
            <a:fillRect/>
          </a:stretch>
        </p:blipFill>
        <p:spPr bwMode="auto">
          <a:xfrm>
            <a:off x="4857750" y="2946400"/>
            <a:ext cx="3857625" cy="2268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704850"/>
            <a:ext cx="8229600" cy="1143000"/>
          </a:xfrm>
        </p:spPr>
        <p:txBody>
          <a:bodyPr/>
          <a:lstStyle/>
          <a:p>
            <a:pPr eaLnBrk="1" hangingPunct="1"/>
            <a:r>
              <a:rPr lang="en-AU" sz="4000" smtClean="0"/>
              <a:t>Internet, Intranets &amp; Extranets</a:t>
            </a:r>
          </a:p>
        </p:txBody>
      </p:sp>
      <p:sp>
        <p:nvSpPr>
          <p:cNvPr id="40963" name="Content Placeholder 2"/>
          <p:cNvSpPr>
            <a:spLocks noGrp="1"/>
          </p:cNvSpPr>
          <p:nvPr>
            <p:ph sz="half" idx="1"/>
          </p:nvPr>
        </p:nvSpPr>
        <p:spPr>
          <a:xfrm>
            <a:off x="457200" y="1920875"/>
            <a:ext cx="4038600" cy="4433888"/>
          </a:xfrm>
        </p:spPr>
        <p:txBody>
          <a:bodyPr/>
          <a:lstStyle/>
          <a:p>
            <a:pPr eaLnBrk="1" hangingPunct="1"/>
            <a:r>
              <a:rPr lang="en-AU" smtClean="0"/>
              <a:t>The</a:t>
            </a:r>
            <a:r>
              <a:rPr lang="en-AU" smtClean="0">
                <a:solidFill>
                  <a:srgbClr val="C00000"/>
                </a:solidFill>
              </a:rPr>
              <a:t> </a:t>
            </a:r>
            <a:r>
              <a:rPr lang="en-AU" b="1" smtClean="0"/>
              <a:t>Internet</a:t>
            </a:r>
            <a:r>
              <a:rPr lang="en-AU" smtClean="0">
                <a:solidFill>
                  <a:srgbClr val="C00000"/>
                </a:solidFill>
              </a:rPr>
              <a:t> </a:t>
            </a:r>
            <a:r>
              <a:rPr lang="en-AU" smtClean="0"/>
              <a:t>is globally accessible, therefore when an organisation needs the communication capabilities but does not want information accessible to everyone, they can create either an intranet or extranet.</a:t>
            </a:r>
          </a:p>
          <a:p>
            <a:pPr eaLnBrk="1" hangingPunct="1"/>
            <a:endParaRPr lang="en-AU" smtClean="0"/>
          </a:p>
        </p:txBody>
      </p:sp>
      <p:sp>
        <p:nvSpPr>
          <p:cNvPr id="40964" name="Content Placeholder 3"/>
          <p:cNvSpPr>
            <a:spLocks noGrp="1"/>
          </p:cNvSpPr>
          <p:nvPr>
            <p:ph sz="half" idx="2"/>
          </p:nvPr>
        </p:nvSpPr>
        <p:spPr>
          <a:xfrm>
            <a:off x="4648200" y="1920875"/>
            <a:ext cx="4038600" cy="4433888"/>
          </a:xfrm>
        </p:spPr>
        <p:txBody>
          <a:bodyPr/>
          <a:lstStyle/>
          <a:p>
            <a:pPr eaLnBrk="1" hangingPunct="1"/>
            <a:r>
              <a:rPr lang="en-AU" smtClean="0"/>
              <a:t>An</a:t>
            </a:r>
            <a:r>
              <a:rPr lang="en-AU" smtClean="0">
                <a:solidFill>
                  <a:srgbClr val="C00000"/>
                </a:solidFill>
              </a:rPr>
              <a:t> </a:t>
            </a:r>
            <a:r>
              <a:rPr lang="en-AU" b="1" smtClean="0"/>
              <a:t>Intranet</a:t>
            </a:r>
            <a:r>
              <a:rPr lang="en-AU" smtClean="0">
                <a:solidFill>
                  <a:srgbClr val="C00000"/>
                </a:solidFill>
              </a:rPr>
              <a:t> </a:t>
            </a:r>
            <a:r>
              <a:rPr lang="en-AU" smtClean="0"/>
              <a:t>is a private network contained within an organisation or business. When connected to the outside (Internet), usually a gateway or firewall protects the intranet from unauthorised access. </a:t>
            </a:r>
            <a:endParaRPr lang="en-US" smtClean="0"/>
          </a:p>
          <a:p>
            <a:pPr eaLnBrk="1" hangingPunct="1"/>
            <a:endParaRPr lang="en-AU" smtClean="0"/>
          </a:p>
        </p:txBody>
      </p:sp>
      <p:sp>
        <p:nvSpPr>
          <p:cNvPr id="40965" name="Slide Number Placeholder 4"/>
          <p:cNvSpPr>
            <a:spLocks noGrp="1"/>
          </p:cNvSpPr>
          <p:nvPr>
            <p:ph type="sldNum" sz="quarter" idx="12"/>
          </p:nvPr>
        </p:nvSpPr>
        <p:spPr bwMode="auto">
          <a:noFill/>
          <a:ln>
            <a:miter lim="800000"/>
            <a:headEnd/>
            <a:tailEnd/>
          </a:ln>
        </p:spPr>
        <p:txBody>
          <a:bodyPr/>
          <a:lstStyle/>
          <a:p>
            <a:fld id="{3C1B7659-1671-45C7-8011-AACCA3E6925F}" type="slidenum">
              <a:rPr lang="en-US"/>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en-AU" sz="3600" smtClean="0"/>
              <a:t>Internet, Intranets and Extranets</a:t>
            </a:r>
            <a:endParaRPr lang="en-US" sz="3600" smtClean="0"/>
          </a:p>
        </p:txBody>
      </p:sp>
      <p:sp>
        <p:nvSpPr>
          <p:cNvPr id="41987" name="Rectangle 3"/>
          <p:cNvSpPr>
            <a:spLocks noGrp="1" noChangeArrowheads="1"/>
          </p:cNvSpPr>
          <p:nvPr>
            <p:ph idx="1"/>
          </p:nvPr>
        </p:nvSpPr>
        <p:spPr/>
        <p:txBody>
          <a:bodyPr/>
          <a:lstStyle/>
          <a:p>
            <a:pPr eaLnBrk="1" hangingPunct="1"/>
            <a:r>
              <a:rPr lang="en-AU" smtClean="0"/>
              <a:t>An</a:t>
            </a:r>
            <a:r>
              <a:rPr lang="en-AU" b="1" smtClean="0"/>
              <a:t> Extranet </a:t>
            </a:r>
            <a:r>
              <a:rPr lang="en-AU" smtClean="0"/>
              <a:t>is a private network that securely shares part of an organisations information with external partners such as suppliers, vendors, and customers.</a:t>
            </a:r>
          </a:p>
          <a:p>
            <a:pPr eaLnBrk="1" hangingPunct="1"/>
            <a:r>
              <a:rPr lang="en-AU" smtClean="0"/>
              <a:t>Can be used to share information or data with business partners or other organisations.</a:t>
            </a:r>
          </a:p>
          <a:p>
            <a:pPr eaLnBrk="1" hangingPunct="1"/>
            <a:r>
              <a:rPr lang="en-AU" smtClean="0"/>
              <a:t>Digital certificates, encryption messages and virtual private networks (VPNs) are some technologies used to provide privacy and security for an extranet.</a:t>
            </a:r>
            <a:endParaRPr lang="en-US" smtClean="0"/>
          </a:p>
        </p:txBody>
      </p:sp>
      <p:sp>
        <p:nvSpPr>
          <p:cNvPr id="41988" name="Slide Number Placeholder 3"/>
          <p:cNvSpPr>
            <a:spLocks noGrp="1"/>
          </p:cNvSpPr>
          <p:nvPr>
            <p:ph type="sldNum" sz="quarter" idx="12"/>
          </p:nvPr>
        </p:nvSpPr>
        <p:spPr bwMode="auto">
          <a:noFill/>
          <a:ln>
            <a:miter lim="800000"/>
            <a:headEnd/>
            <a:tailEnd/>
          </a:ln>
        </p:spPr>
        <p:txBody>
          <a:bodyPr/>
          <a:lstStyle/>
          <a:p>
            <a:pPr>
              <a:lnSpc>
                <a:spcPct val="80000"/>
              </a:lnSpc>
            </a:pPr>
            <a:fld id="{56E90EEC-34A5-4451-A248-5FB3BB0B475E}" type="slidenum">
              <a:rPr lang="en-US"/>
              <a:pPr>
                <a:lnSpc>
                  <a:spcPct val="80000"/>
                </a:lnSpc>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60" name="Rectangle 4"/>
          <p:cNvSpPr>
            <a:spLocks noGrp="1" noChangeArrowheads="1"/>
          </p:cNvSpPr>
          <p:nvPr>
            <p:ph type="ctrTitle"/>
          </p:nvPr>
        </p:nvSpPr>
        <p:spPr/>
        <p:txBody>
          <a:bodyPr/>
          <a:lstStyle/>
          <a:p>
            <a:pPr eaLnBrk="1" fontAlgn="auto" hangingPunct="1">
              <a:spcAft>
                <a:spcPts val="0"/>
              </a:spcAft>
              <a:defRPr/>
            </a:pPr>
            <a:r>
              <a:rPr lang="en-AU" dirty="0" smtClean="0"/>
              <a:t>Development of the WWW</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AU" smtClean="0"/>
              <a:t>The Evolution of the WWW</a:t>
            </a:r>
            <a:endParaRPr lang="en-US" smtClean="0"/>
          </a:p>
        </p:txBody>
      </p:sp>
      <p:sp>
        <p:nvSpPr>
          <p:cNvPr id="44035" name="Rectangle 3"/>
          <p:cNvSpPr>
            <a:spLocks noGrp="1" noChangeArrowheads="1"/>
          </p:cNvSpPr>
          <p:nvPr>
            <p:ph idx="1"/>
          </p:nvPr>
        </p:nvSpPr>
        <p:spPr/>
        <p:txBody>
          <a:bodyPr/>
          <a:lstStyle/>
          <a:p>
            <a:pPr eaLnBrk="1" hangingPunct="1"/>
            <a:r>
              <a:rPr lang="en-AU" smtClean="0"/>
              <a:t>Originally the Internet was text based and information on the computers was not easy to obtain.</a:t>
            </a:r>
          </a:p>
          <a:p>
            <a:pPr eaLnBrk="1" hangingPunct="1">
              <a:buFont typeface="Wingdings 2" pitchFamily="18" charset="2"/>
              <a:buNone/>
            </a:pPr>
            <a:endParaRPr lang="en-AU" smtClean="0"/>
          </a:p>
          <a:p>
            <a:pPr eaLnBrk="1" hangingPunct="1"/>
            <a:r>
              <a:rPr lang="en-AU" smtClean="0"/>
              <a:t>While working at CERN, a research based facility in Switzerland, Tim Berners Lee envisioned a means of communication for scientists where they could easily ‘hyperlink’ to another research paper or document and immediately view it.</a:t>
            </a:r>
            <a:r>
              <a:rPr lang="en-AU" sz="2400" smtClean="0"/>
              <a:t> </a:t>
            </a:r>
          </a:p>
          <a:p>
            <a:pPr eaLnBrk="1" hangingPunct="1"/>
            <a:endParaRPr lang="en-US" sz="2400" smtClean="0"/>
          </a:p>
        </p:txBody>
      </p:sp>
      <p:sp>
        <p:nvSpPr>
          <p:cNvPr id="44036" name="Slide Number Placeholder 3"/>
          <p:cNvSpPr>
            <a:spLocks noGrp="1"/>
          </p:cNvSpPr>
          <p:nvPr>
            <p:ph type="sldNum" sz="quarter" idx="12"/>
          </p:nvPr>
        </p:nvSpPr>
        <p:spPr bwMode="auto">
          <a:noFill/>
          <a:ln>
            <a:miter lim="800000"/>
            <a:headEnd/>
            <a:tailEnd/>
          </a:ln>
        </p:spPr>
        <p:txBody>
          <a:bodyPr/>
          <a:lstStyle/>
          <a:p>
            <a:pPr>
              <a:lnSpc>
                <a:spcPct val="80000"/>
              </a:lnSpc>
            </a:pPr>
            <a:fld id="{2EF0994F-5BFF-4B52-ABC2-2134C502A49D}" type="slidenum">
              <a:rPr lang="en-US"/>
              <a:pPr>
                <a:lnSpc>
                  <a:spcPct val="80000"/>
                </a:lnSpc>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AU" smtClean="0"/>
              <a:t>The Evolution of the WWW</a:t>
            </a:r>
            <a:endParaRPr lang="en-US" smtClean="0"/>
          </a:p>
        </p:txBody>
      </p:sp>
      <p:sp>
        <p:nvSpPr>
          <p:cNvPr id="45059" name="Rectangle 3"/>
          <p:cNvSpPr>
            <a:spLocks noGrp="1" noChangeArrowheads="1"/>
          </p:cNvSpPr>
          <p:nvPr>
            <p:ph idx="1"/>
          </p:nvPr>
        </p:nvSpPr>
        <p:spPr>
          <a:xfrm>
            <a:off x="428625" y="1928813"/>
            <a:ext cx="7715250" cy="4533900"/>
          </a:xfrm>
        </p:spPr>
        <p:txBody>
          <a:bodyPr/>
          <a:lstStyle/>
          <a:p>
            <a:pPr eaLnBrk="1" hangingPunct="1"/>
            <a:r>
              <a:rPr lang="en-AU" smtClean="0"/>
              <a:t>This version of the World Wide Web used Hypertext Transfer Protocol (HTTP) to communicate between the client computer and the Web server and Hypertext Markup Language (HTML) to format the documents, but was still text based.</a:t>
            </a:r>
          </a:p>
          <a:p>
            <a:pPr eaLnBrk="1" hangingPunct="1"/>
            <a:r>
              <a:rPr lang="en-US" smtClean="0"/>
              <a:t>The first webpage: </a:t>
            </a:r>
            <a:r>
              <a:rPr lang="en-US" smtClean="0">
                <a:hlinkClick r:id="rId2"/>
              </a:rPr>
              <a:t>http://www.w3.org/History/19921103-hypertext/hypertext/WWW/TheProject.html</a:t>
            </a:r>
            <a:endParaRPr lang="en-US" smtClean="0"/>
          </a:p>
          <a:p>
            <a:pPr eaLnBrk="1" hangingPunct="1"/>
            <a:endParaRPr lang="en-US" smtClean="0"/>
          </a:p>
        </p:txBody>
      </p:sp>
      <p:sp>
        <p:nvSpPr>
          <p:cNvPr id="45060" name="Slide Number Placeholder 3"/>
          <p:cNvSpPr>
            <a:spLocks noGrp="1"/>
          </p:cNvSpPr>
          <p:nvPr>
            <p:ph type="sldNum" sz="quarter" idx="12"/>
          </p:nvPr>
        </p:nvSpPr>
        <p:spPr bwMode="auto">
          <a:noFill/>
          <a:ln>
            <a:miter lim="800000"/>
            <a:headEnd/>
            <a:tailEnd/>
          </a:ln>
        </p:spPr>
        <p:txBody>
          <a:bodyPr/>
          <a:lstStyle/>
          <a:p>
            <a:pPr>
              <a:lnSpc>
                <a:spcPct val="80000"/>
              </a:lnSpc>
            </a:pPr>
            <a:fld id="{452BFAE1-88FD-4AE6-B4E1-BC4B24ED5598}" type="slidenum">
              <a:rPr lang="en-US"/>
              <a:pPr>
                <a:lnSpc>
                  <a:spcPct val="80000"/>
                </a:lnSpc>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AU" smtClean="0"/>
              <a:t>The Evolution of the WWW</a:t>
            </a:r>
            <a:endParaRPr lang="en-US" smtClean="0"/>
          </a:p>
        </p:txBody>
      </p:sp>
      <p:sp>
        <p:nvSpPr>
          <p:cNvPr id="46083" name="Rectangle 3"/>
          <p:cNvSpPr>
            <a:spLocks noGrp="1" noChangeArrowheads="1"/>
          </p:cNvSpPr>
          <p:nvPr>
            <p:ph idx="1"/>
          </p:nvPr>
        </p:nvSpPr>
        <p:spPr/>
        <p:txBody>
          <a:bodyPr/>
          <a:lstStyle/>
          <a:p>
            <a:pPr eaLnBrk="1" hangingPunct="1"/>
            <a:r>
              <a:rPr lang="en-AU" smtClean="0"/>
              <a:t>In 1993 the first graphics based Web browser, Mosaic, became available. Individuals from the group that created Mosaic later went onto create another well known Web browser, Netscape Navigator.</a:t>
            </a:r>
          </a:p>
          <a:p>
            <a:pPr eaLnBrk="1" hangingPunct="1"/>
            <a:r>
              <a:rPr lang="en-AU" smtClean="0"/>
              <a:t>The combination of commercial use, </a:t>
            </a:r>
            <a:r>
              <a:rPr lang="en-AU" b="1" smtClean="0"/>
              <a:t>HTTP, </a:t>
            </a:r>
            <a:r>
              <a:rPr lang="en-AU" smtClean="0"/>
              <a:t>and </a:t>
            </a:r>
            <a:r>
              <a:rPr lang="en-AU" b="1" smtClean="0"/>
              <a:t>Graphical User Interfaces (GUI) </a:t>
            </a:r>
            <a:r>
              <a:rPr lang="en-AU" smtClean="0"/>
              <a:t>made the information on the Internet much easier to access.</a:t>
            </a:r>
          </a:p>
          <a:p>
            <a:pPr eaLnBrk="1" hangingPunct="1">
              <a:buFontTx/>
              <a:buNone/>
            </a:pPr>
            <a:endParaRPr lang="en-US" smtClean="0"/>
          </a:p>
        </p:txBody>
      </p:sp>
      <p:sp>
        <p:nvSpPr>
          <p:cNvPr id="46084" name="Slide Number Placeholder 3"/>
          <p:cNvSpPr>
            <a:spLocks noGrp="1"/>
          </p:cNvSpPr>
          <p:nvPr>
            <p:ph type="sldNum" sz="quarter" idx="12"/>
          </p:nvPr>
        </p:nvSpPr>
        <p:spPr bwMode="auto">
          <a:noFill/>
          <a:ln>
            <a:miter lim="800000"/>
            <a:headEnd/>
            <a:tailEnd/>
          </a:ln>
        </p:spPr>
        <p:txBody>
          <a:bodyPr/>
          <a:lstStyle/>
          <a:p>
            <a:pPr>
              <a:lnSpc>
                <a:spcPct val="80000"/>
              </a:lnSpc>
            </a:pPr>
            <a:fld id="{B5AD5821-A877-41CA-B517-A9CC26BD4AD3}" type="slidenum">
              <a:rPr lang="en-US"/>
              <a:pPr>
                <a:lnSpc>
                  <a:spcPct val="80000"/>
                </a:lnSpc>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iLearn</a:t>
            </a:r>
          </a:p>
        </p:txBody>
      </p:sp>
      <p:sp>
        <p:nvSpPr>
          <p:cNvPr id="10243" name="Rectangle 3"/>
          <p:cNvSpPr>
            <a:spLocks noGrp="1" noChangeArrowheads="1"/>
          </p:cNvSpPr>
          <p:nvPr>
            <p:ph idx="1"/>
          </p:nvPr>
        </p:nvSpPr>
        <p:spPr/>
        <p:txBody>
          <a:bodyPr/>
          <a:lstStyle/>
          <a:p>
            <a:pPr eaLnBrk="1" hangingPunct="1"/>
            <a:r>
              <a:rPr lang="en-AU" dirty="0" smtClean="0"/>
              <a:t>Bond University </a:t>
            </a:r>
            <a:r>
              <a:rPr lang="en-AU" sz="3200" dirty="0" err="1" smtClean="0"/>
              <a:t>iLearn</a:t>
            </a:r>
            <a:r>
              <a:rPr lang="en-AU" sz="3200" dirty="0" smtClean="0"/>
              <a:t> subject code is: </a:t>
            </a:r>
            <a:br>
              <a:rPr lang="en-AU" sz="3200" dirty="0" smtClean="0"/>
            </a:br>
            <a:r>
              <a:rPr lang="en-AU" dirty="0" smtClean="0"/>
              <a:t>MMDE11-150</a:t>
            </a:r>
          </a:p>
          <a:p>
            <a:pPr eaLnBrk="1" hangingPunct="1"/>
            <a:r>
              <a:rPr lang="en-AU" dirty="0" smtClean="0">
                <a:hlinkClick r:id="rId2"/>
              </a:rPr>
              <a:t>http://iLearn.bond.edu.au</a:t>
            </a:r>
            <a:endParaRPr lang="en-AU" dirty="0" smtClean="0"/>
          </a:p>
          <a:p>
            <a:pPr eaLnBrk="1" hangingPunct="1">
              <a:buFontTx/>
              <a:buNone/>
            </a:pPr>
            <a:endParaRPr lang="en-AU" dirty="0" smtClean="0"/>
          </a:p>
          <a:p>
            <a:pPr marL="833438" lvl="1" indent="-514350" eaLnBrk="1" hangingPunct="1"/>
            <a:r>
              <a:rPr lang="en-AU" dirty="0" smtClean="0"/>
              <a:t>Required textbook </a:t>
            </a:r>
          </a:p>
          <a:p>
            <a:pPr marL="833438" lvl="1" indent="-514350" eaLnBrk="1" hangingPunct="1"/>
            <a:r>
              <a:rPr lang="en-AU" dirty="0" smtClean="0"/>
              <a:t>‘Adobe Dreamweaver CS4 Digital Classroom’</a:t>
            </a:r>
          </a:p>
          <a:p>
            <a:pPr marL="833438" lvl="1" indent="-514350" eaLnBrk="1" hangingPunct="1"/>
            <a:r>
              <a:rPr lang="en-AU" dirty="0" smtClean="0"/>
              <a:t>Available from the Bond Uni Bookshop</a:t>
            </a:r>
            <a:endParaRPr lang="en-US" dirty="0" smtClean="0"/>
          </a:p>
          <a:p>
            <a:pPr marL="833438" lvl="1" indent="-514350" eaLnBrk="1" hangingPunct="1"/>
            <a:r>
              <a:rPr lang="en-AU" dirty="0" smtClean="0"/>
              <a:t>All Fireworks and Flash tutorials available online each week as needed.</a:t>
            </a:r>
          </a:p>
        </p:txBody>
      </p:sp>
      <p:sp>
        <p:nvSpPr>
          <p:cNvPr id="10244" name="Slide Number Placeholder 3"/>
          <p:cNvSpPr>
            <a:spLocks noGrp="1"/>
          </p:cNvSpPr>
          <p:nvPr>
            <p:ph type="sldNum" sz="quarter" idx="12"/>
          </p:nvPr>
        </p:nvSpPr>
        <p:spPr bwMode="auto">
          <a:noFill/>
          <a:ln>
            <a:miter lim="800000"/>
            <a:headEnd/>
            <a:tailEnd/>
          </a:ln>
        </p:spPr>
        <p:txBody>
          <a:bodyPr/>
          <a:lstStyle/>
          <a:p>
            <a:pPr>
              <a:lnSpc>
                <a:spcPct val="80000"/>
              </a:lnSpc>
            </a:pPr>
            <a:fld id="{69F806AC-A545-413C-ADE3-561A8D6C608B}" type="slidenum">
              <a:rPr lang="en-US"/>
              <a:pPr>
                <a:lnSpc>
                  <a:spcPct val="80000"/>
                </a:lnSpc>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AU" smtClean="0"/>
              <a:t>Standards and Coordination</a:t>
            </a:r>
            <a:endParaRPr lang="en-US" smtClean="0"/>
          </a:p>
        </p:txBody>
      </p:sp>
      <p:sp>
        <p:nvSpPr>
          <p:cNvPr id="47107" name="Rectangle 3"/>
          <p:cNvSpPr>
            <a:spLocks noGrp="1" noChangeArrowheads="1"/>
          </p:cNvSpPr>
          <p:nvPr>
            <p:ph idx="1"/>
          </p:nvPr>
        </p:nvSpPr>
        <p:spPr/>
        <p:txBody>
          <a:bodyPr/>
          <a:lstStyle/>
          <a:p>
            <a:pPr eaLnBrk="1" hangingPunct="1"/>
            <a:r>
              <a:rPr lang="en-US" smtClean="0"/>
              <a:t>One of the most important groups is the Internet Society (ISOC) a private, non profit group which provides leadership in issues related to the future of the Internet.</a:t>
            </a:r>
          </a:p>
          <a:p>
            <a:pPr eaLnBrk="1" hangingPunct="1">
              <a:buFont typeface="Wingdings" pitchFamily="2" charset="2"/>
              <a:buNone/>
            </a:pPr>
            <a:endParaRPr lang="en-US" smtClean="0"/>
          </a:p>
          <a:p>
            <a:pPr eaLnBrk="1" hangingPunct="1"/>
            <a:r>
              <a:rPr lang="en-US" smtClean="0"/>
              <a:t>It is also the organisational home for groups responsible for Internet infrastructure standards: </a:t>
            </a:r>
            <a:r>
              <a:rPr lang="en-US" smtClean="0">
                <a:hlinkClick r:id="rId2"/>
              </a:rPr>
              <a:t>http://www.isoc.org</a:t>
            </a:r>
            <a:r>
              <a:rPr lang="en-US" smtClean="0"/>
              <a:t> </a:t>
            </a:r>
          </a:p>
          <a:p>
            <a:pPr eaLnBrk="1" hangingPunct="1"/>
            <a:endParaRPr lang="en-US" smtClean="0"/>
          </a:p>
        </p:txBody>
      </p:sp>
      <p:sp>
        <p:nvSpPr>
          <p:cNvPr id="47108" name="Slide Number Placeholder 3"/>
          <p:cNvSpPr>
            <a:spLocks noGrp="1"/>
          </p:cNvSpPr>
          <p:nvPr>
            <p:ph type="sldNum" sz="quarter" idx="12"/>
          </p:nvPr>
        </p:nvSpPr>
        <p:spPr bwMode="auto">
          <a:noFill/>
          <a:ln>
            <a:miter lim="800000"/>
            <a:headEnd/>
            <a:tailEnd/>
          </a:ln>
        </p:spPr>
        <p:txBody>
          <a:bodyPr/>
          <a:lstStyle/>
          <a:p>
            <a:pPr>
              <a:lnSpc>
                <a:spcPct val="80000"/>
              </a:lnSpc>
            </a:pPr>
            <a:fld id="{5A6E7001-854A-4E9B-BA0C-AA685C366D59}" type="slidenum">
              <a:rPr lang="en-US"/>
              <a:pPr>
                <a:lnSpc>
                  <a:spcPct val="80000"/>
                </a:lnSpc>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AU" dirty="0" smtClean="0"/>
              <a:t>Standards and Coordination</a:t>
            </a:r>
            <a:endParaRPr lang="en-US" dirty="0" smtClean="0"/>
          </a:p>
        </p:txBody>
      </p:sp>
      <p:sp>
        <p:nvSpPr>
          <p:cNvPr id="48131" name="Rectangle 3"/>
          <p:cNvSpPr>
            <a:spLocks noGrp="1" noChangeArrowheads="1"/>
          </p:cNvSpPr>
          <p:nvPr>
            <p:ph idx="1"/>
          </p:nvPr>
        </p:nvSpPr>
        <p:spPr/>
        <p:txBody>
          <a:bodyPr/>
          <a:lstStyle/>
          <a:p>
            <a:pPr eaLnBrk="1" hangingPunct="1"/>
            <a:r>
              <a:rPr lang="en-US" smtClean="0"/>
              <a:t>The Internet Corporation for Assigned Names and Numbers (ICANN) </a:t>
            </a:r>
            <a:r>
              <a:rPr lang="en-US" smtClean="0">
                <a:hlinkClick r:id="rId3"/>
              </a:rPr>
              <a:t>http://www.icann.org</a:t>
            </a:r>
            <a:r>
              <a:rPr lang="en-US" smtClean="0"/>
              <a:t> is a nonprofit organization established in 1998 to co-ordinate the assignment of Internet domain names, IP address numbers, human friendly domain names – e.g. .com, .org, .net etc. </a:t>
            </a:r>
          </a:p>
          <a:p>
            <a:pPr eaLnBrk="1" hangingPunct="1">
              <a:buFontTx/>
              <a:buNone/>
            </a:pPr>
            <a:endParaRPr lang="en-US" smtClean="0"/>
          </a:p>
          <a:p>
            <a:pPr lvl="1" eaLnBrk="1" hangingPunct="1">
              <a:buFontTx/>
              <a:buNone/>
            </a:pPr>
            <a:endParaRPr lang="en-US" smtClean="0"/>
          </a:p>
          <a:p>
            <a:pPr eaLnBrk="1" hangingPunct="1"/>
            <a:endParaRPr lang="en-US" smtClean="0"/>
          </a:p>
        </p:txBody>
      </p:sp>
      <p:sp>
        <p:nvSpPr>
          <p:cNvPr id="48132" name="Slide Number Placeholder 3"/>
          <p:cNvSpPr>
            <a:spLocks noGrp="1"/>
          </p:cNvSpPr>
          <p:nvPr>
            <p:ph type="sldNum" sz="quarter" idx="12"/>
          </p:nvPr>
        </p:nvSpPr>
        <p:spPr bwMode="auto">
          <a:noFill/>
          <a:ln>
            <a:miter lim="800000"/>
            <a:headEnd/>
            <a:tailEnd/>
          </a:ln>
        </p:spPr>
        <p:txBody>
          <a:bodyPr/>
          <a:lstStyle/>
          <a:p>
            <a:pPr>
              <a:lnSpc>
                <a:spcPct val="80000"/>
              </a:lnSpc>
            </a:pPr>
            <a:fld id="{23B08061-4D36-4DE9-8A4B-9C94099C8572}" type="slidenum">
              <a:rPr lang="en-US"/>
              <a:pPr>
                <a:lnSpc>
                  <a:spcPct val="80000"/>
                </a:lnSpc>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Standards and WWW</a:t>
            </a:r>
          </a:p>
        </p:txBody>
      </p:sp>
      <p:sp>
        <p:nvSpPr>
          <p:cNvPr id="49155" name="Rectangle 3"/>
          <p:cNvSpPr>
            <a:spLocks noGrp="1" noChangeArrowheads="1"/>
          </p:cNvSpPr>
          <p:nvPr>
            <p:ph idx="1"/>
          </p:nvPr>
        </p:nvSpPr>
        <p:spPr>
          <a:xfrm>
            <a:off x="428625" y="1928813"/>
            <a:ext cx="8218488" cy="4543425"/>
          </a:xfrm>
        </p:spPr>
        <p:txBody>
          <a:bodyPr/>
          <a:lstStyle/>
          <a:p>
            <a:pPr marL="457200" indent="-457200" eaLnBrk="1" hangingPunct="1">
              <a:lnSpc>
                <a:spcPct val="90000"/>
              </a:lnSpc>
            </a:pPr>
            <a:r>
              <a:rPr lang="en-US" smtClean="0"/>
              <a:t>The World Wide Web Consortium (W3C) </a:t>
            </a:r>
            <a:r>
              <a:rPr lang="en-US" smtClean="0">
                <a:hlinkClick r:id="rId3"/>
              </a:rPr>
              <a:t>www.w3.org</a:t>
            </a:r>
            <a:r>
              <a:rPr lang="en-US" smtClean="0"/>
              <a:t> develops standards for the evolution of the most well known area of the Internet – the WWW.</a:t>
            </a:r>
          </a:p>
          <a:p>
            <a:pPr marL="457200" indent="-457200" eaLnBrk="1" hangingPunct="1">
              <a:lnSpc>
                <a:spcPct val="90000"/>
              </a:lnSpc>
            </a:pPr>
            <a:r>
              <a:rPr lang="en-US" smtClean="0"/>
              <a:t>W3C is an industry consortium. </a:t>
            </a:r>
          </a:p>
          <a:p>
            <a:pPr marL="457200" indent="-457200" eaLnBrk="1" hangingPunct="1">
              <a:lnSpc>
                <a:spcPct val="90000"/>
              </a:lnSpc>
            </a:pPr>
            <a:r>
              <a:rPr lang="en-AU" smtClean="0"/>
              <a:t>Four major areas the W3C address are:</a:t>
            </a:r>
          </a:p>
          <a:p>
            <a:pPr marL="838200" lvl="1" indent="-381000" eaLnBrk="1" hangingPunct="1">
              <a:lnSpc>
                <a:spcPct val="90000"/>
              </a:lnSpc>
              <a:buFontTx/>
              <a:buAutoNum type="arabicPeriod"/>
            </a:pPr>
            <a:r>
              <a:rPr lang="en-AU" sz="2000" smtClean="0"/>
              <a:t>Web architecture</a:t>
            </a:r>
          </a:p>
          <a:p>
            <a:pPr marL="838200" lvl="1" indent="-381000" eaLnBrk="1" hangingPunct="1">
              <a:lnSpc>
                <a:spcPct val="90000"/>
              </a:lnSpc>
              <a:buFontTx/>
              <a:buAutoNum type="arabicPeriod"/>
            </a:pPr>
            <a:r>
              <a:rPr lang="en-AU" sz="2000" smtClean="0"/>
              <a:t>User Interface</a:t>
            </a:r>
          </a:p>
          <a:p>
            <a:pPr marL="838200" lvl="1" indent="-381000" eaLnBrk="1" hangingPunct="1">
              <a:lnSpc>
                <a:spcPct val="90000"/>
              </a:lnSpc>
              <a:buFontTx/>
              <a:buAutoNum type="arabicPeriod"/>
            </a:pPr>
            <a:r>
              <a:rPr lang="en-AU" sz="2000" smtClean="0"/>
              <a:t>Technology and Society </a:t>
            </a:r>
          </a:p>
          <a:p>
            <a:pPr marL="838200" lvl="1" indent="-381000" eaLnBrk="1" hangingPunct="1">
              <a:lnSpc>
                <a:spcPct val="90000"/>
              </a:lnSpc>
              <a:buFontTx/>
              <a:buAutoNum type="arabicPeriod"/>
            </a:pPr>
            <a:r>
              <a:rPr lang="en-AU" sz="2000" smtClean="0"/>
              <a:t>Web Accessibility</a:t>
            </a:r>
          </a:p>
          <a:p>
            <a:pPr marL="457200" indent="-457200" eaLnBrk="1" hangingPunct="1">
              <a:lnSpc>
                <a:spcPct val="90000"/>
              </a:lnSpc>
            </a:pPr>
            <a:r>
              <a:rPr lang="en-AU" smtClean="0"/>
              <a:t>W3C produces specifications called recommendations. </a:t>
            </a:r>
            <a:endParaRPr lang="en-US" smtClean="0"/>
          </a:p>
        </p:txBody>
      </p:sp>
      <p:sp>
        <p:nvSpPr>
          <p:cNvPr id="49156" name="Slide Number Placeholder 3"/>
          <p:cNvSpPr>
            <a:spLocks noGrp="1"/>
          </p:cNvSpPr>
          <p:nvPr>
            <p:ph type="sldNum" sz="quarter" idx="12"/>
          </p:nvPr>
        </p:nvSpPr>
        <p:spPr bwMode="auto">
          <a:noFill/>
          <a:ln>
            <a:miter lim="800000"/>
            <a:headEnd/>
            <a:tailEnd/>
          </a:ln>
        </p:spPr>
        <p:txBody>
          <a:bodyPr/>
          <a:lstStyle/>
          <a:p>
            <a:pPr>
              <a:lnSpc>
                <a:spcPct val="80000"/>
              </a:lnSpc>
            </a:pPr>
            <a:fld id="{C4347700-5305-4555-9AA0-71050B98679C}" type="slidenum">
              <a:rPr lang="en-US"/>
              <a:pPr>
                <a:lnSpc>
                  <a:spcPct val="80000"/>
                </a:lnSpc>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Standards and WWW</a:t>
            </a:r>
          </a:p>
        </p:txBody>
      </p:sp>
      <p:sp>
        <p:nvSpPr>
          <p:cNvPr id="50179" name="Rectangle 3"/>
          <p:cNvSpPr>
            <a:spLocks noGrp="1" noChangeArrowheads="1"/>
          </p:cNvSpPr>
          <p:nvPr>
            <p:ph idx="1"/>
          </p:nvPr>
        </p:nvSpPr>
        <p:spPr/>
        <p:txBody>
          <a:bodyPr/>
          <a:lstStyle/>
          <a:p>
            <a:pPr eaLnBrk="1" hangingPunct="1"/>
            <a:r>
              <a:rPr lang="en-AU" smtClean="0"/>
              <a:t>The good news is that there is a convergence toward the W3C Recommendations in new versions of major browsers.</a:t>
            </a:r>
            <a:br>
              <a:rPr lang="en-AU" smtClean="0"/>
            </a:br>
            <a:endParaRPr lang="en-AU" smtClean="0"/>
          </a:p>
          <a:p>
            <a:pPr eaLnBrk="1" hangingPunct="1"/>
            <a:r>
              <a:rPr lang="en-AU" smtClean="0"/>
              <a:t>There are even groups such as the The Web Standards Project, </a:t>
            </a:r>
            <a:r>
              <a:rPr lang="en-AU" smtClean="0">
                <a:hlinkClick r:id="rId2"/>
              </a:rPr>
              <a:t>http://webstandards.org</a:t>
            </a:r>
            <a:r>
              <a:rPr lang="en-AU" smtClean="0"/>
              <a:t> whose mission is to promote W3C Recommendations (also known as Web Standards) not only to creators of browsers but also to Web developers and designers</a:t>
            </a:r>
            <a:endParaRPr lang="en-US" smtClean="0"/>
          </a:p>
        </p:txBody>
      </p:sp>
      <p:sp>
        <p:nvSpPr>
          <p:cNvPr id="50180" name="Slide Number Placeholder 3"/>
          <p:cNvSpPr>
            <a:spLocks noGrp="1"/>
          </p:cNvSpPr>
          <p:nvPr>
            <p:ph type="sldNum" sz="quarter" idx="12"/>
          </p:nvPr>
        </p:nvSpPr>
        <p:spPr bwMode="auto">
          <a:noFill/>
          <a:ln>
            <a:miter lim="800000"/>
            <a:headEnd/>
            <a:tailEnd/>
          </a:ln>
        </p:spPr>
        <p:txBody>
          <a:bodyPr/>
          <a:lstStyle/>
          <a:p>
            <a:pPr>
              <a:lnSpc>
                <a:spcPct val="80000"/>
              </a:lnSpc>
            </a:pPr>
            <a:fld id="{7C5DE027-0D02-4590-8CDC-D2D4F3B75B6F}" type="slidenum">
              <a:rPr lang="en-US"/>
              <a:pPr>
                <a:lnSpc>
                  <a:spcPct val="80000"/>
                </a:lnSpc>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AU" smtClean="0"/>
              <a:t>Accessibility and the Web</a:t>
            </a:r>
            <a:endParaRPr lang="en-US" smtClean="0"/>
          </a:p>
        </p:txBody>
      </p:sp>
      <p:sp>
        <p:nvSpPr>
          <p:cNvPr id="51203" name="Rectangle 3"/>
          <p:cNvSpPr>
            <a:spLocks noGrp="1" noChangeArrowheads="1"/>
          </p:cNvSpPr>
          <p:nvPr>
            <p:ph idx="1"/>
          </p:nvPr>
        </p:nvSpPr>
        <p:spPr/>
        <p:txBody>
          <a:bodyPr/>
          <a:lstStyle/>
          <a:p>
            <a:pPr eaLnBrk="1" hangingPunct="1">
              <a:lnSpc>
                <a:spcPct val="90000"/>
              </a:lnSpc>
            </a:pPr>
            <a:r>
              <a:rPr lang="en-AU" smtClean="0"/>
              <a:t>The Web Accessibility Initiative (WAI) </a:t>
            </a:r>
            <a:r>
              <a:rPr lang="en-AU" smtClean="0">
                <a:hlinkClick r:id="rId3"/>
              </a:rPr>
              <a:t>http://w3c.org/WAI/</a:t>
            </a:r>
            <a:r>
              <a:rPr lang="en-AU" smtClean="0"/>
              <a:t> is a major area of work by the W3C.</a:t>
            </a:r>
          </a:p>
          <a:p>
            <a:pPr eaLnBrk="1" hangingPunct="1">
              <a:lnSpc>
                <a:spcPct val="90000"/>
              </a:lnSpc>
            </a:pPr>
            <a:r>
              <a:rPr lang="en-AU" smtClean="0"/>
              <a:t>According to Tim Berners Lee </a:t>
            </a:r>
            <a:br>
              <a:rPr lang="en-AU" smtClean="0"/>
            </a:br>
            <a:r>
              <a:rPr lang="en-AU" i="1" smtClean="0"/>
              <a:t>“The power of the Web is in its universality. Access by everyone regardless of disability is an essential aspect”</a:t>
            </a:r>
          </a:p>
          <a:p>
            <a:pPr eaLnBrk="1" hangingPunct="1">
              <a:lnSpc>
                <a:spcPct val="90000"/>
              </a:lnSpc>
            </a:pPr>
            <a:r>
              <a:rPr lang="en-AU" smtClean="0"/>
              <a:t>See the WAI’s Web Content Accessibility Guidelines ( WCAG) at </a:t>
            </a:r>
            <a:r>
              <a:rPr lang="en-AU" smtClean="0">
                <a:hlinkClick r:id="rId4"/>
              </a:rPr>
              <a:t>http://www.w3c.org/WAI/WCAG20/quickref/</a:t>
            </a:r>
            <a:endParaRPr lang="en-US" smtClean="0"/>
          </a:p>
        </p:txBody>
      </p:sp>
      <p:sp>
        <p:nvSpPr>
          <p:cNvPr id="51204" name="Slide Number Placeholder 3"/>
          <p:cNvSpPr>
            <a:spLocks noGrp="1"/>
          </p:cNvSpPr>
          <p:nvPr>
            <p:ph type="sldNum" sz="quarter" idx="12"/>
          </p:nvPr>
        </p:nvSpPr>
        <p:spPr bwMode="auto">
          <a:noFill/>
          <a:ln>
            <a:miter lim="800000"/>
            <a:headEnd/>
            <a:tailEnd/>
          </a:ln>
        </p:spPr>
        <p:txBody>
          <a:bodyPr/>
          <a:lstStyle/>
          <a:p>
            <a:pPr>
              <a:lnSpc>
                <a:spcPct val="80000"/>
              </a:lnSpc>
            </a:pPr>
            <a:fld id="{D3EF752E-A9C4-48DF-8D2E-8706F418440D}" type="slidenum">
              <a:rPr lang="en-US"/>
              <a:pPr>
                <a:lnSpc>
                  <a:spcPct val="80000"/>
                </a:lnSpc>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4"/>
          <p:cNvSpPr>
            <a:spLocks noGrp="1" noChangeArrowheads="1"/>
          </p:cNvSpPr>
          <p:nvPr>
            <p:ph type="title"/>
          </p:nvPr>
        </p:nvSpPr>
        <p:spPr/>
        <p:txBody>
          <a:bodyPr/>
          <a:lstStyle/>
          <a:p>
            <a:pPr eaLnBrk="1" hangingPunct="1"/>
            <a:r>
              <a:rPr lang="en-US" smtClean="0"/>
              <a:t>Impact and Future Trends</a:t>
            </a:r>
            <a:endParaRPr lang="en-AU" smtClean="0"/>
          </a:p>
        </p:txBody>
      </p:sp>
      <p:sp>
        <p:nvSpPr>
          <p:cNvPr id="52227" name="Rectangle 15"/>
          <p:cNvSpPr>
            <a:spLocks noGrp="1" noChangeArrowheads="1"/>
          </p:cNvSpPr>
          <p:nvPr>
            <p:ph idx="1"/>
          </p:nvPr>
        </p:nvSpPr>
        <p:spPr>
          <a:xfrm>
            <a:off x="428625" y="1860550"/>
            <a:ext cx="7777163" cy="4425950"/>
          </a:xfrm>
        </p:spPr>
        <p:txBody>
          <a:bodyPr/>
          <a:lstStyle/>
          <a:p>
            <a:pPr marL="319088" indent="-319088" eaLnBrk="1" hangingPunct="1">
              <a:buFont typeface="Wingdings" pitchFamily="2" charset="2"/>
              <a:buChar char=""/>
            </a:pPr>
            <a:r>
              <a:rPr lang="en-AU" smtClean="0"/>
              <a:t>New communication medium and careers:</a:t>
            </a:r>
          </a:p>
          <a:p>
            <a:pPr lvl="1" indent="-273050" eaLnBrk="1" hangingPunct="1">
              <a:buFont typeface="Wingdings 2" pitchFamily="18" charset="2"/>
              <a:buChar char=""/>
            </a:pPr>
            <a:r>
              <a:rPr lang="en-AU" sz="2000" smtClean="0"/>
              <a:t>Internet Service Providers</a:t>
            </a:r>
          </a:p>
          <a:p>
            <a:pPr lvl="1" indent="-273050" eaLnBrk="1" hangingPunct="1">
              <a:buFont typeface="Wingdings 2" pitchFamily="18" charset="2"/>
              <a:buChar char=""/>
            </a:pPr>
            <a:r>
              <a:rPr lang="en-AU" sz="2000" smtClean="0"/>
              <a:t>Web Content Publishers and designers</a:t>
            </a:r>
          </a:p>
          <a:p>
            <a:pPr lvl="1" indent="-273050" eaLnBrk="1" hangingPunct="1">
              <a:buFont typeface="Wingdings 2" pitchFamily="18" charset="2"/>
              <a:buChar char=""/>
            </a:pPr>
            <a:r>
              <a:rPr lang="en-AU" sz="2000" smtClean="0"/>
              <a:t>Electronic commerce </a:t>
            </a:r>
          </a:p>
          <a:p>
            <a:pPr lvl="1" indent="-273050" eaLnBrk="1" hangingPunct="1">
              <a:buFont typeface="Wingdings 2" pitchFamily="18" charset="2"/>
              <a:buChar char=""/>
            </a:pPr>
            <a:r>
              <a:rPr lang="en-AU" sz="2000" smtClean="0"/>
              <a:t>Business opportunities for anyone</a:t>
            </a:r>
          </a:p>
          <a:p>
            <a:pPr lvl="1" indent="-273050" eaLnBrk="1" hangingPunct="1">
              <a:buFont typeface="Wingdings 2" pitchFamily="18" charset="2"/>
              <a:buChar char=""/>
            </a:pPr>
            <a:r>
              <a:rPr lang="en-AU" sz="2000" smtClean="0"/>
              <a:t>World Wide customer base</a:t>
            </a:r>
          </a:p>
          <a:p>
            <a:pPr lvl="1" indent="-273050" eaLnBrk="1" hangingPunct="1">
              <a:buFont typeface="Wingdings 2" pitchFamily="18" charset="2"/>
              <a:buChar char=""/>
            </a:pPr>
            <a:r>
              <a:rPr lang="en-AU" sz="2000" smtClean="0"/>
              <a:t>Communication options for the disabled</a:t>
            </a:r>
          </a:p>
          <a:p>
            <a:pPr lvl="1" indent="-273050" eaLnBrk="1" hangingPunct="1">
              <a:buFont typeface="Wingdings 2" pitchFamily="18" charset="2"/>
              <a:buChar char=""/>
            </a:pPr>
            <a:r>
              <a:rPr lang="en-AU" sz="2000" smtClean="0"/>
              <a:t>Multimedia developers</a:t>
            </a:r>
          </a:p>
          <a:p>
            <a:pPr lvl="1" indent="-273050" eaLnBrk="1" hangingPunct="1">
              <a:buFont typeface="Wingdings 2" pitchFamily="18" charset="2"/>
              <a:buChar char=""/>
            </a:pPr>
            <a:r>
              <a:rPr lang="en-AU" sz="2000" smtClean="0"/>
              <a:t>Game developers</a:t>
            </a:r>
          </a:p>
          <a:p>
            <a:pPr lvl="1" indent="-273050" eaLnBrk="1" hangingPunct="1">
              <a:buFont typeface="Wingdings 2" pitchFamily="18" charset="2"/>
              <a:buChar char=""/>
            </a:pPr>
            <a:r>
              <a:rPr lang="en-AU" sz="2000" smtClean="0"/>
              <a:t>Education and training</a:t>
            </a:r>
          </a:p>
          <a:p>
            <a:pPr lvl="1" indent="-273050" eaLnBrk="1" hangingPunct="1">
              <a:buFont typeface="Wingdings 2" pitchFamily="18" charset="2"/>
              <a:buChar char=""/>
            </a:pPr>
            <a:r>
              <a:rPr lang="en-AU" sz="2000" smtClean="0"/>
              <a:t>Wider research options</a:t>
            </a:r>
          </a:p>
        </p:txBody>
      </p:sp>
      <p:sp>
        <p:nvSpPr>
          <p:cNvPr id="52228" name="Slide Number Placeholder 3"/>
          <p:cNvSpPr>
            <a:spLocks noGrp="1"/>
          </p:cNvSpPr>
          <p:nvPr>
            <p:ph type="sldNum" sz="quarter" idx="12"/>
          </p:nvPr>
        </p:nvSpPr>
        <p:spPr bwMode="auto">
          <a:noFill/>
          <a:ln>
            <a:miter lim="800000"/>
            <a:headEnd/>
            <a:tailEnd/>
          </a:ln>
        </p:spPr>
        <p:txBody>
          <a:bodyPr/>
          <a:lstStyle/>
          <a:p>
            <a:pPr>
              <a:lnSpc>
                <a:spcPct val="80000"/>
              </a:lnSpc>
            </a:pPr>
            <a:fld id="{E5CB6D5F-B2A2-4041-856B-FEE26C594626}" type="slidenum">
              <a:rPr lang="en-US"/>
              <a:pPr>
                <a:lnSpc>
                  <a:spcPct val="80000"/>
                </a:lnSpc>
              </a:pPr>
              <a:t>55</a:t>
            </a:fld>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Impact and Future Trends</a:t>
            </a:r>
          </a:p>
        </p:txBody>
      </p:sp>
      <p:sp>
        <p:nvSpPr>
          <p:cNvPr id="54275" name="Rectangle 3"/>
          <p:cNvSpPr>
            <a:spLocks noGrp="1" noChangeArrowheads="1"/>
          </p:cNvSpPr>
          <p:nvPr>
            <p:ph idx="1"/>
          </p:nvPr>
        </p:nvSpPr>
        <p:spPr>
          <a:xfrm>
            <a:off x="500063" y="2085975"/>
            <a:ext cx="8362950" cy="3843338"/>
          </a:xfrm>
        </p:spPr>
        <p:txBody>
          <a:bodyPr/>
          <a:lstStyle/>
          <a:p>
            <a:pPr eaLnBrk="1" hangingPunct="1"/>
            <a:r>
              <a:rPr lang="en-US" dirty="0" smtClean="0"/>
              <a:t>More use of embedded chips in clothing and humans</a:t>
            </a:r>
          </a:p>
          <a:p>
            <a:pPr eaLnBrk="1" hangingPunct="1"/>
            <a:r>
              <a:rPr lang="en-US" dirty="0" smtClean="0"/>
              <a:t>Computer operated everyday items</a:t>
            </a:r>
          </a:p>
          <a:p>
            <a:pPr eaLnBrk="1" hangingPunct="1"/>
            <a:r>
              <a:rPr lang="en-US" dirty="0" smtClean="0"/>
              <a:t>Virtual worlds</a:t>
            </a:r>
          </a:p>
          <a:p>
            <a:pPr eaLnBrk="1" hangingPunct="1"/>
            <a:r>
              <a:rPr lang="en-US" dirty="0" smtClean="0"/>
              <a:t>Serious Games</a:t>
            </a:r>
          </a:p>
          <a:p>
            <a:pPr eaLnBrk="1" hangingPunct="1"/>
            <a:r>
              <a:rPr lang="en-US" smtClean="0"/>
              <a:t>Augmented Reality</a:t>
            </a:r>
            <a:endParaRPr lang="en-US" dirty="0" smtClean="0"/>
          </a:p>
          <a:p>
            <a:pPr eaLnBrk="1" hangingPunct="1"/>
            <a:r>
              <a:rPr lang="en-US" dirty="0" smtClean="0"/>
              <a:t>More aids for the disabled</a:t>
            </a:r>
          </a:p>
          <a:p>
            <a:pPr eaLnBrk="1" hangingPunct="1"/>
            <a:r>
              <a:rPr lang="en-US" dirty="0" smtClean="0"/>
              <a:t>Thinking computers?</a:t>
            </a:r>
          </a:p>
        </p:txBody>
      </p:sp>
      <p:sp>
        <p:nvSpPr>
          <p:cNvPr id="54276" name="Slide Number Placeholder 3"/>
          <p:cNvSpPr>
            <a:spLocks noGrp="1"/>
          </p:cNvSpPr>
          <p:nvPr>
            <p:ph type="sldNum" sz="quarter" idx="12"/>
          </p:nvPr>
        </p:nvSpPr>
        <p:spPr bwMode="auto">
          <a:noFill/>
          <a:ln>
            <a:miter lim="800000"/>
            <a:headEnd/>
            <a:tailEnd/>
          </a:ln>
        </p:spPr>
        <p:txBody>
          <a:bodyPr/>
          <a:lstStyle/>
          <a:p>
            <a:pPr>
              <a:lnSpc>
                <a:spcPct val="80000"/>
              </a:lnSpc>
            </a:pPr>
            <a:fld id="{4BCB4EEB-862F-4A73-BBC9-4A57CDE7409C}" type="slidenum">
              <a:rPr lang="en-US"/>
              <a:pPr>
                <a:lnSpc>
                  <a:spcPct val="80000"/>
                </a:lnSpc>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704850"/>
            <a:ext cx="8229600" cy="1143000"/>
          </a:xfrm>
        </p:spPr>
        <p:txBody>
          <a:bodyPr/>
          <a:lstStyle/>
          <a:p>
            <a:pPr eaLnBrk="1" hangingPunct="1"/>
            <a:r>
              <a:rPr lang="en-AU" smtClean="0"/>
              <a:t>Vocabulary</a:t>
            </a:r>
            <a:endParaRPr lang="en-US" smtClean="0"/>
          </a:p>
        </p:txBody>
      </p:sp>
      <p:sp>
        <p:nvSpPr>
          <p:cNvPr id="55299" name="Rectangle 3"/>
          <p:cNvSpPr>
            <a:spLocks noGrp="1" noChangeArrowheads="1"/>
          </p:cNvSpPr>
          <p:nvPr>
            <p:ph sz="half" idx="1"/>
          </p:nvPr>
        </p:nvSpPr>
        <p:spPr>
          <a:xfrm>
            <a:off x="428625" y="2000250"/>
            <a:ext cx="4259263" cy="4533900"/>
          </a:xfrm>
        </p:spPr>
        <p:txBody>
          <a:bodyPr/>
          <a:lstStyle/>
          <a:p>
            <a:pPr eaLnBrk="1" hangingPunct="1"/>
            <a:r>
              <a:rPr lang="en-AU" sz="2000" b="1" smtClean="0"/>
              <a:t>Internet</a:t>
            </a:r>
          </a:p>
          <a:p>
            <a:pPr eaLnBrk="1" hangingPunct="1"/>
            <a:r>
              <a:rPr lang="en-AU" sz="2000" b="1" smtClean="0"/>
              <a:t>Network</a:t>
            </a:r>
          </a:p>
          <a:p>
            <a:pPr eaLnBrk="1" hangingPunct="1"/>
            <a:r>
              <a:rPr lang="en-AU" sz="2000" b="1" smtClean="0"/>
              <a:t>WAN</a:t>
            </a:r>
          </a:p>
          <a:p>
            <a:pPr eaLnBrk="1" hangingPunct="1"/>
            <a:r>
              <a:rPr lang="en-AU" sz="2000" b="1" smtClean="0"/>
              <a:t>LAN</a:t>
            </a:r>
          </a:p>
          <a:p>
            <a:pPr eaLnBrk="1" hangingPunct="1"/>
            <a:r>
              <a:rPr lang="en-AU" sz="2000" b="1" smtClean="0"/>
              <a:t>Client /Server</a:t>
            </a:r>
          </a:p>
          <a:p>
            <a:pPr eaLnBrk="1" hangingPunct="1"/>
            <a:r>
              <a:rPr lang="en-AU" sz="2000" b="1" smtClean="0"/>
              <a:t>Protocol</a:t>
            </a:r>
          </a:p>
          <a:p>
            <a:pPr eaLnBrk="1" hangingPunct="1"/>
            <a:r>
              <a:rPr lang="en-AU" sz="2000" b="1" smtClean="0"/>
              <a:t>Simple Mail Transfer</a:t>
            </a:r>
          </a:p>
          <a:p>
            <a:pPr eaLnBrk="1" hangingPunct="1"/>
            <a:r>
              <a:rPr lang="en-AU" sz="2000" b="1" smtClean="0"/>
              <a:t>File Transfer Protocol</a:t>
            </a:r>
          </a:p>
          <a:p>
            <a:pPr eaLnBrk="1" hangingPunct="1"/>
            <a:r>
              <a:rPr lang="en-AU" sz="2000" b="1" smtClean="0"/>
              <a:t>Internet Protocol (IP Address)</a:t>
            </a:r>
          </a:p>
          <a:p>
            <a:pPr eaLnBrk="1" hangingPunct="1"/>
            <a:r>
              <a:rPr lang="en-AU" sz="2000" b="1" smtClean="0"/>
              <a:t>Internet Service Provider</a:t>
            </a:r>
          </a:p>
        </p:txBody>
      </p:sp>
      <p:sp>
        <p:nvSpPr>
          <p:cNvPr id="55300" name="Rectangle 4"/>
          <p:cNvSpPr>
            <a:spLocks noGrp="1" noChangeArrowheads="1"/>
          </p:cNvSpPr>
          <p:nvPr>
            <p:ph sz="half" idx="2"/>
          </p:nvPr>
        </p:nvSpPr>
        <p:spPr>
          <a:xfrm>
            <a:off x="4648200" y="1920875"/>
            <a:ext cx="4038600" cy="4433888"/>
          </a:xfrm>
        </p:spPr>
        <p:txBody>
          <a:bodyPr/>
          <a:lstStyle/>
          <a:p>
            <a:pPr eaLnBrk="1" hangingPunct="1"/>
            <a:r>
              <a:rPr lang="en-AU" sz="2000" b="1" smtClean="0"/>
              <a:t>Port</a:t>
            </a:r>
          </a:p>
          <a:p>
            <a:pPr eaLnBrk="1" hangingPunct="1"/>
            <a:r>
              <a:rPr lang="en-AU" sz="2000" b="1" smtClean="0"/>
              <a:t>Port Numbers</a:t>
            </a:r>
          </a:p>
          <a:p>
            <a:pPr eaLnBrk="1" hangingPunct="1"/>
            <a:r>
              <a:rPr lang="en-AU" sz="2000" b="1" smtClean="0"/>
              <a:t>Backbone</a:t>
            </a:r>
          </a:p>
          <a:p>
            <a:pPr eaLnBrk="1" hangingPunct="1"/>
            <a:r>
              <a:rPr lang="en-AU" sz="2000" b="1" smtClean="0"/>
              <a:t>Packet</a:t>
            </a:r>
            <a:endParaRPr lang="en-US" sz="2000" b="1" smtClean="0"/>
          </a:p>
          <a:p>
            <a:pPr eaLnBrk="1" hangingPunct="1"/>
            <a:endParaRPr lang="en-US" sz="2000" smtClean="0"/>
          </a:p>
        </p:txBody>
      </p:sp>
      <p:sp>
        <p:nvSpPr>
          <p:cNvPr id="55301" name="Slide Number Placeholder 4"/>
          <p:cNvSpPr>
            <a:spLocks noGrp="1"/>
          </p:cNvSpPr>
          <p:nvPr>
            <p:ph type="sldNum" sz="quarter" idx="12"/>
          </p:nvPr>
        </p:nvSpPr>
        <p:spPr bwMode="auto">
          <a:noFill/>
          <a:ln>
            <a:miter lim="800000"/>
            <a:headEnd/>
            <a:tailEnd/>
          </a:ln>
        </p:spPr>
        <p:txBody>
          <a:bodyPr/>
          <a:lstStyle/>
          <a:p>
            <a:pPr>
              <a:lnSpc>
                <a:spcPct val="80000"/>
              </a:lnSpc>
            </a:pPr>
            <a:fld id="{822C52FB-F300-41D2-A037-CBFD3D8A3623}" type="slidenum">
              <a:rPr lang="en-US"/>
              <a:pPr>
                <a:lnSpc>
                  <a:spcPct val="80000"/>
                </a:lnSpc>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smtClean="0"/>
              <a:t>Summary</a:t>
            </a:r>
          </a:p>
        </p:txBody>
      </p:sp>
      <p:sp>
        <p:nvSpPr>
          <p:cNvPr id="53251" name="Rectangle 3"/>
          <p:cNvSpPr>
            <a:spLocks noGrp="1" noChangeArrowheads="1"/>
          </p:cNvSpPr>
          <p:nvPr>
            <p:ph idx="1"/>
          </p:nvPr>
        </p:nvSpPr>
        <p:spPr>
          <a:xfrm>
            <a:off x="428625" y="2005013"/>
            <a:ext cx="8291513" cy="4281487"/>
          </a:xfrm>
        </p:spPr>
        <p:txBody>
          <a:bodyPr/>
          <a:lstStyle/>
          <a:p>
            <a:pPr eaLnBrk="1" hangingPunct="1"/>
            <a:r>
              <a:rPr lang="en-US" sz="2000" dirty="0" smtClean="0"/>
              <a:t>Course introduction</a:t>
            </a:r>
          </a:p>
          <a:p>
            <a:pPr lvl="1" eaLnBrk="1" hangingPunct="1"/>
            <a:r>
              <a:rPr lang="en-US" sz="1800" dirty="0" smtClean="0"/>
              <a:t>Why are we studying this course?</a:t>
            </a:r>
          </a:p>
          <a:p>
            <a:pPr lvl="1" eaLnBrk="1" hangingPunct="1"/>
            <a:r>
              <a:rPr lang="en-US" sz="1800" dirty="0" smtClean="0"/>
              <a:t>What is expected in this course?</a:t>
            </a:r>
          </a:p>
          <a:p>
            <a:pPr eaLnBrk="1" hangingPunct="1"/>
            <a:r>
              <a:rPr lang="en-US" sz="2000" dirty="0" smtClean="0"/>
              <a:t>Networking basics</a:t>
            </a:r>
          </a:p>
          <a:p>
            <a:pPr lvl="1" eaLnBrk="1" hangingPunct="1"/>
            <a:r>
              <a:rPr lang="en-US" sz="1800" dirty="0" smtClean="0"/>
              <a:t>TCP/IP</a:t>
            </a:r>
          </a:p>
          <a:p>
            <a:pPr lvl="1" eaLnBrk="1" hangingPunct="1"/>
            <a:r>
              <a:rPr lang="en-US" sz="1800" dirty="0" smtClean="0"/>
              <a:t>Network components</a:t>
            </a:r>
          </a:p>
          <a:p>
            <a:pPr lvl="1" eaLnBrk="1" hangingPunct="1"/>
            <a:r>
              <a:rPr lang="en-US" sz="1800" dirty="0" smtClean="0"/>
              <a:t>Network types</a:t>
            </a:r>
          </a:p>
          <a:p>
            <a:pPr eaLnBrk="1" hangingPunct="1"/>
            <a:r>
              <a:rPr lang="en-US" sz="2000" dirty="0" smtClean="0"/>
              <a:t>World Wide Web</a:t>
            </a:r>
          </a:p>
          <a:p>
            <a:pPr lvl="1" eaLnBrk="1" hangingPunct="1"/>
            <a:r>
              <a:rPr lang="en-US" sz="1800" dirty="0" smtClean="0"/>
              <a:t>WWW </a:t>
            </a:r>
            <a:r>
              <a:rPr lang="en-US" sz="1800" dirty="0" err="1" smtClean="0"/>
              <a:t>vs</a:t>
            </a:r>
            <a:r>
              <a:rPr lang="en-US" sz="1800" dirty="0" smtClean="0"/>
              <a:t> Internet</a:t>
            </a:r>
          </a:p>
          <a:p>
            <a:pPr eaLnBrk="1" hangingPunct="1"/>
            <a:r>
              <a:rPr lang="en-US" sz="2000" dirty="0" smtClean="0"/>
              <a:t>Standards</a:t>
            </a:r>
          </a:p>
          <a:p>
            <a:pPr eaLnBrk="1" hangingPunct="1"/>
            <a:r>
              <a:rPr lang="en-US" sz="2000" dirty="0" smtClean="0"/>
              <a:t>Future of the internet and WWW</a:t>
            </a:r>
          </a:p>
        </p:txBody>
      </p:sp>
      <p:sp>
        <p:nvSpPr>
          <p:cNvPr id="53252" name="Slide Number Placeholder 3"/>
          <p:cNvSpPr>
            <a:spLocks noGrp="1"/>
          </p:cNvSpPr>
          <p:nvPr>
            <p:ph type="sldNum" sz="quarter" idx="12"/>
          </p:nvPr>
        </p:nvSpPr>
        <p:spPr bwMode="auto">
          <a:noFill/>
          <a:ln>
            <a:miter lim="800000"/>
            <a:headEnd/>
            <a:tailEnd/>
          </a:ln>
        </p:spPr>
        <p:txBody>
          <a:bodyPr/>
          <a:lstStyle/>
          <a:p>
            <a:pPr>
              <a:lnSpc>
                <a:spcPct val="80000"/>
              </a:lnSpc>
            </a:pPr>
            <a:fld id="{608D2AE9-2105-4EF1-BF4E-95A8A740DA85}" type="slidenum">
              <a:rPr lang="en-US"/>
              <a:pPr>
                <a:lnSpc>
                  <a:spcPct val="80000"/>
                </a:lnSpc>
              </a:pPr>
              <a:t>58</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Teaching Methods</a:t>
            </a:r>
          </a:p>
        </p:txBody>
      </p:sp>
      <p:sp>
        <p:nvSpPr>
          <p:cNvPr id="11267" name="Content Placeholder 2"/>
          <p:cNvSpPr>
            <a:spLocks noGrp="1"/>
          </p:cNvSpPr>
          <p:nvPr>
            <p:ph idx="1"/>
          </p:nvPr>
        </p:nvSpPr>
        <p:spPr/>
        <p:txBody>
          <a:bodyPr/>
          <a:lstStyle/>
          <a:p>
            <a:pPr marL="365125" indent="-255588" eaLnBrk="1" hangingPunct="1">
              <a:lnSpc>
                <a:spcPct val="80000"/>
              </a:lnSpc>
              <a:buFont typeface="Wingdings 3" pitchFamily="18" charset="2"/>
              <a:buChar char=""/>
            </a:pPr>
            <a:r>
              <a:rPr lang="en-AU" sz="2400" dirty="0" smtClean="0"/>
              <a:t>There is no specific text book to cover the theory part of this course. This information is delivered through the weekly lecture slides.</a:t>
            </a:r>
            <a:br>
              <a:rPr lang="en-AU" sz="2400" dirty="0" smtClean="0"/>
            </a:br>
            <a:endParaRPr lang="en-AU" sz="2400" dirty="0" smtClean="0"/>
          </a:p>
          <a:p>
            <a:pPr marL="365125" indent="-255588" eaLnBrk="1" hangingPunct="1">
              <a:lnSpc>
                <a:spcPct val="80000"/>
              </a:lnSpc>
              <a:buFont typeface="Wingdings 3" pitchFamily="18" charset="2"/>
              <a:buChar char=""/>
            </a:pPr>
            <a:r>
              <a:rPr lang="en-AU" sz="2400" dirty="0" smtClean="0"/>
              <a:t>All Lecture slides and other information is made available online.</a:t>
            </a:r>
          </a:p>
          <a:p>
            <a:pPr marL="365125" indent="-255588" eaLnBrk="1" hangingPunct="1">
              <a:lnSpc>
                <a:spcPct val="80000"/>
              </a:lnSpc>
              <a:buFont typeface="Wingdings 3" pitchFamily="18" charset="2"/>
              <a:buChar char=""/>
            </a:pPr>
            <a:endParaRPr lang="en-AU" sz="2400" dirty="0" smtClean="0"/>
          </a:p>
          <a:p>
            <a:pPr marL="365125" indent="-255588" eaLnBrk="1" hangingPunct="1">
              <a:lnSpc>
                <a:spcPct val="80000"/>
              </a:lnSpc>
              <a:buFont typeface="Wingdings 3" pitchFamily="18" charset="2"/>
              <a:buChar char=""/>
            </a:pPr>
            <a:r>
              <a:rPr lang="en-AU" sz="2400" dirty="0" smtClean="0"/>
              <a:t>Extra information may be handed out in the lectures and is examinable – it is also expected that you will take notes. </a:t>
            </a:r>
            <a:br>
              <a:rPr lang="en-AU" sz="2400" dirty="0" smtClean="0"/>
            </a:br>
            <a:endParaRPr lang="en-AU" sz="2400" dirty="0" smtClean="0"/>
          </a:p>
          <a:p>
            <a:pPr marL="365125" indent="-255588" eaLnBrk="1" hangingPunct="1">
              <a:lnSpc>
                <a:spcPct val="80000"/>
              </a:lnSpc>
              <a:buFont typeface="Wingdings 3" pitchFamily="18" charset="2"/>
              <a:buChar char=""/>
            </a:pPr>
            <a:r>
              <a:rPr lang="en-AU" sz="2400" dirty="0" smtClean="0"/>
              <a:t>Attendance is recorded during lectures and tutorials and is used as an assessment item and for managing @RISK students.</a:t>
            </a:r>
            <a:endParaRPr lang="en-US" sz="2400" dirty="0" smtClean="0"/>
          </a:p>
        </p:txBody>
      </p:sp>
      <p:sp>
        <p:nvSpPr>
          <p:cNvPr id="11268" name="Slide Number Placeholder 3"/>
          <p:cNvSpPr>
            <a:spLocks noGrp="1"/>
          </p:cNvSpPr>
          <p:nvPr>
            <p:ph type="sldNum" sz="quarter" idx="12"/>
          </p:nvPr>
        </p:nvSpPr>
        <p:spPr bwMode="auto">
          <a:noFill/>
          <a:ln>
            <a:miter lim="800000"/>
            <a:headEnd/>
            <a:tailEnd/>
          </a:ln>
        </p:spPr>
        <p:txBody>
          <a:bodyPr/>
          <a:lstStyle/>
          <a:p>
            <a:fld id="{9D05B4A9-530C-4E1B-9674-24E2BFF52803}" type="slidenum">
              <a:rPr lang="en-US"/>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Teaching Methods</a:t>
            </a:r>
          </a:p>
        </p:txBody>
      </p:sp>
      <p:sp>
        <p:nvSpPr>
          <p:cNvPr id="12291" name="Rectangle 3"/>
          <p:cNvSpPr>
            <a:spLocks noGrp="1" noChangeArrowheads="1"/>
          </p:cNvSpPr>
          <p:nvPr>
            <p:ph idx="1"/>
          </p:nvPr>
        </p:nvSpPr>
        <p:spPr>
          <a:xfrm>
            <a:off x="457200" y="1935163"/>
            <a:ext cx="8401050" cy="4494233"/>
          </a:xfrm>
        </p:spPr>
        <p:txBody>
          <a:bodyPr/>
          <a:lstStyle/>
          <a:p>
            <a:pPr marL="365125" indent="-255588" eaLnBrk="1" hangingPunct="1">
              <a:lnSpc>
                <a:spcPct val="90000"/>
              </a:lnSpc>
              <a:buFont typeface="Wingdings 3" pitchFamily="18" charset="2"/>
              <a:buChar char=""/>
            </a:pPr>
            <a:r>
              <a:rPr lang="en-AU" dirty="0" smtClean="0"/>
              <a:t>Lecturer: James </a:t>
            </a:r>
            <a:r>
              <a:rPr lang="en-AU" dirty="0" err="1" smtClean="0"/>
              <a:t>Birt</a:t>
            </a:r>
            <a:endParaRPr lang="en-AU" dirty="0" smtClean="0"/>
          </a:p>
          <a:p>
            <a:pPr marL="365125" indent="-255588" eaLnBrk="1" hangingPunct="1">
              <a:lnSpc>
                <a:spcPct val="90000"/>
              </a:lnSpc>
              <a:buFont typeface="Wingdings 3" pitchFamily="18" charset="2"/>
              <a:buChar char=""/>
            </a:pPr>
            <a:r>
              <a:rPr lang="en-AU" dirty="0" smtClean="0"/>
              <a:t>Room 4_45, Level 4, Humanities Building 1a</a:t>
            </a:r>
          </a:p>
          <a:p>
            <a:pPr marL="365125" indent="-255588" eaLnBrk="1" hangingPunct="1">
              <a:lnSpc>
                <a:spcPct val="90000"/>
              </a:lnSpc>
              <a:buFont typeface="Wingdings 3" pitchFamily="18" charset="2"/>
              <a:buChar char=""/>
            </a:pPr>
            <a:endParaRPr lang="en-AU" dirty="0" smtClean="0"/>
          </a:p>
          <a:p>
            <a:pPr marL="365125" indent="-255588" eaLnBrk="1" hangingPunct="1">
              <a:lnSpc>
                <a:spcPct val="90000"/>
              </a:lnSpc>
              <a:buFont typeface="Wingdings 3" pitchFamily="18" charset="2"/>
              <a:buChar char=""/>
            </a:pPr>
            <a:r>
              <a:rPr lang="en-AU" dirty="0" smtClean="0"/>
              <a:t>Tutors: 	* James </a:t>
            </a:r>
            <a:r>
              <a:rPr lang="en-AU" dirty="0" err="1" smtClean="0"/>
              <a:t>Birt</a:t>
            </a:r>
            <a:r>
              <a:rPr lang="en-AU" dirty="0" smtClean="0"/>
              <a:t/>
            </a:r>
            <a:br>
              <a:rPr lang="en-AU" dirty="0" smtClean="0"/>
            </a:br>
            <a:r>
              <a:rPr lang="en-AU" dirty="0" smtClean="0"/>
              <a:t>		* Tony </a:t>
            </a:r>
            <a:r>
              <a:rPr lang="en-AU" dirty="0" err="1" smtClean="0"/>
              <a:t>Ravenscroft</a:t>
            </a:r>
            <a:endParaRPr lang="en-AU" dirty="0" smtClean="0"/>
          </a:p>
          <a:p>
            <a:pPr marL="365125" indent="-255588" eaLnBrk="1" hangingPunct="1">
              <a:lnSpc>
                <a:spcPct val="90000"/>
              </a:lnSpc>
              <a:buFont typeface="Wingdings" pitchFamily="2" charset="2"/>
              <a:buNone/>
            </a:pPr>
            <a:r>
              <a:rPr lang="en-AU" dirty="0" smtClean="0"/>
              <a:t>			</a:t>
            </a:r>
          </a:p>
          <a:p>
            <a:pPr marL="365125" indent="-255588" eaLnBrk="1" hangingPunct="1">
              <a:lnSpc>
                <a:spcPct val="90000"/>
              </a:lnSpc>
              <a:buFont typeface="Wingdings 3" pitchFamily="18" charset="2"/>
              <a:buChar char=""/>
            </a:pPr>
            <a:r>
              <a:rPr lang="en-AU" dirty="0" smtClean="0"/>
              <a:t>Consultation hours on office door</a:t>
            </a:r>
          </a:p>
          <a:p>
            <a:pPr marL="365125" indent="-255588" eaLnBrk="1" hangingPunct="1">
              <a:lnSpc>
                <a:spcPct val="90000"/>
              </a:lnSpc>
              <a:buFont typeface="Wingdings 3" pitchFamily="18" charset="2"/>
              <a:buChar char=""/>
            </a:pPr>
            <a:r>
              <a:rPr lang="en-AU" dirty="0" smtClean="0"/>
              <a:t>This subject is 10 Credit points=10 hrs per wk!</a:t>
            </a:r>
          </a:p>
          <a:p>
            <a:pPr marL="620713" lvl="1" eaLnBrk="1" hangingPunct="1">
              <a:lnSpc>
                <a:spcPct val="90000"/>
              </a:lnSpc>
              <a:spcBef>
                <a:spcPts val="325"/>
              </a:spcBef>
              <a:buFont typeface="Verdana" pitchFamily="34" charset="0"/>
              <a:buChar char="◦"/>
            </a:pPr>
            <a:r>
              <a:rPr lang="en-AU" dirty="0" smtClean="0"/>
              <a:t>2 hour lecture</a:t>
            </a:r>
          </a:p>
          <a:p>
            <a:pPr marL="620713" lvl="1" eaLnBrk="1" hangingPunct="1">
              <a:lnSpc>
                <a:spcPct val="90000"/>
              </a:lnSpc>
              <a:spcBef>
                <a:spcPts val="325"/>
              </a:spcBef>
              <a:buFont typeface="Verdana" pitchFamily="34" charset="0"/>
              <a:buChar char="◦"/>
            </a:pPr>
            <a:r>
              <a:rPr lang="en-AU" dirty="0" smtClean="0"/>
              <a:t>3 hour tutorial</a:t>
            </a:r>
          </a:p>
          <a:p>
            <a:pPr marL="620713" lvl="1" eaLnBrk="1" hangingPunct="1">
              <a:lnSpc>
                <a:spcPct val="90000"/>
              </a:lnSpc>
              <a:spcBef>
                <a:spcPts val="325"/>
              </a:spcBef>
              <a:buFont typeface="Verdana" pitchFamily="34" charset="0"/>
              <a:buChar char="◦"/>
            </a:pPr>
            <a:r>
              <a:rPr lang="en-AU" dirty="0" smtClean="0"/>
              <a:t>5 hour </a:t>
            </a:r>
            <a:r>
              <a:rPr lang="en-AU" dirty="0" smtClean="0"/>
              <a:t>STUDY!!!</a:t>
            </a:r>
            <a:endParaRPr lang="en-AU" dirty="0" smtClean="0"/>
          </a:p>
        </p:txBody>
      </p:sp>
      <p:sp>
        <p:nvSpPr>
          <p:cNvPr id="12292" name="Slide Number Placeholder 3"/>
          <p:cNvSpPr>
            <a:spLocks noGrp="1"/>
          </p:cNvSpPr>
          <p:nvPr>
            <p:ph type="sldNum" sz="quarter" idx="12"/>
          </p:nvPr>
        </p:nvSpPr>
        <p:spPr bwMode="auto">
          <a:noFill/>
          <a:ln>
            <a:miter lim="800000"/>
            <a:headEnd/>
            <a:tailEnd/>
          </a:ln>
        </p:spPr>
        <p:txBody>
          <a:bodyPr/>
          <a:lstStyle/>
          <a:p>
            <a:pPr>
              <a:lnSpc>
                <a:spcPct val="80000"/>
              </a:lnSpc>
            </a:pPr>
            <a:fld id="{240476A3-817F-4DF2-A8C0-F2321E8D3413}" type="slidenum">
              <a:rPr lang="en-US"/>
              <a:pPr>
                <a:lnSpc>
                  <a:spcPct val="80000"/>
                </a:lnSpc>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Topics Covered</a:t>
            </a:r>
          </a:p>
        </p:txBody>
      </p:sp>
      <p:sp>
        <p:nvSpPr>
          <p:cNvPr id="13315" name="Rectangle 3"/>
          <p:cNvSpPr>
            <a:spLocks noGrp="1" noChangeArrowheads="1"/>
          </p:cNvSpPr>
          <p:nvPr>
            <p:ph idx="1"/>
          </p:nvPr>
        </p:nvSpPr>
        <p:spPr/>
        <p:txBody>
          <a:bodyPr/>
          <a:lstStyle/>
          <a:p>
            <a:pPr marL="533400" indent="-533400" eaLnBrk="1" hangingPunct="1">
              <a:lnSpc>
                <a:spcPct val="80000"/>
              </a:lnSpc>
            </a:pPr>
            <a:r>
              <a:rPr lang="en-AU" smtClean="0"/>
              <a:t>The Internet and Web Concepts </a:t>
            </a:r>
          </a:p>
          <a:p>
            <a:pPr marL="533400" indent="-533400" eaLnBrk="1" hangingPunct="1">
              <a:lnSpc>
                <a:spcPct val="80000"/>
              </a:lnSpc>
            </a:pPr>
            <a:r>
              <a:rPr lang="en-AU" smtClean="0"/>
              <a:t>Basic HTML </a:t>
            </a:r>
          </a:p>
          <a:p>
            <a:pPr marL="533400" indent="-533400" eaLnBrk="1" hangingPunct="1">
              <a:lnSpc>
                <a:spcPct val="80000"/>
              </a:lnSpc>
            </a:pPr>
            <a:r>
              <a:rPr lang="en-AU" smtClean="0"/>
              <a:t>Cascading Style Sheets (CSS)</a:t>
            </a:r>
          </a:p>
          <a:p>
            <a:pPr marL="533400" indent="-533400" eaLnBrk="1" hangingPunct="1">
              <a:lnSpc>
                <a:spcPct val="80000"/>
              </a:lnSpc>
            </a:pPr>
            <a:r>
              <a:rPr lang="en-AU" smtClean="0"/>
              <a:t>Website Planning and Development</a:t>
            </a:r>
          </a:p>
          <a:p>
            <a:pPr marL="533400" indent="-533400" eaLnBrk="1" hangingPunct="1">
              <a:lnSpc>
                <a:spcPct val="80000"/>
              </a:lnSpc>
            </a:pPr>
            <a:r>
              <a:rPr lang="en-AU" smtClean="0"/>
              <a:t>Web Site Design Principles</a:t>
            </a:r>
          </a:p>
          <a:p>
            <a:pPr marL="533400" indent="-533400" eaLnBrk="1" hangingPunct="1">
              <a:lnSpc>
                <a:spcPct val="80000"/>
              </a:lnSpc>
            </a:pPr>
            <a:r>
              <a:rPr lang="en-AU" smtClean="0"/>
              <a:t>Page and Content, Colour, Type Graphics</a:t>
            </a:r>
          </a:p>
          <a:p>
            <a:pPr marL="533400" indent="-533400" eaLnBrk="1" hangingPunct="1">
              <a:lnSpc>
                <a:spcPct val="80000"/>
              </a:lnSpc>
            </a:pPr>
            <a:r>
              <a:rPr lang="en-AU" smtClean="0"/>
              <a:t>File Formats</a:t>
            </a:r>
          </a:p>
          <a:p>
            <a:pPr marL="533400" indent="-533400" eaLnBrk="1" hangingPunct="1">
              <a:lnSpc>
                <a:spcPct val="80000"/>
              </a:lnSpc>
            </a:pPr>
            <a:r>
              <a:rPr lang="en-AU" smtClean="0"/>
              <a:t>Flash Movies</a:t>
            </a:r>
          </a:p>
          <a:p>
            <a:pPr marL="533400" indent="-533400" eaLnBrk="1" hangingPunct="1">
              <a:lnSpc>
                <a:spcPct val="80000"/>
              </a:lnSpc>
            </a:pPr>
            <a:r>
              <a:rPr lang="en-AU" smtClean="0"/>
              <a:t>Multimedia on the Web</a:t>
            </a:r>
          </a:p>
          <a:p>
            <a:pPr marL="533400" indent="-533400" eaLnBrk="1" hangingPunct="1">
              <a:lnSpc>
                <a:spcPct val="80000"/>
              </a:lnSpc>
            </a:pPr>
            <a:r>
              <a:rPr lang="en-AU" smtClean="0"/>
              <a:t>E-Life and working as a Web Designer</a:t>
            </a:r>
            <a:endParaRPr lang="en-US" smtClean="0"/>
          </a:p>
        </p:txBody>
      </p:sp>
      <p:sp>
        <p:nvSpPr>
          <p:cNvPr id="13316" name="Slide Number Placeholder 3"/>
          <p:cNvSpPr>
            <a:spLocks noGrp="1"/>
          </p:cNvSpPr>
          <p:nvPr>
            <p:ph type="sldNum" sz="quarter" idx="12"/>
          </p:nvPr>
        </p:nvSpPr>
        <p:spPr bwMode="auto">
          <a:noFill/>
          <a:ln>
            <a:miter lim="800000"/>
            <a:headEnd/>
            <a:tailEnd/>
          </a:ln>
        </p:spPr>
        <p:txBody>
          <a:bodyPr/>
          <a:lstStyle/>
          <a:p>
            <a:pPr>
              <a:lnSpc>
                <a:spcPct val="80000"/>
              </a:lnSpc>
            </a:pPr>
            <a:fld id="{020ADADA-49F1-4F42-B9F3-0B34D222B54D}" type="slidenum">
              <a:rPr lang="en-US"/>
              <a:pPr>
                <a:lnSpc>
                  <a:spcPct val="80000"/>
                </a:lnSpc>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4000" smtClean="0"/>
              <a:t>Software</a:t>
            </a:r>
            <a:endParaRPr lang="en-AU" sz="4000" smtClean="0"/>
          </a:p>
        </p:txBody>
      </p:sp>
      <p:sp>
        <p:nvSpPr>
          <p:cNvPr id="14339" name="Rectangle 3"/>
          <p:cNvSpPr>
            <a:spLocks noGrp="1" noChangeArrowheads="1"/>
          </p:cNvSpPr>
          <p:nvPr>
            <p:ph idx="1"/>
          </p:nvPr>
        </p:nvSpPr>
        <p:spPr/>
        <p:txBody>
          <a:bodyPr/>
          <a:lstStyle/>
          <a:p>
            <a:pPr eaLnBrk="1" hangingPunct="1"/>
            <a:r>
              <a:rPr lang="en-AU" sz="2800" dirty="0" smtClean="0"/>
              <a:t>Industry standard software, </a:t>
            </a:r>
            <a:r>
              <a:rPr lang="en-AU" sz="2800" b="1" dirty="0" smtClean="0"/>
              <a:t>Adobe</a:t>
            </a:r>
            <a:r>
              <a:rPr lang="en-AU" sz="2800" dirty="0" smtClean="0"/>
              <a:t> </a:t>
            </a:r>
            <a:r>
              <a:rPr lang="en-AU" sz="2800" b="1" dirty="0" smtClean="0"/>
              <a:t>Dreamweaver, </a:t>
            </a:r>
            <a:r>
              <a:rPr lang="en-AU" sz="2800" dirty="0" smtClean="0"/>
              <a:t>Adobe Fireworks and Adobe Flash.</a:t>
            </a:r>
          </a:p>
        </p:txBody>
      </p:sp>
      <p:sp>
        <p:nvSpPr>
          <p:cNvPr id="14340" name="Slide Number Placeholder 3"/>
          <p:cNvSpPr>
            <a:spLocks noGrp="1"/>
          </p:cNvSpPr>
          <p:nvPr>
            <p:ph type="sldNum" sz="quarter" idx="12"/>
          </p:nvPr>
        </p:nvSpPr>
        <p:spPr bwMode="auto">
          <a:xfrm>
            <a:off x="8001000" y="6492875"/>
            <a:ext cx="762000" cy="365125"/>
          </a:xfrm>
          <a:noFill/>
          <a:ln>
            <a:miter lim="800000"/>
            <a:headEnd/>
            <a:tailEnd/>
          </a:ln>
        </p:spPr>
        <p:txBody>
          <a:bodyPr/>
          <a:lstStyle/>
          <a:p>
            <a:pPr>
              <a:lnSpc>
                <a:spcPct val="80000"/>
              </a:lnSpc>
            </a:pPr>
            <a:fld id="{1976E647-49DF-45A7-86BA-766E1D3ACE2C}" type="slidenum">
              <a:rPr lang="en-US"/>
              <a:pPr>
                <a:lnSpc>
                  <a:spcPct val="80000"/>
                </a:lnSpc>
              </a:pPr>
              <a:t>9</a:t>
            </a:fld>
            <a:endParaRPr lang="en-US"/>
          </a:p>
        </p:txBody>
      </p:sp>
      <p:pic>
        <p:nvPicPr>
          <p:cNvPr id="14341" name="Picture 2"/>
          <p:cNvPicPr>
            <a:picLocks noChangeAspect="1" noChangeArrowheads="1"/>
          </p:cNvPicPr>
          <p:nvPr/>
        </p:nvPicPr>
        <p:blipFill>
          <a:blip r:embed="rId3"/>
          <a:srcRect/>
          <a:stretch>
            <a:fillRect/>
          </a:stretch>
        </p:blipFill>
        <p:spPr bwMode="auto">
          <a:xfrm>
            <a:off x="4214813" y="3929063"/>
            <a:ext cx="1533525" cy="1500187"/>
          </a:xfrm>
          <a:prstGeom prst="rect">
            <a:avLst/>
          </a:prstGeom>
          <a:noFill/>
          <a:ln w="9525">
            <a:noFill/>
            <a:miter lim="800000"/>
            <a:headEnd/>
            <a:tailEnd/>
          </a:ln>
        </p:spPr>
      </p:pic>
      <p:pic>
        <p:nvPicPr>
          <p:cNvPr id="14342" name="Picture 4"/>
          <p:cNvPicPr>
            <a:picLocks noChangeAspect="1" noChangeArrowheads="1"/>
          </p:cNvPicPr>
          <p:nvPr/>
        </p:nvPicPr>
        <p:blipFill>
          <a:blip r:embed="rId4"/>
          <a:srcRect/>
          <a:stretch>
            <a:fillRect/>
          </a:stretch>
        </p:blipFill>
        <p:spPr bwMode="auto">
          <a:xfrm>
            <a:off x="5000625" y="5072063"/>
            <a:ext cx="1439863" cy="766762"/>
          </a:xfrm>
          <a:prstGeom prst="rect">
            <a:avLst/>
          </a:prstGeom>
          <a:noFill/>
          <a:ln w="9525">
            <a:noFill/>
            <a:miter lim="800000"/>
            <a:headEnd/>
            <a:tailEnd/>
          </a:ln>
        </p:spPr>
      </p:pic>
      <p:pic>
        <p:nvPicPr>
          <p:cNvPr id="14343" name="Picture 5"/>
          <p:cNvPicPr>
            <a:picLocks noChangeAspect="1" noChangeArrowheads="1"/>
          </p:cNvPicPr>
          <p:nvPr/>
        </p:nvPicPr>
        <p:blipFill>
          <a:blip r:embed="rId5"/>
          <a:srcRect/>
          <a:stretch>
            <a:fillRect/>
          </a:stretch>
        </p:blipFill>
        <p:spPr bwMode="auto">
          <a:xfrm>
            <a:off x="2857500" y="3643313"/>
            <a:ext cx="1646238" cy="2257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4">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CC6600"/>
      </a:hlink>
      <a:folHlink>
        <a:srgbClr val="85DFD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4">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CC6600"/>
    </a:hlink>
    <a:folHlink>
      <a:srgbClr val="85DFD0"/>
    </a:folHlink>
  </a:clrScheme>
</a:themeOverride>
</file>

<file path=ppt/theme/themeOverride2.xml><?xml version="1.0" encoding="utf-8"?>
<a:themeOverride xmlns:a="http://schemas.openxmlformats.org/drawingml/2006/main">
  <a:clrScheme name="Custom 4">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CC66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4549</TotalTime>
  <Pages>17</Pages>
  <Words>2971</Words>
  <Application>Microsoft Office PowerPoint</Application>
  <PresentationFormat>On-screen Show (4:3)</PresentationFormat>
  <Paragraphs>499</Paragraphs>
  <Slides>58</Slides>
  <Notes>24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Flow</vt:lpstr>
      <vt:lpstr>Image</vt:lpstr>
      <vt:lpstr>MMDE 11-150 Web Design</vt:lpstr>
      <vt:lpstr>Introduction – About Me</vt:lpstr>
      <vt:lpstr>Introduction – About Course</vt:lpstr>
      <vt:lpstr>MMDE 11-150 - Goals</vt:lpstr>
      <vt:lpstr>iLearn</vt:lpstr>
      <vt:lpstr>Teaching Methods</vt:lpstr>
      <vt:lpstr>Teaching Methods</vt:lpstr>
      <vt:lpstr>Topics Covered</vt:lpstr>
      <vt:lpstr>Software</vt:lpstr>
      <vt:lpstr>What is Dreamweaver?</vt:lpstr>
      <vt:lpstr>Assessment</vt:lpstr>
      <vt:lpstr>BUT BEFORE WE LOOK at how websites work we should understand The Evolution of the Internet</vt:lpstr>
      <vt:lpstr>Outline</vt:lpstr>
      <vt:lpstr>History of the Internet</vt:lpstr>
      <vt:lpstr>History of the Internet</vt:lpstr>
      <vt:lpstr>History of the Internet</vt:lpstr>
      <vt:lpstr>Slide 17</vt:lpstr>
      <vt:lpstr>Slide 18</vt:lpstr>
      <vt:lpstr>Slide 19</vt:lpstr>
      <vt:lpstr>INTERconnecting NETworks</vt:lpstr>
      <vt:lpstr>Evolution of the Internet</vt:lpstr>
      <vt:lpstr>What the Internet Offers</vt:lpstr>
      <vt:lpstr>Network Overview    </vt:lpstr>
      <vt:lpstr>INTERconnecting NETworks</vt:lpstr>
      <vt:lpstr>Transmission Control Protocol (TCP)</vt:lpstr>
      <vt:lpstr>Transmission Control Protocol (TCP)</vt:lpstr>
      <vt:lpstr>Internet Protocol (IP)</vt:lpstr>
      <vt:lpstr>Internet Protocol (IP)</vt:lpstr>
      <vt:lpstr>Other Internet &amp; Web protocols</vt:lpstr>
      <vt:lpstr>Slide 30</vt:lpstr>
      <vt:lpstr>Slide 31</vt:lpstr>
      <vt:lpstr>Network Common components</vt:lpstr>
      <vt:lpstr>Network Overview</vt:lpstr>
      <vt:lpstr>About Networks</vt:lpstr>
      <vt:lpstr>Network Overview</vt:lpstr>
      <vt:lpstr>Global Networks</vt:lpstr>
      <vt:lpstr>Global Networks</vt:lpstr>
      <vt:lpstr>Backbone</vt:lpstr>
      <vt:lpstr>ISP</vt:lpstr>
      <vt:lpstr>Standards and Coordination</vt:lpstr>
      <vt:lpstr>Internet and the Web</vt:lpstr>
      <vt:lpstr>HTML</vt:lpstr>
      <vt:lpstr>The Web Wide Web</vt:lpstr>
      <vt:lpstr>Internet, Intranets &amp; Extranets</vt:lpstr>
      <vt:lpstr>Internet, Intranets and Extranets</vt:lpstr>
      <vt:lpstr>Development of the WWW</vt:lpstr>
      <vt:lpstr>The Evolution of the WWW</vt:lpstr>
      <vt:lpstr>The Evolution of the WWW</vt:lpstr>
      <vt:lpstr>The Evolution of the WWW</vt:lpstr>
      <vt:lpstr>Standards and Coordination</vt:lpstr>
      <vt:lpstr>Standards and Coordination</vt:lpstr>
      <vt:lpstr>Standards and WWW</vt:lpstr>
      <vt:lpstr>Standards and WWW</vt:lpstr>
      <vt:lpstr>Accessibility and the Web</vt:lpstr>
      <vt:lpstr>Impact and Future Trends</vt:lpstr>
      <vt:lpstr>Impact and Future Trends</vt:lpstr>
      <vt:lpstr>Vocabulary</vt:lpstr>
      <vt:lpstr>Summary</vt:lpstr>
    </vt:vector>
  </TitlesOfParts>
  <Company> Bond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Concepts</dc:title>
  <dc:subject>Website Design 082</dc:subject>
  <dc:creator>Jan Jervis</dc:creator>
  <cp:keywords/>
  <dc:description/>
  <cp:lastModifiedBy>jbirt</cp:lastModifiedBy>
  <cp:revision>394</cp:revision>
  <cp:lastPrinted>2001-01-19T02:26:56Z</cp:lastPrinted>
  <dcterms:created xsi:type="dcterms:W3CDTF">2009-05-14T07:31:30Z</dcterms:created>
  <dcterms:modified xsi:type="dcterms:W3CDTF">2010-05-05T00:00:35Z</dcterms:modified>
  <cp:category>Lecture notes</cp:category>
</cp:coreProperties>
</file>