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298" r:id="rId1"/>
  </p:sldMasterIdLst>
  <p:notesMasterIdLst>
    <p:notesMasterId r:id="rId57"/>
  </p:notesMasterIdLst>
  <p:handoutMasterIdLst>
    <p:handoutMasterId r:id="rId58"/>
  </p:handoutMasterIdLst>
  <p:sldIdLst>
    <p:sldId id="330" r:id="rId2"/>
    <p:sldId id="335" r:id="rId3"/>
    <p:sldId id="333" r:id="rId4"/>
    <p:sldId id="258" r:id="rId5"/>
    <p:sldId id="316" r:id="rId6"/>
    <p:sldId id="260" r:id="rId7"/>
    <p:sldId id="317" r:id="rId8"/>
    <p:sldId id="262" r:id="rId9"/>
    <p:sldId id="263" r:id="rId10"/>
    <p:sldId id="264" r:id="rId11"/>
    <p:sldId id="265" r:id="rId12"/>
    <p:sldId id="267" r:id="rId13"/>
    <p:sldId id="318" r:id="rId14"/>
    <p:sldId id="269" r:id="rId15"/>
    <p:sldId id="319" r:id="rId16"/>
    <p:sldId id="280" r:id="rId17"/>
    <p:sldId id="281" r:id="rId18"/>
    <p:sldId id="331" r:id="rId19"/>
    <p:sldId id="339" r:id="rId20"/>
    <p:sldId id="340" r:id="rId21"/>
    <p:sldId id="283" r:id="rId22"/>
    <p:sldId id="285" r:id="rId23"/>
    <p:sldId id="286" r:id="rId24"/>
    <p:sldId id="288" r:id="rId25"/>
    <p:sldId id="341" r:id="rId26"/>
    <p:sldId id="342" r:id="rId27"/>
    <p:sldId id="336" r:id="rId28"/>
    <p:sldId id="294" r:id="rId29"/>
    <p:sldId id="295" r:id="rId30"/>
    <p:sldId id="296" r:id="rId31"/>
    <p:sldId id="297" r:id="rId32"/>
    <p:sldId id="298" r:id="rId33"/>
    <p:sldId id="299" r:id="rId34"/>
    <p:sldId id="300" r:id="rId35"/>
    <p:sldId id="301" r:id="rId36"/>
    <p:sldId id="302" r:id="rId37"/>
    <p:sldId id="303" r:id="rId38"/>
    <p:sldId id="321" r:id="rId39"/>
    <p:sldId id="322" r:id="rId40"/>
    <p:sldId id="323" r:id="rId41"/>
    <p:sldId id="324" r:id="rId42"/>
    <p:sldId id="325" r:id="rId43"/>
    <p:sldId id="326" r:id="rId44"/>
    <p:sldId id="327" r:id="rId45"/>
    <p:sldId id="328" r:id="rId46"/>
    <p:sldId id="304" r:id="rId47"/>
    <p:sldId id="305" r:id="rId48"/>
    <p:sldId id="308" r:id="rId49"/>
    <p:sldId id="309" r:id="rId50"/>
    <p:sldId id="310" r:id="rId51"/>
    <p:sldId id="311" r:id="rId52"/>
    <p:sldId id="312" r:id="rId53"/>
    <p:sldId id="314" r:id="rId54"/>
    <p:sldId id="315" r:id="rId55"/>
    <p:sldId id="334" r:id="rId56"/>
  </p:sldIdLst>
  <p:sldSz cx="9144000" cy="6858000" type="screen4x3"/>
  <p:notesSz cx="6662738" cy="99266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8AF00"/>
    <a:srgbClr val="00FF00"/>
    <a:srgbClr val="CECECE"/>
    <a:srgbClr val="FAFD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82353" autoAdjust="0"/>
  </p:normalViewPr>
  <p:slideViewPr>
    <p:cSldViewPr>
      <p:cViewPr varScale="1">
        <p:scale>
          <a:sx n="93" d="100"/>
          <a:sy n="93" d="100"/>
        </p:scale>
        <p:origin x="-1440" y="-9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2604"/>
    </p:cViewPr>
  </p:sorterViewPr>
  <p:notesViewPr>
    <p:cSldViewPr>
      <p:cViewPr>
        <p:scale>
          <a:sx n="100" d="100"/>
          <a:sy n="100" d="100"/>
        </p:scale>
        <p:origin x="-2406" y="1206"/>
      </p:cViewPr>
      <p:guideLst>
        <p:guide orient="horz" pos="3127"/>
        <p:guide pos="209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1.xml"/><Relationship Id="rId1" Type="http://schemas.openxmlformats.org/officeDocument/2006/relationships/slide" Target="slides/slide1.xml"/><Relationship Id="rId6" Type="http://schemas.openxmlformats.org/officeDocument/2006/relationships/slide" Target="slides/slide48.xml"/><Relationship Id="rId5" Type="http://schemas.openxmlformats.org/officeDocument/2006/relationships/slide" Target="slides/slide46.xml"/><Relationship Id="rId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0"/>
            <a:ext cx="2890838"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defTabSz="936625" eaLnBrk="0" hangingPunct="0">
              <a:defRPr sz="1000" i="1">
                <a:solidFill>
                  <a:schemeClr val="bg2"/>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3771900" y="0"/>
            <a:ext cx="2890838"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algn="r" defTabSz="936625" eaLnBrk="0" hangingPunct="0">
              <a:defRPr sz="1000" i="1">
                <a:solidFill>
                  <a:schemeClr val="bg2"/>
                </a:solidFill>
                <a:latin typeface="Times New Roman" pitchFamily="18" charset="0"/>
              </a:defRPr>
            </a:lvl1pPr>
          </a:lstStyle>
          <a:p>
            <a:fld id="{800371A8-FC7A-4169-B5F8-3F108D9D89A3}" type="datetime1">
              <a:rPr lang="en-US"/>
              <a:pPr/>
              <a:t>5/5/2010</a:t>
            </a:fld>
            <a:endParaRPr lang="en-US"/>
          </a:p>
        </p:txBody>
      </p:sp>
      <p:sp>
        <p:nvSpPr>
          <p:cNvPr id="3076" name="Rectangle 4"/>
          <p:cNvSpPr>
            <a:spLocks noGrp="1" noChangeArrowheads="1"/>
          </p:cNvSpPr>
          <p:nvPr>
            <p:ph type="ftr" sz="quarter" idx="2"/>
          </p:nvPr>
        </p:nvSpPr>
        <p:spPr bwMode="auto">
          <a:xfrm>
            <a:off x="487363" y="9429750"/>
            <a:ext cx="2401887"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defTabSz="936625" eaLnBrk="0" hangingPunct="0">
              <a:defRPr sz="1000">
                <a:solidFill>
                  <a:schemeClr val="bg2"/>
                </a:solidFill>
                <a:latin typeface="Verdana" charset="0"/>
                <a:ea typeface="ＭＳ Ｐゴシック" charset="-128"/>
              </a:defRPr>
            </a:lvl1pPr>
          </a:lstStyle>
          <a:p>
            <a:pPr>
              <a:defRPr/>
            </a:pPr>
            <a:r>
              <a:rPr lang="en-US"/>
              <a:t>MMDE11-150 </a:t>
            </a:r>
          </a:p>
        </p:txBody>
      </p:sp>
      <p:sp>
        <p:nvSpPr>
          <p:cNvPr id="3077" name="Rectangle 5"/>
          <p:cNvSpPr>
            <a:spLocks noGrp="1" noChangeArrowheads="1"/>
          </p:cNvSpPr>
          <p:nvPr>
            <p:ph type="sldNum" sz="quarter" idx="3"/>
          </p:nvPr>
        </p:nvSpPr>
        <p:spPr bwMode="auto">
          <a:xfrm>
            <a:off x="3771900" y="9429750"/>
            <a:ext cx="2403475"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algn="r" defTabSz="936625" eaLnBrk="0" hangingPunct="0">
              <a:defRPr sz="1000">
                <a:solidFill>
                  <a:schemeClr val="bg2"/>
                </a:solidFill>
                <a:latin typeface="Verdana" pitchFamily="34" charset="0"/>
              </a:defRPr>
            </a:lvl1pPr>
          </a:lstStyle>
          <a:p>
            <a:fld id="{07C04A1B-D15F-40D8-ACBA-30269BC55EA7}" type="slidenum">
              <a:rPr lang="en-US"/>
              <a:pPr/>
              <a:t>‹#›</a:t>
            </a:fld>
            <a:endParaRPr lang="en-US"/>
          </a:p>
        </p:txBody>
      </p:sp>
      <p:sp>
        <p:nvSpPr>
          <p:cNvPr id="3080" name="Line 8"/>
          <p:cNvSpPr>
            <a:spLocks noChangeShapeType="1"/>
          </p:cNvSpPr>
          <p:nvPr/>
        </p:nvSpPr>
        <p:spPr bwMode="auto">
          <a:xfrm>
            <a:off x="1220788" y="881063"/>
            <a:ext cx="5032375" cy="0"/>
          </a:xfrm>
          <a:prstGeom prst="line">
            <a:avLst/>
          </a:prstGeom>
          <a:noFill/>
          <a:ln w="6350">
            <a:solidFill>
              <a:schemeClr val="tx1"/>
            </a:solidFill>
            <a:round/>
            <a:headEnd type="none" w="sm" len="sm"/>
            <a:tailEnd type="none" w="sm" len="sm"/>
          </a:ln>
          <a:effectLst/>
        </p:spPr>
        <p:txBody>
          <a:bodyPr wrap="none" anchor="ctr"/>
          <a:lstStyle/>
          <a:p>
            <a:pPr eaLnBrk="0" hangingPunct="0">
              <a:defRPr/>
            </a:pPr>
            <a:endParaRPr lang="en-US">
              <a:ea typeface="+mn-ea"/>
            </a:endParaRPr>
          </a:p>
        </p:txBody>
      </p:sp>
      <p:sp>
        <p:nvSpPr>
          <p:cNvPr id="3081" name="Rectangle 9"/>
          <p:cNvSpPr>
            <a:spLocks noChangeArrowheads="1"/>
          </p:cNvSpPr>
          <p:nvPr/>
        </p:nvSpPr>
        <p:spPr bwMode="auto">
          <a:xfrm>
            <a:off x="1144588" y="249238"/>
            <a:ext cx="4157662" cy="587375"/>
          </a:xfrm>
          <a:prstGeom prst="rect">
            <a:avLst/>
          </a:prstGeom>
          <a:noFill/>
          <a:ln w="9525">
            <a:noFill/>
            <a:miter lim="800000"/>
            <a:headEnd/>
            <a:tailEnd/>
          </a:ln>
          <a:effectLst/>
        </p:spPr>
        <p:txBody>
          <a:bodyPr lIns="63457" tIns="26034" rIns="63457" bIns="26034">
            <a:spAutoFit/>
          </a:bodyPr>
          <a:lstStyle/>
          <a:p>
            <a:pPr defTabSz="735013" eaLnBrk="0" hangingPunct="0">
              <a:lnSpc>
                <a:spcPct val="116000"/>
              </a:lnSpc>
            </a:pPr>
            <a:r>
              <a:rPr lang="en-US" sz="1400">
                <a:solidFill>
                  <a:schemeClr val="bg2"/>
                </a:solidFill>
                <a:latin typeface="Tahoma" pitchFamily="34" charset="0"/>
              </a:rPr>
              <a:t>MMDE11-150  Website Design</a:t>
            </a:r>
            <a:endParaRPr lang="en-US" sz="1600" b="1">
              <a:latin typeface="Tahoma" pitchFamily="34" charset="0"/>
            </a:endParaRPr>
          </a:p>
          <a:p>
            <a:pPr defTabSz="735013" eaLnBrk="0" hangingPunct="0">
              <a:lnSpc>
                <a:spcPct val="116000"/>
              </a:lnSpc>
            </a:pPr>
            <a:r>
              <a:rPr lang="en-US" sz="1600">
                <a:latin typeface="Tahoma" pitchFamily="34" charset="0"/>
              </a:rPr>
              <a:t>Lecture Notes for Semester 101</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890838"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defTabSz="781050" eaLnBrk="0" hangingPunct="0">
              <a:defRPr sz="1000" i="1">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3771900" y="0"/>
            <a:ext cx="2890838"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algn="r" defTabSz="781050" eaLnBrk="0" hangingPunct="0">
              <a:defRPr sz="1000" i="1">
                <a:latin typeface="Times New Roman" pitchFamily="18" charset="0"/>
              </a:defRPr>
            </a:lvl1pPr>
          </a:lstStyle>
          <a:p>
            <a:fld id="{8671732C-0CBF-40EA-B731-B46BCFE4BF1E}" type="datetime1">
              <a:rPr lang="en-US"/>
              <a:pPr/>
              <a:t>5/5/2010</a:t>
            </a:fld>
            <a:endParaRPr lang="en-US"/>
          </a:p>
        </p:txBody>
      </p:sp>
      <p:sp>
        <p:nvSpPr>
          <p:cNvPr id="2052" name="Rectangle 4"/>
          <p:cNvSpPr>
            <a:spLocks noGrp="1" noChangeArrowheads="1"/>
          </p:cNvSpPr>
          <p:nvPr>
            <p:ph type="ftr" sz="quarter" idx="4"/>
          </p:nvPr>
        </p:nvSpPr>
        <p:spPr bwMode="auto">
          <a:xfrm>
            <a:off x="-1588" y="9429750"/>
            <a:ext cx="2890838"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defTabSz="781050" eaLnBrk="0" hangingPunct="0">
              <a:defRPr sz="1000" i="1">
                <a:latin typeface="Times New Roman" charset="0"/>
                <a:ea typeface="ＭＳ Ｐゴシック" charset="-128"/>
              </a:defRPr>
            </a:lvl1pPr>
          </a:lstStyle>
          <a:p>
            <a:pPr>
              <a:defRPr/>
            </a:pPr>
            <a:r>
              <a:rPr lang="en-US"/>
              <a:t>MMDE11-150 </a:t>
            </a:r>
          </a:p>
        </p:txBody>
      </p:sp>
      <p:sp>
        <p:nvSpPr>
          <p:cNvPr id="2053" name="Rectangle 5"/>
          <p:cNvSpPr>
            <a:spLocks noGrp="1" noChangeArrowheads="1"/>
          </p:cNvSpPr>
          <p:nvPr>
            <p:ph type="sldNum" sz="quarter" idx="5"/>
          </p:nvPr>
        </p:nvSpPr>
        <p:spPr bwMode="auto">
          <a:xfrm>
            <a:off x="3771900" y="9429750"/>
            <a:ext cx="2890838"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algn="r" defTabSz="781050" eaLnBrk="0" hangingPunct="0">
              <a:defRPr sz="1000" i="1">
                <a:latin typeface="Times New Roman" pitchFamily="18" charset="0"/>
              </a:defRPr>
            </a:lvl1pPr>
          </a:lstStyle>
          <a:p>
            <a:fld id="{A27254B4-6C4B-4C5A-A9C4-CF2ED3342FD7}" type="slidenum">
              <a:rPr lang="en-US"/>
              <a:pPr/>
              <a:t>‹#›</a:t>
            </a:fld>
            <a:endParaRPr lang="en-US"/>
          </a:p>
        </p:txBody>
      </p:sp>
      <p:sp>
        <p:nvSpPr>
          <p:cNvPr id="2054" name="Rectangle 6"/>
          <p:cNvSpPr>
            <a:spLocks noGrp="1" noChangeArrowheads="1"/>
          </p:cNvSpPr>
          <p:nvPr>
            <p:ph type="body" sz="quarter" idx="3"/>
          </p:nvPr>
        </p:nvSpPr>
        <p:spPr bwMode="auto">
          <a:xfrm>
            <a:off x="746125" y="4648200"/>
            <a:ext cx="5410200" cy="3597275"/>
          </a:xfrm>
          <a:prstGeom prst="rect">
            <a:avLst/>
          </a:prstGeom>
          <a:noFill/>
          <a:ln w="9525">
            <a:noFill/>
            <a:miter lim="800000"/>
            <a:headEnd/>
            <a:tailEnd/>
          </a:ln>
          <a:effectLst/>
        </p:spPr>
        <p:txBody>
          <a:bodyPr vert="horz" wrap="square" lIns="91118" tIns="45558" rIns="91118" bIns="4555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5" name="Rectangle 7"/>
          <p:cNvSpPr>
            <a:spLocks noChangeArrowheads="1"/>
          </p:cNvSpPr>
          <p:nvPr/>
        </p:nvSpPr>
        <p:spPr bwMode="auto">
          <a:xfrm>
            <a:off x="3032125" y="9456738"/>
            <a:ext cx="692150" cy="255587"/>
          </a:xfrm>
          <a:prstGeom prst="rect">
            <a:avLst/>
          </a:prstGeom>
          <a:noFill/>
          <a:ln w="9525">
            <a:noFill/>
            <a:miter lim="800000"/>
            <a:headEnd/>
            <a:tailEnd/>
          </a:ln>
          <a:effectLst/>
        </p:spPr>
        <p:txBody>
          <a:bodyPr wrap="none" lIns="86237" tIns="43931" rIns="86237" bIns="43931">
            <a:spAutoFit/>
          </a:bodyPr>
          <a:lstStyle/>
          <a:p>
            <a:pPr algn="ctr" defTabSz="838200" eaLnBrk="0" hangingPunct="0">
              <a:lnSpc>
                <a:spcPct val="90000"/>
              </a:lnSpc>
            </a:pPr>
            <a:r>
              <a:rPr lang="en-US" sz="1200">
                <a:latin typeface="Times New Roman" pitchFamily="18" charset="0"/>
              </a:rPr>
              <a:t>Page </a:t>
            </a:r>
            <a:fld id="{78A532AD-649F-4A40-9F36-5768D9E206B1}" type="slidenum">
              <a:rPr lang="en-US" sz="1200">
                <a:latin typeface="Times New Roman" pitchFamily="18" charset="0"/>
              </a:rPr>
              <a:pPr algn="ctr" defTabSz="838200" eaLnBrk="0" hangingPunct="0">
                <a:lnSpc>
                  <a:spcPct val="90000"/>
                </a:lnSpc>
              </a:pPr>
              <a:t>‹#›</a:t>
            </a:fld>
            <a:endParaRPr lang="en-US" sz="1200">
              <a:latin typeface="Times New Roman" pitchFamily="18" charset="0"/>
            </a:endParaRPr>
          </a:p>
        </p:txBody>
      </p:sp>
      <p:sp>
        <p:nvSpPr>
          <p:cNvPr id="59400" name="Rectangle 8"/>
          <p:cNvSpPr>
            <a:spLocks noGrp="1" noRot="1" noChangeAspect="1" noChangeArrowheads="1" noTextEdit="1"/>
          </p:cNvSpPr>
          <p:nvPr>
            <p:ph type="sldImg" idx="2"/>
          </p:nvPr>
        </p:nvSpPr>
        <p:spPr bwMode="auto">
          <a:xfrm>
            <a:off x="858838" y="752475"/>
            <a:ext cx="4943475" cy="37084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hf hdr="0" dt="0"/>
  <p:notesStyle>
    <a:lvl1pPr algn="l" defTabSz="860425" rtl="0" eaLnBrk="0" fontAlgn="base" hangingPunct="0">
      <a:lnSpc>
        <a:spcPct val="80000"/>
      </a:lnSpc>
      <a:spcBef>
        <a:spcPts val="2400"/>
      </a:spcBef>
      <a:spcAft>
        <a:spcPct val="0"/>
      </a:spcAft>
      <a:defRPr sz="1400" b="1" kern="1200">
        <a:solidFill>
          <a:schemeClr val="tx1"/>
        </a:solidFill>
        <a:latin typeface="Arial" charset="0"/>
        <a:ea typeface="Arial" charset="0"/>
        <a:cs typeface="Arial" charset="0"/>
      </a:defRPr>
    </a:lvl1pPr>
    <a:lvl2pPr marL="457200" algn="l" defTabSz="860425" rtl="0" eaLnBrk="0" fontAlgn="base" hangingPunct="0">
      <a:lnSpc>
        <a:spcPct val="90000"/>
      </a:lnSpc>
      <a:spcBef>
        <a:spcPts val="1200"/>
      </a:spcBef>
      <a:spcAft>
        <a:spcPct val="0"/>
      </a:spcAft>
      <a:defRPr sz="1200" kern="1200">
        <a:solidFill>
          <a:schemeClr val="tx1"/>
        </a:solidFill>
        <a:latin typeface="Book Antiqua" charset="0"/>
        <a:ea typeface="Arial" charset="0"/>
        <a:cs typeface="Arial" charset="0"/>
      </a:defRPr>
    </a:lvl2pPr>
    <a:lvl3pPr marL="739775" indent="174625" algn="l" defTabSz="860425" rtl="0" eaLnBrk="0" fontAlgn="base" hangingPunct="0">
      <a:lnSpc>
        <a:spcPct val="80000"/>
      </a:lnSpc>
      <a:spcBef>
        <a:spcPts val="600"/>
      </a:spcBef>
      <a:spcAft>
        <a:spcPct val="0"/>
      </a:spcAft>
      <a:buSzPct val="100000"/>
      <a:buChar char="•"/>
      <a:defRPr sz="1200" kern="1200">
        <a:solidFill>
          <a:schemeClr val="tx1"/>
        </a:solidFill>
        <a:latin typeface="Book Antiqua" charset="0"/>
        <a:ea typeface="Arial" charset="0"/>
        <a:cs typeface="Arial" charset="0"/>
      </a:defRPr>
    </a:lvl3pPr>
    <a:lvl4pPr marL="1371600" algn="l" defTabSz="860425" rtl="0" eaLnBrk="0" fontAlgn="base" hangingPunct="0">
      <a:lnSpc>
        <a:spcPct val="80000"/>
      </a:lnSpc>
      <a:spcBef>
        <a:spcPts val="1200"/>
      </a:spcBef>
      <a:spcAft>
        <a:spcPct val="0"/>
      </a:spcAft>
      <a:defRPr sz="1200" kern="1200">
        <a:solidFill>
          <a:schemeClr val="tx1"/>
        </a:solidFill>
        <a:latin typeface="Book Antiqua" charset="0"/>
        <a:ea typeface="Arial" charset="0"/>
        <a:cs typeface="Arial" charset="0"/>
      </a:defRPr>
    </a:lvl4pPr>
    <a:lvl5pPr marL="1828800" algn="l" defTabSz="860425" rtl="0" eaLnBrk="0" fontAlgn="base" hangingPunct="0">
      <a:lnSpc>
        <a:spcPct val="90000"/>
      </a:lnSpc>
      <a:spcBef>
        <a:spcPct val="40000"/>
      </a:spcBef>
      <a:spcAft>
        <a:spcPct val="0"/>
      </a:spcAft>
      <a:buSzPct val="100000"/>
      <a:buChar char="»"/>
      <a:defRPr sz="1000" kern="1200">
        <a:solidFill>
          <a:schemeClr val="tx1"/>
        </a:solidFill>
        <a:latin typeface="Book Antiqua"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w3schools.com/xml/xml_whatis.as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57347" name="Rectangle 5"/>
          <p:cNvSpPr>
            <a:spLocks noGrp="1" noChangeArrowheads="1"/>
          </p:cNvSpPr>
          <p:nvPr>
            <p:ph type="sldNum" sz="quarter" idx="5"/>
          </p:nvPr>
        </p:nvSpPr>
        <p:spPr>
          <a:noFill/>
        </p:spPr>
        <p:txBody>
          <a:bodyPr/>
          <a:lstStyle/>
          <a:p>
            <a:fld id="{6A13BB02-A45D-4724-B273-2A2D3F3C9E7C}" type="slidenum">
              <a:rPr lang="en-US"/>
              <a:pPr/>
              <a:t>1</a:t>
            </a:fld>
            <a:endParaRPr lang="en-US"/>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815337" y="5160963"/>
            <a:ext cx="5341705" cy="3084512"/>
          </a:xfrm>
          <a:noFill/>
          <a:ln/>
        </p:spPr>
        <p:txBody>
          <a:bodyPr/>
          <a:lstStyle/>
          <a:p>
            <a:pPr eaLnBrk="1" hangingPunct="1"/>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AU" smtClean="0"/>
          </a:p>
        </p:txBody>
      </p:sp>
      <p:sp>
        <p:nvSpPr>
          <p:cNvPr id="6963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9637" name="Slide Number Placeholder 4"/>
          <p:cNvSpPr>
            <a:spLocks noGrp="1"/>
          </p:cNvSpPr>
          <p:nvPr>
            <p:ph type="sldNum" sz="quarter" idx="5"/>
          </p:nvPr>
        </p:nvSpPr>
        <p:spPr>
          <a:noFill/>
        </p:spPr>
        <p:txBody>
          <a:bodyPr/>
          <a:lstStyle/>
          <a:p>
            <a:fld id="{C25B7077-C0A3-41C9-A3C4-444BCC93D683}" type="slidenum">
              <a:rPr lang="en-US"/>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70659" name="Rectangle 5"/>
          <p:cNvSpPr>
            <a:spLocks noGrp="1" noChangeArrowheads="1"/>
          </p:cNvSpPr>
          <p:nvPr>
            <p:ph type="sldNum" sz="quarter" idx="5"/>
          </p:nvPr>
        </p:nvSpPr>
        <p:spPr>
          <a:noFill/>
        </p:spPr>
        <p:txBody>
          <a:bodyPr/>
          <a:lstStyle/>
          <a:p>
            <a:fld id="{116A3D86-1B81-467B-92D7-9E50BEA2BE70}" type="slidenum">
              <a:rPr lang="en-US"/>
              <a:pPr/>
              <a:t>16</a:t>
            </a:fld>
            <a:endParaRPr lang="en-US"/>
          </a:p>
        </p:txBody>
      </p:sp>
      <p:sp>
        <p:nvSpPr>
          <p:cNvPr id="70660" name="Rectangle 2"/>
          <p:cNvSpPr>
            <a:spLocks noGrp="1" noRot="1" noChangeAspect="1" noChangeArrowheads="1" noTextEdit="1"/>
          </p:cNvSpPr>
          <p:nvPr>
            <p:ph type="sldImg"/>
          </p:nvPr>
        </p:nvSpPr>
        <p:spPr>
          <a:xfrm>
            <a:off x="858838" y="752475"/>
            <a:ext cx="4941887" cy="3708400"/>
          </a:xfrm>
          <a:ln/>
        </p:spPr>
      </p:sp>
      <p:sp>
        <p:nvSpPr>
          <p:cNvPr id="70661" name="Rectangle 3"/>
          <p:cNvSpPr>
            <a:spLocks noGrp="1" noChangeArrowheads="1"/>
          </p:cNvSpPr>
          <p:nvPr>
            <p:ph type="body" idx="1"/>
          </p:nvPr>
        </p:nvSpPr>
        <p:spPr>
          <a:xfrm>
            <a:off x="601663" y="4049713"/>
            <a:ext cx="5554662" cy="4195762"/>
          </a:xfrm>
          <a:noFill/>
          <a:ln/>
        </p:spPr>
        <p:txBody>
          <a:bodyPr/>
          <a:lstStyle/>
          <a:p>
            <a:endParaRPr lang="en-A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71683" name="Rectangle 5"/>
          <p:cNvSpPr>
            <a:spLocks noGrp="1" noChangeArrowheads="1"/>
          </p:cNvSpPr>
          <p:nvPr>
            <p:ph type="sldNum" sz="quarter" idx="5"/>
          </p:nvPr>
        </p:nvSpPr>
        <p:spPr>
          <a:noFill/>
        </p:spPr>
        <p:txBody>
          <a:bodyPr/>
          <a:lstStyle/>
          <a:p>
            <a:fld id="{1C3072BD-2870-4C94-BD23-D3201DF45BCC}" type="slidenum">
              <a:rPr lang="en-US"/>
              <a:pPr/>
              <a:t>17</a:t>
            </a:fld>
            <a:endParaRPr lang="en-US"/>
          </a:p>
        </p:txBody>
      </p:sp>
      <p:sp>
        <p:nvSpPr>
          <p:cNvPr id="71684" name="Rectangle 2"/>
          <p:cNvSpPr>
            <a:spLocks noGrp="1" noRot="1" noChangeAspect="1" noChangeArrowheads="1" noTextEdit="1"/>
          </p:cNvSpPr>
          <p:nvPr>
            <p:ph type="sldImg"/>
          </p:nvPr>
        </p:nvSpPr>
        <p:spPr>
          <a:xfrm>
            <a:off x="858838" y="752475"/>
            <a:ext cx="4941887" cy="3708400"/>
          </a:xfrm>
          <a:ln/>
        </p:spPr>
      </p:sp>
      <p:sp>
        <p:nvSpPr>
          <p:cNvPr id="71685" name="Rectangle 3"/>
          <p:cNvSpPr>
            <a:spLocks noGrp="1" noChangeArrowheads="1"/>
          </p:cNvSpPr>
          <p:nvPr>
            <p:ph type="body" idx="1"/>
          </p:nvPr>
        </p:nvSpPr>
        <p:spPr>
          <a:noFill/>
          <a:ln/>
        </p:spPr>
        <p:txBody>
          <a:bodyPr/>
          <a:lstStyle/>
          <a:p>
            <a:r>
              <a:rPr lang="en-US" sz="1000" b="0" smtClean="0">
                <a:solidFill>
                  <a:srgbClr val="000000"/>
                </a:solidFill>
                <a:latin typeface="Verdana" pitchFamily="34" charset="0"/>
              </a:rPr>
              <a:t>The theory was that Web designers would fall in love with these attributes and put little buttons at the bottom of the page saying, "Best viewed with Netscape Navigator." So Internet users would rush to download that browser and, voila, Netscape would win the Browser Wars.</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73731" name="Rectangle 5"/>
          <p:cNvSpPr>
            <a:spLocks noGrp="1" noChangeArrowheads="1"/>
          </p:cNvSpPr>
          <p:nvPr>
            <p:ph type="sldNum" sz="quarter" idx="5"/>
          </p:nvPr>
        </p:nvSpPr>
        <p:spPr>
          <a:noFill/>
        </p:spPr>
        <p:txBody>
          <a:bodyPr/>
          <a:lstStyle/>
          <a:p>
            <a:fld id="{40A524AC-9995-4CDD-BBC9-AD3796D18AA9}" type="slidenum">
              <a:rPr lang="en-US"/>
              <a:pPr/>
              <a:t>21</a:t>
            </a:fld>
            <a:endParaRPr lang="en-US"/>
          </a:p>
        </p:txBody>
      </p:sp>
      <p:sp>
        <p:nvSpPr>
          <p:cNvPr id="73732" name="Rectangle 2"/>
          <p:cNvSpPr>
            <a:spLocks noGrp="1" noRot="1" noChangeAspect="1" noChangeArrowheads="1" noTextEdit="1"/>
          </p:cNvSpPr>
          <p:nvPr>
            <p:ph type="sldImg"/>
          </p:nvPr>
        </p:nvSpPr>
        <p:spPr>
          <a:xfrm>
            <a:off x="858838" y="752475"/>
            <a:ext cx="4941887" cy="3708400"/>
          </a:xfrm>
          <a:ln/>
        </p:spPr>
      </p:sp>
      <p:sp>
        <p:nvSpPr>
          <p:cNvPr id="73733" name="Rectangle 3"/>
          <p:cNvSpPr>
            <a:spLocks noGrp="1" noChangeArrowheads="1"/>
          </p:cNvSpPr>
          <p:nvPr>
            <p:ph type="body" idx="1"/>
          </p:nvPr>
        </p:nvSpPr>
        <p:spPr>
          <a:noFill/>
          <a:ln/>
        </p:spPr>
        <p:txBody>
          <a:bodyPr/>
          <a:lstStyle/>
          <a:p>
            <a:r>
              <a:rPr lang="en-AU" smtClean="0"/>
              <a:t>As web browsers developed with HTML use – they allowed for sloppiness and incorrect code –for example ignoring a missing end tag - they would ignore syntax errors.</a:t>
            </a:r>
          </a:p>
          <a:p>
            <a:r>
              <a:rPr lang="en-AU" smtClean="0"/>
              <a:t>Not such a problem for computers but an issue for mobile devices or phones that have less processing power.also HTML is a structural language and does not fit with the uses today.</a:t>
            </a: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r>
              <a:rPr lang="en-AU" smtClean="0"/>
              <a:t>W3C standard for creating new markup languages that will support the display of non traditional content such as mathematical notation, as well as support the display of non traditional content such as PDA’s and mobile phones.</a:t>
            </a:r>
          </a:p>
          <a:p>
            <a:pPr eaLnBrk="1" hangingPunct="1"/>
            <a:r>
              <a:rPr lang="en-AU" smtClean="0"/>
              <a:t>It is designed to allow the definition of new tags or markup.</a:t>
            </a:r>
          </a:p>
          <a:p>
            <a:pPr eaLnBrk="1" hangingPunct="1"/>
            <a:r>
              <a:rPr lang="en-AU" smtClean="0"/>
              <a:t>It is very exacting because portable devices cannot waste their processing power ‘guessing’ how the page will display</a:t>
            </a:r>
          </a:p>
        </p:txBody>
      </p:sp>
      <p:sp>
        <p:nvSpPr>
          <p:cNvPr id="7475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4757" name="Slide Number Placeholder 4"/>
          <p:cNvSpPr>
            <a:spLocks noGrp="1"/>
          </p:cNvSpPr>
          <p:nvPr>
            <p:ph type="sldNum" sz="quarter" idx="5"/>
          </p:nvPr>
        </p:nvSpPr>
        <p:spPr>
          <a:noFill/>
        </p:spPr>
        <p:txBody>
          <a:bodyPr/>
          <a:lstStyle/>
          <a:p>
            <a:fld id="{2108FF17-6535-4600-848E-5F88315EF4C1}" type="slidenum">
              <a:rPr lang="en-US"/>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75779" name="Rectangle 5"/>
          <p:cNvSpPr>
            <a:spLocks noGrp="1" noChangeArrowheads="1"/>
          </p:cNvSpPr>
          <p:nvPr>
            <p:ph type="sldNum" sz="quarter" idx="5"/>
          </p:nvPr>
        </p:nvSpPr>
        <p:spPr>
          <a:noFill/>
        </p:spPr>
        <p:txBody>
          <a:bodyPr/>
          <a:lstStyle/>
          <a:p>
            <a:fld id="{56CC3B29-54C7-4BE2-A8DD-2A833115062E}" type="slidenum">
              <a:rPr lang="en-US"/>
              <a:pPr/>
              <a:t>23</a:t>
            </a:fld>
            <a:endParaRPr lang="en-US"/>
          </a:p>
        </p:txBody>
      </p:sp>
      <p:sp>
        <p:nvSpPr>
          <p:cNvPr id="75780" name="Rectangle 2"/>
          <p:cNvSpPr>
            <a:spLocks noGrp="1" noRot="1" noChangeAspect="1" noChangeArrowheads="1" noTextEdit="1"/>
          </p:cNvSpPr>
          <p:nvPr>
            <p:ph type="sldImg"/>
          </p:nvPr>
        </p:nvSpPr>
        <p:spPr>
          <a:xfrm>
            <a:off x="858838" y="752475"/>
            <a:ext cx="4941887" cy="3708400"/>
          </a:xfrm>
          <a:ln/>
        </p:spPr>
      </p:sp>
      <p:sp>
        <p:nvSpPr>
          <p:cNvPr id="75781" name="Rectangle 3"/>
          <p:cNvSpPr>
            <a:spLocks noGrp="1" noChangeArrowheads="1"/>
          </p:cNvSpPr>
          <p:nvPr>
            <p:ph type="body" idx="1"/>
          </p:nvPr>
        </p:nvSpPr>
        <p:spPr>
          <a:noFill/>
          <a:ln/>
        </p:spPr>
        <p:txBody>
          <a:bodyPr/>
          <a:lstStyle/>
          <a:p>
            <a:pPr eaLnBrk="1" hangingPunct="1">
              <a:lnSpc>
                <a:spcPct val="90000"/>
              </a:lnSpc>
            </a:pPr>
            <a:r>
              <a:rPr lang="en-US" smtClean="0">
                <a:solidFill>
                  <a:srgbClr val="FF0000"/>
                </a:solidFill>
              </a:rPr>
              <a:t>XML was designed to transport and store data.</a:t>
            </a:r>
          </a:p>
          <a:p>
            <a:pPr eaLnBrk="1" hangingPunct="1">
              <a:lnSpc>
                <a:spcPct val="90000"/>
              </a:lnSpc>
            </a:pPr>
            <a:r>
              <a:rPr lang="en-US" smtClean="0">
                <a:solidFill>
                  <a:srgbClr val="FF0000"/>
                </a:solidFill>
              </a:rPr>
              <a:t>HTML </a:t>
            </a:r>
            <a:r>
              <a:rPr lang="en-US" smtClean="0"/>
              <a:t>was designed to display data.</a:t>
            </a:r>
            <a:endParaRPr lang="en-AU" smtClean="0"/>
          </a:p>
          <a:p>
            <a:pPr eaLnBrk="1" hangingPunct="1">
              <a:lnSpc>
                <a:spcPct val="90000"/>
              </a:lnSpc>
            </a:pPr>
            <a:r>
              <a:rPr lang="en-AU" sz="1000" smtClean="0">
                <a:hlinkClick r:id="rId3"/>
              </a:rPr>
              <a:t>http://www.w3schools.com/xml/xml_whatis.asp</a:t>
            </a:r>
            <a:endParaRPr lang="en-US" sz="1000" smtClean="0"/>
          </a:p>
          <a:p>
            <a:endParaRPr lang="en-A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lnSpc>
                <a:spcPct val="90000"/>
              </a:lnSpc>
            </a:pPr>
            <a:r>
              <a:rPr lang="en-AU" b="0" smtClean="0"/>
              <a:t>XML was developed by the W3C as a flexible method to create common information formats and share this format and info on the Web.</a:t>
            </a:r>
          </a:p>
          <a:p>
            <a:pPr eaLnBrk="1" hangingPunct="1">
              <a:lnSpc>
                <a:spcPct val="90000"/>
              </a:lnSpc>
            </a:pPr>
            <a:r>
              <a:rPr lang="en-AU" b="0" smtClean="0"/>
              <a:t>XML is a set of guidelines for delimiting text through a system of tags so it can be read and processed by any device capable of reading text.</a:t>
            </a:r>
          </a:p>
          <a:p>
            <a:pPr eaLnBrk="1" hangingPunct="1">
              <a:lnSpc>
                <a:spcPct val="90000"/>
              </a:lnSpc>
            </a:pPr>
            <a:r>
              <a:rPr lang="en-AU" b="0" smtClean="0"/>
              <a:t>Perfect for e-commerce solutions and sending and reviewing data from a data base. </a:t>
            </a:r>
          </a:p>
          <a:p>
            <a:endParaRPr lang="en-AU" smtClean="0"/>
          </a:p>
        </p:txBody>
      </p:sp>
      <p:sp>
        <p:nvSpPr>
          <p:cNvPr id="76804"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6805" name="Slide Number Placeholder 4"/>
          <p:cNvSpPr>
            <a:spLocks noGrp="1"/>
          </p:cNvSpPr>
          <p:nvPr>
            <p:ph type="sldNum" sz="quarter" idx="5"/>
          </p:nvPr>
        </p:nvSpPr>
        <p:spPr>
          <a:noFill/>
        </p:spPr>
        <p:txBody>
          <a:bodyPr/>
          <a:lstStyle/>
          <a:p>
            <a:fld id="{CF3DE7B5-132E-4651-ADC4-58E5B55AD417}" type="slidenum">
              <a:rPr lang="en-US"/>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AU" smtClean="0"/>
          </a:p>
        </p:txBody>
      </p:sp>
      <p:sp>
        <p:nvSpPr>
          <p:cNvPr id="7782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7829" name="Slide Number Placeholder 4"/>
          <p:cNvSpPr>
            <a:spLocks noGrp="1"/>
          </p:cNvSpPr>
          <p:nvPr>
            <p:ph type="sldNum" sz="quarter" idx="5"/>
          </p:nvPr>
        </p:nvSpPr>
        <p:spPr>
          <a:noFill/>
        </p:spPr>
        <p:txBody>
          <a:bodyPr/>
          <a:lstStyle/>
          <a:p>
            <a:fld id="{2FEF6248-01C6-4C13-8619-867D7CBAE058}" type="slidenum">
              <a:rPr lang="en-US"/>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78851" name="Rectangle 5"/>
          <p:cNvSpPr>
            <a:spLocks noGrp="1" noChangeArrowheads="1"/>
          </p:cNvSpPr>
          <p:nvPr>
            <p:ph type="sldNum" sz="quarter" idx="5"/>
          </p:nvPr>
        </p:nvSpPr>
        <p:spPr>
          <a:noFill/>
        </p:spPr>
        <p:txBody>
          <a:bodyPr/>
          <a:lstStyle/>
          <a:p>
            <a:fld id="{04EFADF1-1FA4-436B-8511-4A13760472BC}" type="slidenum">
              <a:rPr lang="en-US"/>
              <a:pPr/>
              <a:t>30</a:t>
            </a:fld>
            <a:endParaRPr lang="en-US"/>
          </a:p>
        </p:txBody>
      </p:sp>
      <p:sp>
        <p:nvSpPr>
          <p:cNvPr id="78852" name="Rectangle 2"/>
          <p:cNvSpPr>
            <a:spLocks noGrp="1" noRot="1" noChangeAspect="1" noChangeArrowheads="1" noTextEdit="1"/>
          </p:cNvSpPr>
          <p:nvPr>
            <p:ph type="sldImg"/>
          </p:nvPr>
        </p:nvSpPr>
        <p:spPr>
          <a:xfrm>
            <a:off x="858838" y="752475"/>
            <a:ext cx="4941887" cy="3708400"/>
          </a:xfrm>
          <a:ln/>
        </p:spPr>
      </p:sp>
      <p:sp>
        <p:nvSpPr>
          <p:cNvPr id="78853" name="Rectangle 3"/>
          <p:cNvSpPr>
            <a:spLocks noGrp="1" noChangeArrowheads="1"/>
          </p:cNvSpPr>
          <p:nvPr>
            <p:ph type="body" idx="1"/>
          </p:nvPr>
        </p:nvSpPr>
        <p:spPr>
          <a:xfrm>
            <a:off x="601663" y="4049713"/>
            <a:ext cx="5554662" cy="4195762"/>
          </a:xfrm>
          <a:noFill/>
          <a:ln/>
        </p:spPr>
        <p:txBody>
          <a:bodyPr/>
          <a:lstStyle/>
          <a:p>
            <a:r>
              <a:rPr lang="en-AU" smtClean="0"/>
              <a:t>Important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AU" b="0" smtClean="0"/>
              <a:t>Camel case practice of writing compound words or phrases in which the elements are joined ...</a:t>
            </a:r>
            <a:br>
              <a:rPr lang="en-AU" b="0" smtClean="0"/>
            </a:br>
            <a:endParaRPr lang="en-AU" smtClean="0"/>
          </a:p>
        </p:txBody>
      </p:sp>
      <p:sp>
        <p:nvSpPr>
          <p:cNvPr id="7987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9877" name="Slide Number Placeholder 4"/>
          <p:cNvSpPr>
            <a:spLocks noGrp="1"/>
          </p:cNvSpPr>
          <p:nvPr>
            <p:ph type="sldNum" sz="quarter" idx="5"/>
          </p:nvPr>
        </p:nvSpPr>
        <p:spPr>
          <a:noFill/>
        </p:spPr>
        <p:txBody>
          <a:bodyPr/>
          <a:lstStyle/>
          <a:p>
            <a:fld id="{D3025F74-CBA9-4FAF-B7CC-A4932356B44F}" type="slidenum">
              <a:rPr lang="en-US"/>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61443" name="Rectangle 5"/>
          <p:cNvSpPr>
            <a:spLocks noGrp="1" noChangeArrowheads="1"/>
          </p:cNvSpPr>
          <p:nvPr>
            <p:ph type="sldNum" sz="quarter" idx="5"/>
          </p:nvPr>
        </p:nvSpPr>
        <p:spPr>
          <a:noFill/>
        </p:spPr>
        <p:txBody>
          <a:bodyPr/>
          <a:lstStyle/>
          <a:p>
            <a:fld id="{B9D5B227-464A-449F-9A9D-44CFE3E7D36F}" type="slidenum">
              <a:rPr lang="en-US"/>
              <a:pPr/>
              <a:t>4</a:t>
            </a:fld>
            <a:endParaRPr lang="en-US"/>
          </a:p>
        </p:txBody>
      </p:sp>
      <p:sp>
        <p:nvSpPr>
          <p:cNvPr id="61444" name="Rectangle 2"/>
          <p:cNvSpPr>
            <a:spLocks noGrp="1" noRot="1" noChangeAspect="1" noChangeArrowheads="1" noTextEdit="1"/>
          </p:cNvSpPr>
          <p:nvPr>
            <p:ph type="sldImg"/>
          </p:nvPr>
        </p:nvSpPr>
        <p:spPr>
          <a:xfrm>
            <a:off x="858838" y="752475"/>
            <a:ext cx="4941887" cy="3708400"/>
          </a:xfrm>
          <a:ln/>
        </p:spPr>
      </p:sp>
      <p:sp>
        <p:nvSpPr>
          <p:cNvPr id="61445" name="Rectangle 3"/>
          <p:cNvSpPr>
            <a:spLocks noGrp="1" noChangeArrowheads="1"/>
          </p:cNvSpPr>
          <p:nvPr>
            <p:ph type="body" idx="1"/>
          </p:nvPr>
        </p:nvSpPr>
        <p:spPr>
          <a:xfrm>
            <a:off x="601663" y="4049713"/>
            <a:ext cx="5554662" cy="4195762"/>
          </a:xfrm>
          <a:noFill/>
          <a:ln/>
        </p:spPr>
        <p:txBody>
          <a:bodyPr/>
          <a:lstStyle/>
          <a:p>
            <a:r>
              <a:rPr lang="en-US" sz="1200" b="0" smtClean="0"/>
              <a:t>The web page vehicles follow the http rules of the road to travel the internet highways.</a:t>
            </a:r>
          </a:p>
          <a:p>
            <a:r>
              <a:rPr lang="en-US" sz="1200" b="0" smtClean="0"/>
              <a:t>Other vehicles follow other rules to share the internet.</a:t>
            </a:r>
          </a:p>
          <a:p>
            <a:endParaRPr lang="en-US" sz="1200" b="0" smtClean="0"/>
          </a:p>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AU" smtClean="0"/>
          </a:p>
        </p:txBody>
      </p:sp>
      <p:sp>
        <p:nvSpPr>
          <p:cNvPr id="80900" name="Slide Number Placeholder 3"/>
          <p:cNvSpPr>
            <a:spLocks noGrp="1"/>
          </p:cNvSpPr>
          <p:nvPr>
            <p:ph type="sldNum" sz="quarter" idx="5"/>
          </p:nvPr>
        </p:nvSpPr>
        <p:spPr>
          <a:noFill/>
        </p:spPr>
        <p:txBody>
          <a:bodyPr/>
          <a:lstStyle/>
          <a:p>
            <a:fld id="{073B34E7-97EE-4B57-ADE3-8DB5F0A45277}" type="slidenum">
              <a:rPr lang="en-US"/>
              <a:pPr/>
              <a:t>41</a:t>
            </a:fld>
            <a:endParaRPr lang="en-US"/>
          </a:p>
        </p:txBody>
      </p:sp>
      <p:sp>
        <p:nvSpPr>
          <p:cNvPr id="80901" name="Footer Placeholder 4"/>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Semester 093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b="0" smtClean="0"/>
              <a:t>An advantage of the web compared to traditional media is availability. The web is available 24 hours a day to a global audience. This creates an opportunity to provide valuable information for your customers. </a:t>
            </a:r>
          </a:p>
          <a:p>
            <a:endParaRPr lang="en-AU" smtClean="0"/>
          </a:p>
        </p:txBody>
      </p:sp>
      <p:sp>
        <p:nvSpPr>
          <p:cNvPr id="81924"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81925" name="Slide Number Placeholder 4"/>
          <p:cNvSpPr>
            <a:spLocks noGrp="1"/>
          </p:cNvSpPr>
          <p:nvPr>
            <p:ph type="sldNum" sz="quarter" idx="5"/>
          </p:nvPr>
        </p:nvSpPr>
        <p:spPr>
          <a:noFill/>
        </p:spPr>
        <p:txBody>
          <a:bodyPr/>
          <a:lstStyle/>
          <a:p>
            <a:fld id="{F1CD83D2-9DDD-4447-BD31-E30115035799}" type="slidenum">
              <a:rPr lang="en-US"/>
              <a:pPr/>
              <a:t>47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82947" name="Rectangle 5"/>
          <p:cNvSpPr>
            <a:spLocks noGrp="1" noChangeArrowheads="1"/>
          </p:cNvSpPr>
          <p:nvPr>
            <p:ph type="sldNum" sz="quarter" idx="5"/>
          </p:nvPr>
        </p:nvSpPr>
        <p:spPr>
          <a:noFill/>
        </p:spPr>
        <p:txBody>
          <a:bodyPr/>
          <a:lstStyle/>
          <a:p>
            <a:fld id="{246D982B-85BE-4245-A6A8-1F2B06124C6A}" type="slidenum">
              <a:rPr lang="en-US"/>
              <a:pPr/>
              <a:t>48</a:t>
            </a:fld>
            <a:endParaRPr lang="en-US"/>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xfrm>
            <a:off x="601663" y="4049713"/>
            <a:ext cx="5554662" cy="4195762"/>
          </a:xfrm>
          <a:noFill/>
          <a:ln/>
        </p:spPr>
        <p:txBody>
          <a:bodyPr/>
          <a:lstStyle/>
          <a:p>
            <a:endParaRPr lang="en-A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AU" smtClean="0"/>
          </a:p>
        </p:txBody>
      </p:sp>
      <p:sp>
        <p:nvSpPr>
          <p:cNvPr id="8397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83973" name="Slide Number Placeholder 4"/>
          <p:cNvSpPr>
            <a:spLocks noGrp="1"/>
          </p:cNvSpPr>
          <p:nvPr>
            <p:ph type="sldNum" sz="quarter" idx="5"/>
          </p:nvPr>
        </p:nvSpPr>
        <p:spPr>
          <a:noFill/>
        </p:spPr>
        <p:txBody>
          <a:bodyPr/>
          <a:lstStyle/>
          <a:p>
            <a:fld id="{536BC8C0-A9AB-4BD0-B77D-8DD93B70B181}" type="slidenum">
              <a:rPr lang="en-US"/>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AU" b="0" smtClean="0"/>
              <a:t>Think of a web server as computer waiting for other computers to give it a request e.g. for a web page it then sends the web page to the browser (client who made the request. The most common file it loads is HTML</a:t>
            </a:r>
            <a:r>
              <a:rPr lang="en-AU" smtClean="0"/>
              <a:t> </a:t>
            </a:r>
            <a:endParaRPr lang="en-AU" b="0" smtClean="0"/>
          </a:p>
          <a:p>
            <a:endParaRPr lang="en-AU" smtClean="0"/>
          </a:p>
        </p:txBody>
      </p:sp>
      <p:sp>
        <p:nvSpPr>
          <p:cNvPr id="6246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2469" name="Slide Number Placeholder 4"/>
          <p:cNvSpPr>
            <a:spLocks noGrp="1"/>
          </p:cNvSpPr>
          <p:nvPr>
            <p:ph type="sldNum" sz="quarter" idx="5"/>
          </p:nvPr>
        </p:nvSpPr>
        <p:spPr>
          <a:noFill/>
        </p:spPr>
        <p:txBody>
          <a:bodyPr/>
          <a:lstStyle/>
          <a:p>
            <a:fld id="{01BA85D3-D734-4FAA-8217-EE4DCCB7AD79}" type="slidenum">
              <a:rPr lang="en-US"/>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63491" name="Rectangle 5"/>
          <p:cNvSpPr>
            <a:spLocks noGrp="1" noChangeArrowheads="1"/>
          </p:cNvSpPr>
          <p:nvPr>
            <p:ph type="sldNum" sz="quarter" idx="5"/>
          </p:nvPr>
        </p:nvSpPr>
        <p:spPr>
          <a:noFill/>
        </p:spPr>
        <p:txBody>
          <a:bodyPr/>
          <a:lstStyle/>
          <a:p>
            <a:fld id="{C8E9A75D-79F5-41E7-A3D7-46BB874BEDAF}" type="slidenum">
              <a:rPr lang="en-US"/>
              <a:pPr/>
              <a:t>6</a:t>
            </a:fld>
            <a:endParaRPr lang="en-US"/>
          </a:p>
        </p:txBody>
      </p:sp>
      <p:sp>
        <p:nvSpPr>
          <p:cNvPr id="63492" name="Rectangle 2"/>
          <p:cNvSpPr>
            <a:spLocks noGrp="1" noRot="1" noChangeAspect="1" noChangeArrowheads="1" noTextEdit="1"/>
          </p:cNvSpPr>
          <p:nvPr>
            <p:ph type="sldImg"/>
          </p:nvPr>
        </p:nvSpPr>
        <p:spPr>
          <a:xfrm>
            <a:off x="858838" y="752475"/>
            <a:ext cx="4941887" cy="3708400"/>
          </a:xfrm>
          <a:ln/>
        </p:spPr>
      </p:sp>
      <p:sp>
        <p:nvSpPr>
          <p:cNvPr id="63493" name="Rectangle 3"/>
          <p:cNvSpPr>
            <a:spLocks noGrp="1" noChangeArrowheads="1"/>
          </p:cNvSpPr>
          <p:nvPr>
            <p:ph type="body" idx="1"/>
          </p:nvPr>
        </p:nvSpPr>
        <p:spPr>
          <a:noFill/>
          <a:ln/>
        </p:spPr>
        <p:txBody>
          <a:bodyPr/>
          <a:lstStyle/>
          <a:p>
            <a:r>
              <a:rPr lang="en-AU" sz="1000" b="0" smtClean="0"/>
              <a:t>Client uses web browser ( client) to access  Internet</a:t>
            </a:r>
          </a:p>
          <a:p>
            <a:r>
              <a:rPr lang="en-AU" sz="1000" b="0" smtClean="0"/>
              <a:t>Uses the browser to visit a website (www.yahoo.com) </a:t>
            </a:r>
          </a:p>
          <a:p>
            <a:r>
              <a:rPr lang="en-AU" sz="1000" b="0" smtClean="0"/>
              <a:t>The Server is the Web server program running on the computer with an IP address that corresponds with Yahoo.com</a:t>
            </a:r>
          </a:p>
          <a:p>
            <a:r>
              <a:rPr lang="en-AU" sz="1000" b="0" smtClean="0"/>
              <a:t>It locates the Web page and related resources that were requested and responds by sending them to the individual.</a:t>
            </a:r>
          </a:p>
          <a:p>
            <a:endParaRPr lang="en-US" sz="1000"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64515" name="Rectangle 5"/>
          <p:cNvSpPr>
            <a:spLocks noGrp="1" noChangeArrowheads="1"/>
          </p:cNvSpPr>
          <p:nvPr>
            <p:ph type="sldNum" sz="quarter" idx="5"/>
          </p:nvPr>
        </p:nvSpPr>
        <p:spPr>
          <a:noFill/>
        </p:spPr>
        <p:txBody>
          <a:bodyPr/>
          <a:lstStyle/>
          <a:p>
            <a:fld id="{7FA1821C-63C4-4085-BCB6-D98D32DD8781}" type="slidenum">
              <a:rPr lang="en-US"/>
              <a:pPr/>
              <a:t>7</a:t>
            </a:fld>
            <a:endParaRPr lang="en-US"/>
          </a:p>
        </p:txBody>
      </p:sp>
      <p:sp>
        <p:nvSpPr>
          <p:cNvPr id="64516" name="Rectangle 2"/>
          <p:cNvSpPr>
            <a:spLocks noGrp="1" noRot="1" noChangeAspect="1" noChangeArrowheads="1" noTextEdit="1"/>
          </p:cNvSpPr>
          <p:nvPr>
            <p:ph type="sldImg"/>
          </p:nvPr>
        </p:nvSpPr>
        <p:spPr>
          <a:xfrm>
            <a:off x="858838" y="752475"/>
            <a:ext cx="4941887" cy="3708400"/>
          </a:xfrm>
          <a:ln/>
        </p:spPr>
      </p:sp>
      <p:sp>
        <p:nvSpPr>
          <p:cNvPr id="64517" name="Rectangle 3"/>
          <p:cNvSpPr>
            <a:spLocks noGrp="1" noChangeArrowheads="1"/>
          </p:cNvSpPr>
          <p:nvPr>
            <p:ph type="body" idx="1"/>
          </p:nvPr>
        </p:nvSpPr>
        <p:spPr>
          <a:xfrm>
            <a:off x="601663" y="4049713"/>
            <a:ext cx="5554662" cy="4195762"/>
          </a:xfrm>
          <a:noFill/>
          <a:ln/>
        </p:spPr>
        <p:txBody>
          <a:bodyPr/>
          <a:lstStyle/>
          <a:p>
            <a:r>
              <a:rPr lang="en-US" sz="1200" b="0" smtClean="0"/>
              <a:t>Apache Web Server: This is a widely-used open source web server originally created by combining all of the NCSA Web server’s patches (fixes) and putting them together. Some claim that it is the world’s most popular web server. </a:t>
            </a:r>
          </a:p>
          <a:p>
            <a:endParaRPr lang="en-US" sz="1200" b="0" smtClean="0"/>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65539" name="Rectangle 5"/>
          <p:cNvSpPr>
            <a:spLocks noGrp="1" noChangeArrowheads="1"/>
          </p:cNvSpPr>
          <p:nvPr>
            <p:ph type="sldNum" sz="quarter" idx="5"/>
          </p:nvPr>
        </p:nvSpPr>
        <p:spPr>
          <a:noFill/>
        </p:spPr>
        <p:txBody>
          <a:bodyPr/>
          <a:lstStyle/>
          <a:p>
            <a:fld id="{0D4C16CB-10DC-41E1-AB9E-EC7C018E2329}" type="slidenum">
              <a:rPr lang="en-US"/>
              <a:pPr/>
              <a:t>8</a:t>
            </a:fld>
            <a:endParaRPr lang="en-US"/>
          </a:p>
        </p:txBody>
      </p:sp>
      <p:sp>
        <p:nvSpPr>
          <p:cNvPr id="65540" name="Rectangle 2"/>
          <p:cNvSpPr>
            <a:spLocks noGrp="1" noRot="1" noChangeAspect="1" noChangeArrowheads="1" noTextEdit="1"/>
          </p:cNvSpPr>
          <p:nvPr>
            <p:ph type="sldImg"/>
          </p:nvPr>
        </p:nvSpPr>
        <p:spPr>
          <a:xfrm>
            <a:off x="1019175" y="868363"/>
            <a:ext cx="4625975" cy="3470275"/>
          </a:xfrm>
          <a:ln/>
        </p:spPr>
      </p:sp>
      <p:sp>
        <p:nvSpPr>
          <p:cNvPr id="65541" name="Rectangle 3"/>
          <p:cNvSpPr>
            <a:spLocks noGrp="1" noChangeArrowheads="1"/>
          </p:cNvSpPr>
          <p:nvPr>
            <p:ph type="body" idx="1"/>
          </p:nvPr>
        </p:nvSpPr>
        <p:spPr>
          <a:xfrm>
            <a:off x="889000" y="4718050"/>
            <a:ext cx="4884738" cy="4183063"/>
          </a:xfrm>
          <a:noFill/>
          <a:ln/>
        </p:spPr>
        <p:txBody>
          <a:bodyPr lIns="91677" tIns="45838" rIns="91677" bIns="45838"/>
          <a:lstStyle/>
          <a:p>
            <a:pPr defTabSz="914400"/>
            <a:r>
              <a:rPr lang="en-AU" sz="1000" b="0" smtClean="0"/>
              <a:t>Movie Scenario Log onto a web site to see what movies are on</a:t>
            </a:r>
          </a:p>
          <a:p>
            <a:pPr defTabSz="914400"/>
            <a:r>
              <a:rPr lang="en-AU" sz="1000" b="0" smtClean="0"/>
              <a:t>You search by location rather than by movie</a:t>
            </a:r>
          </a:p>
          <a:p>
            <a:pPr defTabSz="914400"/>
            <a:r>
              <a:rPr lang="en-AU" sz="1000" b="0" smtClean="0"/>
              <a:t>You enter zip code A large list of movie theatres appear in your area</a:t>
            </a:r>
          </a:p>
          <a:p>
            <a:pPr defTabSz="914400"/>
            <a:r>
              <a:rPr lang="en-AU" sz="1000" b="0" smtClean="0"/>
              <a:t>You select theatre ––movie  times.</a:t>
            </a:r>
          </a:p>
          <a:p>
            <a:pPr defTabSz="914400"/>
            <a:r>
              <a:rPr lang="en-AU" sz="1000" b="0" smtClean="0"/>
              <a:t>In this case you are not doing much The Server web is doing all the work Serving you information</a:t>
            </a:r>
          </a:p>
          <a:p>
            <a:pPr defTabSz="914400"/>
            <a:r>
              <a:rPr lang="en-AU" sz="1000" b="0" smtClean="0"/>
              <a:t>But say web site lets you preview a movie You have to down load QuickTime down load the trailer </a:t>
            </a:r>
          </a:p>
          <a:p>
            <a:pPr defTabSz="914400"/>
            <a:r>
              <a:rPr lang="en-AU" sz="1000" b="0" smtClean="0"/>
              <a:t>Your computer is doing the work that becomes a client side operation. Ordering online is another client operation You put in cart you pay and your computer has to send your credit card details over the web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66563" name="Rectangle 5"/>
          <p:cNvSpPr>
            <a:spLocks noGrp="1" noChangeArrowheads="1"/>
          </p:cNvSpPr>
          <p:nvPr>
            <p:ph type="sldNum" sz="quarter" idx="5"/>
          </p:nvPr>
        </p:nvSpPr>
        <p:spPr>
          <a:noFill/>
        </p:spPr>
        <p:txBody>
          <a:bodyPr/>
          <a:lstStyle/>
          <a:p>
            <a:fld id="{13E30C1C-D1E1-468B-816B-E48AAF155EB4}" type="slidenum">
              <a:rPr lang="en-US"/>
              <a:pPr/>
              <a:t>9</a:t>
            </a:fld>
            <a:endParaRPr lang="en-US"/>
          </a:p>
        </p:txBody>
      </p:sp>
      <p:sp>
        <p:nvSpPr>
          <p:cNvPr id="66564" name="Rectangle 2"/>
          <p:cNvSpPr>
            <a:spLocks noGrp="1" noRot="1" noChangeAspect="1" noChangeArrowheads="1" noTextEdit="1"/>
          </p:cNvSpPr>
          <p:nvPr>
            <p:ph type="sldImg"/>
          </p:nvPr>
        </p:nvSpPr>
        <p:spPr>
          <a:xfrm>
            <a:off x="858838" y="752475"/>
            <a:ext cx="4941887" cy="3708400"/>
          </a:xfrm>
          <a:ln/>
        </p:spPr>
      </p:sp>
      <p:sp>
        <p:nvSpPr>
          <p:cNvPr id="66565" name="Rectangle 3"/>
          <p:cNvSpPr>
            <a:spLocks noGrp="1" noChangeArrowheads="1"/>
          </p:cNvSpPr>
          <p:nvPr>
            <p:ph type="body" idx="1"/>
          </p:nvPr>
        </p:nvSpPr>
        <p:spPr>
          <a:noFill/>
          <a:ln/>
        </p:spPr>
        <p:txBody>
          <a:bodyPr/>
          <a:lstStyle/>
          <a:p>
            <a:r>
              <a:rPr lang="en-AU" sz="1000" b="0" smtClean="0"/>
              <a:t>To view a Web site you must have software known as a Web Browser installed on the client computer</a:t>
            </a:r>
            <a:endParaRPr lang="en-US" sz="1000" b="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858838" y="752475"/>
            <a:ext cx="4941887" cy="3708400"/>
          </a:xfrm>
          <a:ln/>
        </p:spPr>
      </p:sp>
      <p:sp>
        <p:nvSpPr>
          <p:cNvPr id="67587" name="Notes Placeholder 2"/>
          <p:cNvSpPr>
            <a:spLocks noGrp="1"/>
          </p:cNvSpPr>
          <p:nvPr>
            <p:ph type="body" idx="1"/>
          </p:nvPr>
        </p:nvSpPr>
        <p:spPr>
          <a:noFill/>
          <a:ln/>
        </p:spPr>
        <p:txBody>
          <a:bodyPr/>
          <a:lstStyle/>
          <a:p>
            <a:endParaRPr lang="en-US" smtClean="0"/>
          </a:p>
        </p:txBody>
      </p:sp>
      <p:sp>
        <p:nvSpPr>
          <p:cNvPr id="6758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67589" name="Slide Number Placeholder 4"/>
          <p:cNvSpPr>
            <a:spLocks noGrp="1"/>
          </p:cNvSpPr>
          <p:nvPr>
            <p:ph type="sldNum" sz="quarter" idx="5"/>
          </p:nvPr>
        </p:nvSpPr>
        <p:spPr>
          <a:noFill/>
        </p:spPr>
        <p:txBody>
          <a:bodyPr/>
          <a:lstStyle/>
          <a:p>
            <a:fld id="{1F60830E-2E34-4B2C-A9A4-A559CE8EF447}" type="slidenum">
              <a:rPr lang="en-US"/>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093 - Web Design</a:t>
            </a:r>
          </a:p>
        </p:txBody>
      </p:sp>
      <p:sp>
        <p:nvSpPr>
          <p:cNvPr id="68611" name="Rectangle 5"/>
          <p:cNvSpPr>
            <a:spLocks noGrp="1" noChangeArrowheads="1"/>
          </p:cNvSpPr>
          <p:nvPr>
            <p:ph type="sldNum" sz="quarter" idx="5"/>
          </p:nvPr>
        </p:nvSpPr>
        <p:spPr>
          <a:noFill/>
        </p:spPr>
        <p:txBody>
          <a:bodyPr/>
          <a:lstStyle/>
          <a:p>
            <a:fld id="{ACC08619-B2E4-4C69-813D-E22A19B5B718}" type="slidenum">
              <a:rPr lang="en-US"/>
              <a:pPr/>
              <a:t>11</a:t>
            </a:fld>
            <a:endParaRPr lang="en-US"/>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p:spPr>
        <p:txBody>
          <a:bodyPr/>
          <a:lstStyle/>
          <a:p>
            <a:r>
              <a:rPr lang="en-AU" sz="1000" b="0" smtClean="0"/>
              <a:t>Originally envisioned as Universal Resource Locator by Tim Berners-Lee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smtClean="0"/>
              <a:t>Click to edit Master title style</a:t>
            </a:r>
            <a:endParaRPr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fld id="{FE3F5DC3-ABFE-4734-BD23-FAA63928F704}" type="datetimeFigureOut">
              <a:rPr lang="en-US"/>
              <a:pPr/>
              <a:t>5/5/2010</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65445FAF-450A-419B-B7CE-46294BB882CF}"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D26543C9-F0E5-4AED-8101-CC039AC7051C}" type="datetimeFigureOut">
              <a:rPr lang="en-US"/>
              <a:pPr/>
              <a:t>5/5/2010</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A7D68D51-1692-47D8-9813-EBA738007B3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F7EE952B-AF98-4331-BB50-74B44E014B1E}" type="datetimeFigureOut">
              <a:rPr lang="en-US"/>
              <a:pPr/>
              <a:t>5/5/2010</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5CDB53FE-98BB-407C-A04D-DFE574631D9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654032"/>
          </a:xfrm>
        </p:spPr>
        <p:txBody>
          <a:bodyPr/>
          <a:lstStyle/>
          <a:p>
            <a:r>
              <a:rPr lang="en-AU" dirty="0" smtClean="0"/>
              <a:t>Click to edit Master title style</a:t>
            </a:r>
            <a:endParaRPr lang="en-US" dirty="0"/>
          </a:p>
        </p:txBody>
      </p:sp>
      <p:sp>
        <p:nvSpPr>
          <p:cNvPr id="3" name="Text Placeholder 2"/>
          <p:cNvSpPr>
            <a:spLocks noGrp="1"/>
          </p:cNvSpPr>
          <p:nvPr>
            <p:ph type="body" sz="half" idx="1"/>
          </p:nvPr>
        </p:nvSpPr>
        <p:spPr>
          <a:xfrm>
            <a:off x="457200" y="1600200"/>
            <a:ext cx="4038600" cy="45339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quarter" idx="2"/>
          </p:nvPr>
        </p:nvSpPr>
        <p:spPr>
          <a:xfrm>
            <a:off x="4648200" y="1600200"/>
            <a:ext cx="4038600" cy="2190750"/>
          </a:xfrm>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Content Placeholder 4"/>
          <p:cNvSpPr>
            <a:spLocks noGrp="1"/>
          </p:cNvSpPr>
          <p:nvPr>
            <p:ph sz="quarter" idx="3"/>
          </p:nvPr>
        </p:nvSpPr>
        <p:spPr>
          <a:xfrm>
            <a:off x="4648200" y="3943350"/>
            <a:ext cx="4038600" cy="219075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Rectangle 218"/>
          <p:cNvSpPr>
            <a:spLocks noGrp="1" noChangeArrowheads="1"/>
          </p:cNvSpPr>
          <p:nvPr>
            <p:ph type="sldNum" sz="quarter" idx="10"/>
          </p:nvPr>
        </p:nvSpPr>
        <p:spPr/>
        <p:txBody>
          <a:bodyPr/>
          <a:lstStyle>
            <a:lvl1pPr>
              <a:defRPr/>
            </a:lvl1pPr>
          </a:lstStyle>
          <a:p>
            <a:fld id="{8157C129-9A10-446D-8625-1B11F9880F9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en-AU" dirty="0" smtClean="0"/>
              <a:t>Click to edit Master title style</a:t>
            </a:r>
            <a:endParaRPr lang="en-US" dirty="0"/>
          </a:p>
        </p:txBody>
      </p:sp>
      <p:sp>
        <p:nvSpPr>
          <p:cNvPr id="3" name="Table Placeholder 2"/>
          <p:cNvSpPr>
            <a:spLocks noGrp="1"/>
          </p:cNvSpPr>
          <p:nvPr>
            <p:ph type="tbl" idx="1"/>
          </p:nvPr>
        </p:nvSpPr>
        <p:spPr>
          <a:xfrm>
            <a:off x="457200" y="1600200"/>
            <a:ext cx="8229600" cy="4533900"/>
          </a:xfrm>
        </p:spPr>
        <p:txBody>
          <a:bodyPr/>
          <a:lstStyle/>
          <a:p>
            <a:pPr lvl="0"/>
            <a:endParaRPr lang="en-US" noProof="0" smtClean="0"/>
          </a:p>
        </p:txBody>
      </p:sp>
      <p:sp>
        <p:nvSpPr>
          <p:cNvPr id="4" name="Rectangle 218"/>
          <p:cNvSpPr>
            <a:spLocks noGrp="1" noChangeArrowheads="1"/>
          </p:cNvSpPr>
          <p:nvPr>
            <p:ph type="sldNum" sz="quarter" idx="10"/>
          </p:nvPr>
        </p:nvSpPr>
        <p:spPr/>
        <p:txBody>
          <a:bodyPr/>
          <a:lstStyle>
            <a:lvl1pPr>
              <a:defRPr/>
            </a:lvl1pPr>
          </a:lstStyle>
          <a:p>
            <a:fld id="{383D10C9-2887-4210-91C8-F032DA9398B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en-AU" dirty="0" smtClean="0"/>
              <a:t>Click to edit Master title style</a:t>
            </a:r>
            <a:endParaRPr lang="en-US" dirty="0"/>
          </a:p>
        </p:txBody>
      </p:sp>
      <p:sp>
        <p:nvSpPr>
          <p:cNvPr id="3" name="Text Placeholder 2"/>
          <p:cNvSpPr>
            <a:spLocks noGrp="1"/>
          </p:cNvSpPr>
          <p:nvPr>
            <p:ph type="body" sz="half" idx="1"/>
          </p:nvPr>
        </p:nvSpPr>
        <p:spPr>
          <a:xfrm>
            <a:off x="457200" y="1600200"/>
            <a:ext cx="4038600" cy="45339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218"/>
          <p:cNvSpPr>
            <a:spLocks noGrp="1" noChangeArrowheads="1"/>
          </p:cNvSpPr>
          <p:nvPr>
            <p:ph type="sldNum" sz="quarter" idx="10"/>
          </p:nvPr>
        </p:nvSpPr>
        <p:spPr/>
        <p:txBody>
          <a:bodyPr/>
          <a:lstStyle>
            <a:lvl1pPr>
              <a:defRPr/>
            </a:lvl1pPr>
          </a:lstStyle>
          <a:p>
            <a:fld id="{220808C9-50FA-4169-BBC8-805BAEB456FE}"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en-AU" dirty="0" smtClean="0"/>
              <a:t>Click to edit Master title style</a:t>
            </a:r>
            <a:endParaRPr lang="en-US" dirty="0"/>
          </a:p>
        </p:txBody>
      </p:sp>
      <p:sp>
        <p:nvSpPr>
          <p:cNvPr id="3" name="Text Placeholder 2"/>
          <p:cNvSpPr>
            <a:spLocks noGrp="1"/>
          </p:cNvSpPr>
          <p:nvPr>
            <p:ph type="body" sz="half" idx="1"/>
          </p:nvPr>
        </p:nvSpPr>
        <p:spPr>
          <a:xfrm>
            <a:off x="457200" y="1600200"/>
            <a:ext cx="8229600" cy="219075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57200" y="3943350"/>
            <a:ext cx="8229600" cy="219075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218"/>
          <p:cNvSpPr>
            <a:spLocks noGrp="1" noChangeArrowheads="1"/>
          </p:cNvSpPr>
          <p:nvPr>
            <p:ph type="sldNum" sz="quarter" idx="10"/>
          </p:nvPr>
        </p:nvSpPr>
        <p:spPr/>
        <p:txBody>
          <a:bodyPr/>
          <a:lstStyle>
            <a:lvl1pPr>
              <a:defRPr/>
            </a:lvl1pPr>
          </a:lstStyle>
          <a:p>
            <a:fld id="{1C68221D-D1EA-45F2-AB23-198634AC68F8}"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r>
              <a:rPr lang="en-US"/>
              <a:t>MMDE11-150 Semester 093</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8FFA29A8-65E2-4171-BCFA-D57AC824CD2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23886"/>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9"/>
          <p:cNvSpPr>
            <a:spLocks noGrp="1"/>
          </p:cNvSpPr>
          <p:nvPr>
            <p:ph type="dt" sz="half" idx="10"/>
          </p:nvPr>
        </p:nvSpPr>
        <p:spPr/>
        <p:txBody>
          <a:bodyPr/>
          <a:lstStyle>
            <a:lvl1pPr>
              <a:defRPr/>
            </a:lvl1pPr>
          </a:lstStyle>
          <a:p>
            <a:fld id="{73D19501-0F20-4519-9291-330E0E1FB1C5}" type="datetimeFigureOut">
              <a:rPr lang="en-US"/>
              <a:pPr/>
              <a:t>5/5/2010</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B35547E5-CB77-4E4E-ADB2-0FB559220BC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fld id="{D379B8B1-1A1C-44E6-A3C1-79E94A3439DC}" type="datetimeFigureOut">
              <a:rPr lang="en-US"/>
              <a:pPr/>
              <a:t>5/5/2010</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1E7C2F12-367E-4337-A2D4-87DCFC428DD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fld id="{64A7887E-4FEA-4741-923D-00A6CC646F27}" type="datetimeFigureOut">
              <a:rPr lang="en-US"/>
              <a:pPr/>
              <a:t>5/5/2010</a:t>
            </a:fld>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9ECDEEBA-4512-4A0B-9ABA-8899E68514C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lstStyle>
            <a:lvl1pPr>
              <a:defRPr sz="40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fld id="{F533E348-8898-48D9-8232-F5DDF3FCF744}" type="datetimeFigureOut">
              <a:rPr lang="en-US"/>
              <a:pPr/>
              <a:t>5/5/2010</a:t>
            </a:fld>
            <a:endParaRPr lang="en-US"/>
          </a:p>
        </p:txBody>
      </p:sp>
      <p:sp>
        <p:nvSpPr>
          <p:cNvPr id="8" name="Footer Placeholder 21"/>
          <p:cNvSpPr>
            <a:spLocks noGrp="1"/>
          </p:cNvSpPr>
          <p:nvPr>
            <p:ph type="ftr" sz="quarter" idx="11"/>
          </p:nvPr>
        </p:nvSpPr>
        <p:spPr/>
        <p:txBody>
          <a:bodyPr/>
          <a:lstStyle>
            <a:lvl1pPr>
              <a:defRPr/>
            </a:lvl1pPr>
          </a:lstStyle>
          <a:p>
            <a:endParaRPr lang="en-US"/>
          </a:p>
        </p:txBody>
      </p:sp>
      <p:sp>
        <p:nvSpPr>
          <p:cNvPr id="9" name="Slide Number Placeholder 17"/>
          <p:cNvSpPr>
            <a:spLocks noGrp="1"/>
          </p:cNvSpPr>
          <p:nvPr>
            <p:ph type="sldNum" sz="quarter" idx="12"/>
          </p:nvPr>
        </p:nvSpPr>
        <p:spPr/>
        <p:txBody>
          <a:bodyPr/>
          <a:lstStyle>
            <a:lvl1pPr>
              <a:defRPr/>
            </a:lvl1pPr>
          </a:lstStyle>
          <a:p>
            <a:fld id="{E2F782ED-CC22-4487-B26D-0E714C9D54E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5321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dirty="0" smtClean="0"/>
              <a:t>Click to edit Master title style</a:t>
            </a:r>
            <a:endParaRPr lang="en-US" dirty="0"/>
          </a:p>
        </p:txBody>
      </p:sp>
      <p:sp>
        <p:nvSpPr>
          <p:cNvPr id="3" name="Date Placeholder 9"/>
          <p:cNvSpPr>
            <a:spLocks noGrp="1"/>
          </p:cNvSpPr>
          <p:nvPr>
            <p:ph type="dt" sz="half" idx="10"/>
          </p:nvPr>
        </p:nvSpPr>
        <p:spPr/>
        <p:txBody>
          <a:bodyPr/>
          <a:lstStyle>
            <a:lvl1pPr>
              <a:defRPr/>
            </a:lvl1pPr>
          </a:lstStyle>
          <a:p>
            <a:fld id="{CEB22A4B-13A5-4757-AEA9-6541D454CDEF}" type="datetimeFigureOut">
              <a:rPr lang="en-US"/>
              <a:pPr/>
              <a:t>5/5/2010</a:t>
            </a:fld>
            <a:endParaRPr lang="en-US"/>
          </a:p>
        </p:txBody>
      </p:sp>
      <p:sp>
        <p:nvSpPr>
          <p:cNvPr id="4" name="Footer Placeholder 21"/>
          <p:cNvSpPr>
            <a:spLocks noGrp="1"/>
          </p:cNvSpPr>
          <p:nvPr>
            <p:ph type="ftr" sz="quarter" idx="11"/>
          </p:nvPr>
        </p:nvSpPr>
        <p:spPr/>
        <p:txBody>
          <a:bodyPr/>
          <a:lstStyle>
            <a:lvl1pPr>
              <a:defRPr/>
            </a:lvl1pPr>
          </a:lstStyle>
          <a:p>
            <a:endParaRPr lang="en-US"/>
          </a:p>
        </p:txBody>
      </p:sp>
      <p:sp>
        <p:nvSpPr>
          <p:cNvPr id="5" name="Slide Number Placeholder 17"/>
          <p:cNvSpPr>
            <a:spLocks noGrp="1"/>
          </p:cNvSpPr>
          <p:nvPr>
            <p:ph type="sldNum" sz="quarter" idx="12"/>
          </p:nvPr>
        </p:nvSpPr>
        <p:spPr/>
        <p:txBody>
          <a:bodyPr/>
          <a:lstStyle>
            <a:lvl1pPr>
              <a:defRPr/>
            </a:lvl1pPr>
          </a:lstStyle>
          <a:p>
            <a:fld id="{5CBDE8E3-02F2-41FD-BC49-0F582664D53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2444620D-1807-4F47-B1FF-7860CAB180E5}" type="datetimeFigureOut">
              <a:rPr lang="en-US"/>
              <a:pPr/>
              <a:t>5/5/2010</a:t>
            </a:fld>
            <a:endParaRPr lang="en-US"/>
          </a:p>
        </p:txBody>
      </p:sp>
      <p:sp>
        <p:nvSpPr>
          <p:cNvPr id="3" name="Footer Placeholder 21"/>
          <p:cNvSpPr>
            <a:spLocks noGrp="1"/>
          </p:cNvSpPr>
          <p:nvPr>
            <p:ph type="ftr" sz="quarter" idx="11"/>
          </p:nvPr>
        </p:nvSpPr>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CC047615-21AF-41AC-8653-758DABDF85F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fld id="{EE50F324-E66C-44B6-9069-6BF586AF1F01}" type="datetimeFigureOut">
              <a:rPr lang="en-US"/>
              <a:pPr/>
              <a:t>5/5/2010</a:t>
            </a:fld>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2B9C063E-C999-46C7-83D7-0E017206F7D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E84EECAE-6602-47F6-8B85-1755832E1125}" type="datetimeFigureOut">
              <a:rPr lang="en-US"/>
              <a:pPr/>
              <a:t>5/5/2010</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A39AC478-CB72-4892-A47C-2EA26272970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1028" name="Title Placeholder 8"/>
          <p:cNvSpPr>
            <a:spLocks noGrp="1"/>
          </p:cNvSpPr>
          <p:nvPr>
            <p:ph type="title"/>
          </p:nvPr>
        </p:nvSpPr>
        <p:spPr bwMode="auto">
          <a:xfrm>
            <a:off x="457200" y="704850"/>
            <a:ext cx="8229600" cy="7239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fld id="{DA545492-F9D5-44A4-914C-B43414595ED8}" type="datetimeFigureOut">
              <a:rPr lang="en-US"/>
              <a:pPr/>
              <a:t>5/5/2010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A7DCF66D-8CD0-40DE-8F4E-DD3B59C60353}" type="slidenum">
              <a:rPr lang="en-US"/>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392" r:id="rId1"/>
    <p:sldLayoutId id="2147484384" r:id="rId2"/>
    <p:sldLayoutId id="2147484393" r:id="rId3"/>
    <p:sldLayoutId id="2147484385" r:id="rId4"/>
    <p:sldLayoutId id="2147484386" r:id="rId5"/>
    <p:sldLayoutId id="2147484387" r:id="rId6"/>
    <p:sldLayoutId id="2147484388" r:id="rId7"/>
    <p:sldLayoutId id="2147484389" r:id="rId8"/>
    <p:sldLayoutId id="2147484394" r:id="rId9"/>
    <p:sldLayoutId id="2147484390" r:id="rId10"/>
    <p:sldLayoutId id="2147484391" r:id="rId11"/>
    <p:sldLayoutId id="2147484395" r:id="rId12"/>
    <p:sldLayoutId id="2147484396" r:id="rId13"/>
    <p:sldLayoutId id="2147484397" r:id="rId14"/>
    <p:sldLayoutId id="2147484398" r:id="rId15"/>
    <p:sldLayoutId id="2147484399" r:id="rId16"/>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defRPr>
      </a:lvl2pPr>
      <a:lvl3pPr algn="l" rtl="0" eaLnBrk="0" fontAlgn="base" hangingPunct="0">
        <a:spcBef>
          <a:spcPct val="0"/>
        </a:spcBef>
        <a:spcAft>
          <a:spcPct val="0"/>
        </a:spcAft>
        <a:defRPr sz="4000">
          <a:solidFill>
            <a:schemeClr val="tx2"/>
          </a:solidFill>
          <a:latin typeface="Verdana" pitchFamily="34" charset="0"/>
        </a:defRPr>
      </a:lvl3pPr>
      <a:lvl4pPr algn="l" rtl="0" eaLnBrk="0" fontAlgn="base" hangingPunct="0">
        <a:spcBef>
          <a:spcPct val="0"/>
        </a:spcBef>
        <a:spcAft>
          <a:spcPct val="0"/>
        </a:spcAft>
        <a:defRPr sz="4000">
          <a:solidFill>
            <a:schemeClr val="tx2"/>
          </a:solidFill>
          <a:latin typeface="Verdana" pitchFamily="34" charset="0"/>
        </a:defRPr>
      </a:lvl4pPr>
      <a:lvl5pPr algn="l" rtl="0" eaLnBrk="0" fontAlgn="base" hangingPunct="0">
        <a:spcBef>
          <a:spcPct val="0"/>
        </a:spcBef>
        <a:spcAft>
          <a:spcPct val="0"/>
        </a:spcAft>
        <a:defRPr sz="40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enisland.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www.iana.org/domains/root/db"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org/2000/01/xhtml-pressreleas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TR/html5/"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whatwg.org/specs/web-apps/current-wor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hyperlink" Target="http://blog.dreamhosters.com/2006/07/26/top-10-worst-domain-nam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thefwa.com/" TargetMode="External"/><Relationship Id="rId2" Type="http://schemas.openxmlformats.org/officeDocument/2006/relationships/hyperlink" Target="http://designcharts.com/" TargetMode="External"/><Relationship Id="rId1" Type="http://schemas.openxmlformats.org/officeDocument/2006/relationships/slideLayout" Target="../slideLayouts/slideLayout2.xml"/><Relationship Id="rId4" Type="http://schemas.openxmlformats.org/officeDocument/2006/relationships/hyperlink" Target="http://www.webpagesthatsuck.com/"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ilearn.bond.edu.au/webapps/portal/frameset.jsp?tab_id=_2_1&amp;url=/webapps/blackboard/execute/launcher?type=Course&amp;id=_20668_1&amp;ur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heshulers.com/whitepapers/internet_whitepaper/index.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rrowheads="1"/>
          </p:cNvPicPr>
          <p:nvPr/>
        </p:nvPicPr>
        <p:blipFill>
          <a:blip r:embed="rId3">
            <a:duotone>
              <a:prstClr val="black"/>
              <a:schemeClr val="accent1">
                <a:tint val="45000"/>
                <a:satMod val="400000"/>
              </a:schemeClr>
            </a:duotone>
          </a:blip>
          <a:srcRect/>
          <a:stretch>
            <a:fillRect/>
          </a:stretch>
        </p:blipFill>
        <p:spPr bwMode="auto">
          <a:xfrm>
            <a:off x="4357686" y="3786190"/>
            <a:ext cx="3960000" cy="2700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endParaRPr lang="en-US"/>
          </a:p>
        </p:txBody>
      </p:sp>
      <p:sp>
        <p:nvSpPr>
          <p:cNvPr id="4103" name="Rectangle 7"/>
          <p:cNvSpPr>
            <a:spLocks noGrp="1" noChangeArrowheads="1"/>
          </p:cNvSpPr>
          <p:nvPr>
            <p:ph type="ctrTitle"/>
          </p:nvPr>
        </p:nvSpPr>
        <p:spPr>
          <a:xfrm>
            <a:off x="357158" y="1071546"/>
            <a:ext cx="8501122" cy="874712"/>
          </a:xfrm>
        </p:spPr>
        <p:txBody>
          <a:bodyPr>
            <a:normAutofit/>
          </a:bodyPr>
          <a:lstStyle/>
          <a:p>
            <a:pPr algn="ctr" eaLnBrk="1" fontAlgn="auto" hangingPunct="1">
              <a:spcAft>
                <a:spcPts val="0"/>
              </a:spcAft>
              <a:defRPr/>
            </a:pPr>
            <a:r>
              <a:rPr lang="en-US" dirty="0" smtClean="0"/>
              <a:t>MMDE 11-150 Web Design</a:t>
            </a:r>
          </a:p>
        </p:txBody>
      </p:sp>
      <p:sp>
        <p:nvSpPr>
          <p:cNvPr id="7172" name="Rectangle 8"/>
          <p:cNvSpPr>
            <a:spLocks noGrp="1" noChangeArrowheads="1"/>
          </p:cNvSpPr>
          <p:nvPr>
            <p:ph type="subTitle" idx="1"/>
          </p:nvPr>
        </p:nvSpPr>
        <p:spPr>
          <a:xfrm>
            <a:off x="1116012" y="2205038"/>
            <a:ext cx="7385077" cy="3152788"/>
          </a:xfrm>
        </p:spPr>
        <p:txBody>
          <a:bodyPr/>
          <a:lstStyle/>
          <a:p>
            <a:pPr marR="0" algn="l" eaLnBrk="1" hangingPunct="1">
              <a:lnSpc>
                <a:spcPct val="90000"/>
              </a:lnSpc>
            </a:pPr>
            <a:r>
              <a:rPr lang="en-US" sz="3600" dirty="0" smtClean="0"/>
              <a:t>Lecture 2</a:t>
            </a:r>
            <a:r>
              <a:rPr lang="en-US" sz="4000" dirty="0" smtClean="0"/>
              <a:t> </a:t>
            </a:r>
          </a:p>
          <a:p>
            <a:pPr marR="0" algn="l" eaLnBrk="1" hangingPunct="1">
              <a:lnSpc>
                <a:spcPct val="90000"/>
              </a:lnSpc>
            </a:pPr>
            <a:r>
              <a:rPr lang="en-US" sz="2800" dirty="0" smtClean="0">
                <a:sym typeface="Wingdings" pitchFamily="2" charset="2"/>
              </a:rPr>
              <a:t> </a:t>
            </a:r>
            <a:r>
              <a:rPr lang="en-US" sz="2800" dirty="0" smtClean="0"/>
              <a:t>Understanding The Web Design Environment </a:t>
            </a:r>
            <a:r>
              <a:rPr lang="en-US" dirty="0" smtClean="0">
                <a:solidFill>
                  <a:schemeClr val="tx2"/>
                </a:solidFill>
              </a:rPr>
              <a:t/>
            </a:r>
            <a:br>
              <a:rPr lang="en-US" dirty="0" smtClean="0">
                <a:solidFill>
                  <a:schemeClr val="tx2"/>
                </a:solidFill>
              </a:rPr>
            </a:br>
            <a:endParaRPr lang="en-US" dirty="0" smtClean="0">
              <a:solidFill>
                <a:schemeClr val="tx2"/>
              </a:solidFill>
            </a:endParaRPr>
          </a:p>
          <a:p>
            <a:pPr marR="0" algn="l" eaLnBrk="1" hangingPunct="1">
              <a:lnSpc>
                <a:spcPct val="90000"/>
              </a:lnSpc>
            </a:pPr>
            <a:r>
              <a:rPr lang="en-US" dirty="0" smtClean="0">
                <a:solidFill>
                  <a:schemeClr val="tx2"/>
                </a:solidFill>
              </a:rPr>
              <a:t>Semester 102</a:t>
            </a:r>
          </a:p>
          <a:p>
            <a:pPr marR="0" algn="l" eaLnBrk="1" hangingPunct="1">
              <a:lnSpc>
                <a:spcPct val="90000"/>
              </a:lnSpc>
            </a:pPr>
            <a:r>
              <a:rPr lang="en-US" sz="3200" dirty="0" smtClean="0">
                <a:solidFill>
                  <a:schemeClr val="tx2"/>
                </a:solidFill>
              </a:rPr>
              <a:t>Dr. James </a:t>
            </a:r>
            <a:r>
              <a:rPr lang="en-US" sz="3200" dirty="0" err="1" smtClean="0">
                <a:solidFill>
                  <a:schemeClr val="tx2"/>
                </a:solidFill>
              </a:rPr>
              <a:t>Birt</a:t>
            </a:r>
            <a:endParaRPr lang="en-US" sz="36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04850"/>
            <a:ext cx="8229600" cy="723900"/>
          </a:xfrm>
        </p:spPr>
        <p:txBody>
          <a:bodyPr/>
          <a:lstStyle/>
          <a:p>
            <a:pPr eaLnBrk="1" hangingPunct="1"/>
            <a:r>
              <a:rPr lang="en-AU" smtClean="0"/>
              <a:t>What is a URL</a:t>
            </a:r>
            <a:endParaRPr lang="en-US" smtClean="0"/>
          </a:p>
        </p:txBody>
      </p:sp>
      <p:sp>
        <p:nvSpPr>
          <p:cNvPr id="681987" name="Rectangle 3"/>
          <p:cNvSpPr>
            <a:spLocks noGrp="1" noChangeArrowheads="1"/>
          </p:cNvSpPr>
          <p:nvPr>
            <p:ph sz="quarter" idx="1"/>
          </p:nvPr>
        </p:nvSpPr>
        <p:spPr/>
        <p:txBody>
          <a:bodyPr>
            <a:normAutofit/>
          </a:bodyPr>
          <a:lstStyle/>
          <a:p>
            <a:pPr eaLnBrk="1" hangingPunct="1">
              <a:lnSpc>
                <a:spcPct val="80000"/>
              </a:lnSpc>
            </a:pPr>
            <a:r>
              <a:rPr lang="en-AU" sz="2400" dirty="0" smtClean="0"/>
              <a:t>The Uniform Resource Locator - URL -represents the address of a resource that is available on the Internet. (e.g. Web page, graphic file,  Java Applet)</a:t>
            </a:r>
            <a:br>
              <a:rPr lang="en-AU" sz="2400" dirty="0" smtClean="0"/>
            </a:br>
            <a:endParaRPr lang="en-AU" sz="2400" dirty="0" smtClean="0"/>
          </a:p>
          <a:p>
            <a:pPr eaLnBrk="1" hangingPunct="1">
              <a:lnSpc>
                <a:spcPct val="80000"/>
              </a:lnSpc>
            </a:pPr>
            <a:r>
              <a:rPr lang="en-AU" sz="2400" dirty="0" smtClean="0"/>
              <a:t>An owner of a Website URL has purchased this Domain name uses it to ‘mask’ an IP address which is a numerical number address used to locate and dial up the pages and other items.</a:t>
            </a:r>
            <a:br>
              <a:rPr lang="en-AU" sz="2400" dirty="0" smtClean="0"/>
            </a:br>
            <a:endParaRPr lang="en-AU" sz="2400" dirty="0" smtClean="0"/>
          </a:p>
          <a:p>
            <a:pPr eaLnBrk="1" hangingPunct="1">
              <a:lnSpc>
                <a:spcPct val="80000"/>
              </a:lnSpc>
            </a:pPr>
            <a:r>
              <a:rPr lang="en-AU" sz="2400" b="1" i="1" dirty="0" smtClean="0"/>
              <a:t>Be careful </a:t>
            </a:r>
            <a:r>
              <a:rPr lang="en-AU" sz="2400" dirty="0" smtClean="0"/>
              <a:t>on how you choose your domain name:</a:t>
            </a:r>
          </a:p>
          <a:p>
            <a:pPr>
              <a:lnSpc>
                <a:spcPct val="80000"/>
              </a:lnSpc>
            </a:pPr>
            <a:r>
              <a:rPr lang="en-AU" sz="2400" dirty="0" smtClean="0"/>
              <a:t>E.g.: </a:t>
            </a:r>
            <a:r>
              <a:rPr lang="en-AU" sz="2400" dirty="0" smtClean="0">
                <a:hlinkClick r:id="rId3"/>
              </a:rPr>
              <a:t>http://www.penisland.net</a:t>
            </a:r>
            <a:r>
              <a:rPr lang="en-AU" sz="2400" dirty="0" smtClean="0"/>
              <a:t>  (sells pens!)</a:t>
            </a:r>
          </a:p>
          <a:p>
            <a:pPr>
              <a:lnSpc>
                <a:spcPct val="80000"/>
              </a:lnSpc>
            </a:pPr>
            <a:endParaRPr lang="en-AU" sz="2400" dirty="0" smtClean="0"/>
          </a:p>
        </p:txBody>
      </p:sp>
      <p:sp>
        <p:nvSpPr>
          <p:cNvPr id="17413" name="Slide Number Placeholder 5"/>
          <p:cNvSpPr>
            <a:spLocks noGrp="1"/>
          </p:cNvSpPr>
          <p:nvPr>
            <p:ph type="sldNum" sz="quarter" idx="12"/>
          </p:nvPr>
        </p:nvSpPr>
        <p:spPr bwMode="auto">
          <a:noFill/>
          <a:ln>
            <a:miter lim="800000"/>
            <a:headEnd/>
            <a:tailEnd/>
          </a:ln>
        </p:spPr>
        <p:txBody>
          <a:bodyPr/>
          <a:lstStyle/>
          <a:p>
            <a:fld id="{4D7B6254-7774-4A61-9FC3-A2F8A3E78B07}"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04850"/>
            <a:ext cx="8229600" cy="723900"/>
          </a:xfrm>
        </p:spPr>
        <p:txBody>
          <a:bodyPr/>
          <a:lstStyle/>
          <a:p>
            <a:pPr eaLnBrk="1" hangingPunct="1"/>
            <a:r>
              <a:rPr lang="en-AU" smtClean="0"/>
              <a:t>Components of a URL</a:t>
            </a:r>
            <a:endParaRPr lang="en-US" smtClean="0"/>
          </a:p>
        </p:txBody>
      </p:sp>
      <p:sp>
        <p:nvSpPr>
          <p:cNvPr id="18435" name="Rectangle 3"/>
          <p:cNvSpPr>
            <a:spLocks noGrp="1" noChangeArrowheads="1"/>
          </p:cNvSpPr>
          <p:nvPr>
            <p:ph sz="quarter" idx="1"/>
          </p:nvPr>
        </p:nvSpPr>
        <p:spPr>
          <a:xfrm>
            <a:off x="539750" y="1916113"/>
            <a:ext cx="8229600" cy="4525962"/>
          </a:xfrm>
        </p:spPr>
        <p:txBody>
          <a:bodyPr/>
          <a:lstStyle/>
          <a:p>
            <a:pPr eaLnBrk="1" hangingPunct="1"/>
            <a:r>
              <a:rPr lang="en-AU" smtClean="0"/>
              <a:t>Uniform (Universal) Resource Locator (URL):</a:t>
            </a:r>
            <a:endParaRPr lang="en-US" smtClean="0"/>
          </a:p>
        </p:txBody>
      </p:sp>
      <p:sp>
        <p:nvSpPr>
          <p:cNvPr id="18436" name="Rectangle 4"/>
          <p:cNvSpPr>
            <a:spLocks noChangeArrowheads="1"/>
          </p:cNvSpPr>
          <p:nvPr/>
        </p:nvSpPr>
        <p:spPr bwMode="auto">
          <a:xfrm>
            <a:off x="1274763" y="2606675"/>
            <a:ext cx="6594475" cy="822325"/>
          </a:xfrm>
          <a:prstGeom prst="rect">
            <a:avLst/>
          </a:prstGeom>
          <a:noFill/>
          <a:ln w="9525">
            <a:noFill/>
            <a:miter lim="800000"/>
            <a:headEnd/>
            <a:tailEnd/>
          </a:ln>
        </p:spPr>
        <p:txBody>
          <a:bodyPr wrap="none">
            <a:spAutoFit/>
          </a:bodyPr>
          <a:lstStyle/>
          <a:p>
            <a:r>
              <a:rPr lang="en-AU" sz="2400">
                <a:solidFill>
                  <a:schemeClr val="hlink"/>
                </a:solidFill>
                <a:latin typeface="Tahoma" pitchFamily="34" charset="0"/>
              </a:rPr>
              <a:t>http://www.bond.edu.au/mywebsite/index.html</a:t>
            </a:r>
          </a:p>
          <a:p>
            <a:endParaRPr lang="en-AU" sz="2400">
              <a:solidFill>
                <a:schemeClr val="hlink"/>
              </a:solidFill>
              <a:latin typeface="Tahoma" pitchFamily="34" charset="0"/>
            </a:endParaRPr>
          </a:p>
        </p:txBody>
      </p:sp>
      <p:sp>
        <p:nvSpPr>
          <p:cNvPr id="18437" name="Line 5"/>
          <p:cNvSpPr>
            <a:spLocks noChangeShapeType="1"/>
          </p:cNvSpPr>
          <p:nvPr/>
        </p:nvSpPr>
        <p:spPr bwMode="auto">
          <a:xfrm flipV="1">
            <a:off x="971550" y="2997200"/>
            <a:ext cx="647700" cy="1152525"/>
          </a:xfrm>
          <a:prstGeom prst="line">
            <a:avLst/>
          </a:prstGeom>
          <a:noFill/>
          <a:ln w="9525">
            <a:solidFill>
              <a:schemeClr val="tx1"/>
            </a:solidFill>
            <a:round/>
            <a:headEnd/>
            <a:tailEnd type="triangle" w="med" len="med"/>
          </a:ln>
        </p:spPr>
        <p:txBody>
          <a:bodyPr wrap="none" anchor="ctr"/>
          <a:lstStyle/>
          <a:p>
            <a:endParaRPr lang="en-AU"/>
          </a:p>
        </p:txBody>
      </p:sp>
      <p:sp>
        <p:nvSpPr>
          <p:cNvPr id="18438" name="Line 7"/>
          <p:cNvSpPr>
            <a:spLocks noChangeShapeType="1"/>
          </p:cNvSpPr>
          <p:nvPr/>
        </p:nvSpPr>
        <p:spPr bwMode="auto">
          <a:xfrm flipH="1" flipV="1">
            <a:off x="3571875" y="3286125"/>
            <a:ext cx="0" cy="865188"/>
          </a:xfrm>
          <a:prstGeom prst="line">
            <a:avLst/>
          </a:prstGeom>
          <a:noFill/>
          <a:ln w="9525">
            <a:solidFill>
              <a:schemeClr val="tx1"/>
            </a:solidFill>
            <a:round/>
            <a:headEnd/>
            <a:tailEnd type="triangle" w="med" len="med"/>
          </a:ln>
        </p:spPr>
        <p:txBody>
          <a:bodyPr wrap="none" anchor="ctr"/>
          <a:lstStyle/>
          <a:p>
            <a:endParaRPr lang="en-AU"/>
          </a:p>
        </p:txBody>
      </p:sp>
      <p:sp>
        <p:nvSpPr>
          <p:cNvPr id="18439" name="Line 8"/>
          <p:cNvSpPr>
            <a:spLocks noChangeShapeType="1"/>
          </p:cNvSpPr>
          <p:nvPr/>
        </p:nvSpPr>
        <p:spPr bwMode="auto">
          <a:xfrm flipH="1" flipV="1">
            <a:off x="5580063" y="3284538"/>
            <a:ext cx="0" cy="1657350"/>
          </a:xfrm>
          <a:prstGeom prst="line">
            <a:avLst/>
          </a:prstGeom>
          <a:noFill/>
          <a:ln w="9525">
            <a:solidFill>
              <a:schemeClr val="tx1"/>
            </a:solidFill>
            <a:round/>
            <a:headEnd/>
            <a:tailEnd type="triangle" w="med" len="med"/>
          </a:ln>
        </p:spPr>
        <p:txBody>
          <a:bodyPr wrap="none" anchor="ctr"/>
          <a:lstStyle/>
          <a:p>
            <a:endParaRPr lang="en-AU"/>
          </a:p>
        </p:txBody>
      </p:sp>
      <p:sp>
        <p:nvSpPr>
          <p:cNvPr id="18440" name="Rectangle 10"/>
          <p:cNvSpPr>
            <a:spLocks noChangeArrowheads="1"/>
          </p:cNvSpPr>
          <p:nvPr/>
        </p:nvSpPr>
        <p:spPr bwMode="auto">
          <a:xfrm>
            <a:off x="285750" y="4214813"/>
            <a:ext cx="2160588" cy="431800"/>
          </a:xfrm>
          <a:prstGeom prst="rect">
            <a:avLst/>
          </a:prstGeom>
          <a:solidFill>
            <a:schemeClr val="bg1"/>
          </a:solidFill>
          <a:ln w="9525">
            <a:solidFill>
              <a:schemeClr val="tx1"/>
            </a:solidFill>
            <a:miter lim="800000"/>
            <a:headEnd/>
            <a:tailEnd/>
          </a:ln>
        </p:spPr>
        <p:txBody>
          <a:bodyPr wrap="none" anchor="ctr"/>
          <a:lstStyle/>
          <a:p>
            <a:pPr algn="ctr"/>
            <a:r>
              <a:rPr lang="en-AU" sz="2400">
                <a:latin typeface="Tahoma" pitchFamily="34" charset="0"/>
              </a:rPr>
              <a:t>HTTP protocol</a:t>
            </a:r>
          </a:p>
        </p:txBody>
      </p:sp>
      <p:sp>
        <p:nvSpPr>
          <p:cNvPr id="18441" name="Rectangle 12"/>
          <p:cNvSpPr>
            <a:spLocks noChangeArrowheads="1"/>
          </p:cNvSpPr>
          <p:nvPr/>
        </p:nvSpPr>
        <p:spPr bwMode="auto">
          <a:xfrm>
            <a:off x="2987675" y="4078288"/>
            <a:ext cx="2017713" cy="503237"/>
          </a:xfrm>
          <a:prstGeom prst="rect">
            <a:avLst/>
          </a:prstGeom>
          <a:solidFill>
            <a:schemeClr val="bg1"/>
          </a:solidFill>
          <a:ln w="9525">
            <a:solidFill>
              <a:schemeClr val="tx1"/>
            </a:solidFill>
            <a:miter lim="800000"/>
            <a:headEnd/>
            <a:tailEnd/>
          </a:ln>
        </p:spPr>
        <p:txBody>
          <a:bodyPr wrap="none" anchor="ctr"/>
          <a:lstStyle/>
          <a:p>
            <a:pPr algn="ctr"/>
            <a:r>
              <a:rPr lang="en-AU" sz="2400">
                <a:latin typeface="Tahoma" pitchFamily="34" charset="0"/>
              </a:rPr>
              <a:t>Domain name</a:t>
            </a:r>
          </a:p>
        </p:txBody>
      </p:sp>
      <p:sp>
        <p:nvSpPr>
          <p:cNvPr id="18442" name="Rectangle 13"/>
          <p:cNvSpPr>
            <a:spLocks noChangeArrowheads="1"/>
          </p:cNvSpPr>
          <p:nvPr/>
        </p:nvSpPr>
        <p:spPr bwMode="auto">
          <a:xfrm>
            <a:off x="4787900" y="4868863"/>
            <a:ext cx="1944688" cy="431800"/>
          </a:xfrm>
          <a:prstGeom prst="rect">
            <a:avLst/>
          </a:prstGeom>
          <a:solidFill>
            <a:schemeClr val="bg1"/>
          </a:solidFill>
          <a:ln w="9525">
            <a:solidFill>
              <a:schemeClr val="tx1"/>
            </a:solidFill>
            <a:miter lim="800000"/>
            <a:headEnd/>
            <a:tailEnd/>
          </a:ln>
        </p:spPr>
        <p:txBody>
          <a:bodyPr wrap="none" anchor="ctr"/>
          <a:lstStyle/>
          <a:p>
            <a:pPr algn="ctr"/>
            <a:r>
              <a:rPr lang="en-AU" sz="2400">
                <a:latin typeface="Tahoma" pitchFamily="34" charset="0"/>
              </a:rPr>
              <a:t>Folder name</a:t>
            </a:r>
          </a:p>
        </p:txBody>
      </p:sp>
      <p:sp>
        <p:nvSpPr>
          <p:cNvPr id="18443" name="Rectangle 15"/>
          <p:cNvSpPr>
            <a:spLocks noChangeArrowheads="1"/>
          </p:cNvSpPr>
          <p:nvPr/>
        </p:nvSpPr>
        <p:spPr bwMode="auto">
          <a:xfrm>
            <a:off x="6072188" y="3500438"/>
            <a:ext cx="2590800" cy="792162"/>
          </a:xfrm>
          <a:prstGeom prst="rect">
            <a:avLst/>
          </a:prstGeom>
          <a:solidFill>
            <a:schemeClr val="bg1"/>
          </a:solidFill>
          <a:ln w="9525">
            <a:solidFill>
              <a:schemeClr val="tx1"/>
            </a:solidFill>
            <a:miter lim="800000"/>
            <a:headEnd/>
            <a:tailEnd/>
          </a:ln>
        </p:spPr>
        <p:txBody>
          <a:bodyPr wrap="none" anchor="ctr"/>
          <a:lstStyle/>
          <a:p>
            <a:pPr algn="ctr"/>
            <a:r>
              <a:rPr lang="en-AU" sz="2400">
                <a:latin typeface="Tahoma" pitchFamily="34" charset="0"/>
              </a:rPr>
              <a:t>Webpage name </a:t>
            </a:r>
          </a:p>
          <a:p>
            <a:pPr algn="ctr"/>
            <a:r>
              <a:rPr lang="en-AU" sz="2400">
                <a:latin typeface="Tahoma" pitchFamily="34" charset="0"/>
              </a:rPr>
              <a:t>and file extension</a:t>
            </a:r>
          </a:p>
        </p:txBody>
      </p:sp>
      <p:sp>
        <p:nvSpPr>
          <p:cNvPr id="18444" name="Line 16"/>
          <p:cNvSpPr>
            <a:spLocks noChangeShapeType="1"/>
          </p:cNvSpPr>
          <p:nvPr/>
        </p:nvSpPr>
        <p:spPr bwMode="auto">
          <a:xfrm flipH="1" flipV="1">
            <a:off x="7143750" y="3214688"/>
            <a:ext cx="0" cy="287337"/>
          </a:xfrm>
          <a:prstGeom prst="line">
            <a:avLst/>
          </a:prstGeom>
          <a:noFill/>
          <a:ln w="9525">
            <a:solidFill>
              <a:schemeClr val="tx1"/>
            </a:solidFill>
            <a:round/>
            <a:headEnd/>
            <a:tailEnd type="triangle" w="med" len="med"/>
          </a:ln>
        </p:spPr>
        <p:txBody>
          <a:bodyPr wrap="none" anchor="ctr"/>
          <a:lstStyle/>
          <a:p>
            <a:endParaRPr lang="en-AU"/>
          </a:p>
        </p:txBody>
      </p:sp>
      <p:sp>
        <p:nvSpPr>
          <p:cNvPr id="18445" name="Line 18"/>
          <p:cNvSpPr>
            <a:spLocks noChangeShapeType="1"/>
          </p:cNvSpPr>
          <p:nvPr/>
        </p:nvSpPr>
        <p:spPr bwMode="auto">
          <a:xfrm>
            <a:off x="4859338" y="3213100"/>
            <a:ext cx="1296987" cy="0"/>
          </a:xfrm>
          <a:prstGeom prst="line">
            <a:avLst/>
          </a:prstGeom>
          <a:noFill/>
          <a:ln w="9525">
            <a:solidFill>
              <a:schemeClr val="tx1"/>
            </a:solidFill>
            <a:round/>
            <a:headEnd/>
            <a:tailEnd/>
          </a:ln>
        </p:spPr>
        <p:txBody>
          <a:bodyPr wrap="none" anchor="ctr"/>
          <a:lstStyle/>
          <a:p>
            <a:endParaRPr lang="en-AU"/>
          </a:p>
        </p:txBody>
      </p:sp>
      <p:sp>
        <p:nvSpPr>
          <p:cNvPr id="18446" name="Line 20"/>
          <p:cNvSpPr>
            <a:spLocks noChangeShapeType="1"/>
          </p:cNvSpPr>
          <p:nvPr/>
        </p:nvSpPr>
        <p:spPr bwMode="auto">
          <a:xfrm>
            <a:off x="6516688" y="3213100"/>
            <a:ext cx="1296987" cy="0"/>
          </a:xfrm>
          <a:prstGeom prst="line">
            <a:avLst/>
          </a:prstGeom>
          <a:noFill/>
          <a:ln w="9525">
            <a:solidFill>
              <a:schemeClr val="tx1"/>
            </a:solidFill>
            <a:round/>
            <a:headEnd/>
            <a:tailEnd/>
          </a:ln>
        </p:spPr>
        <p:txBody>
          <a:bodyPr wrap="none" anchor="ctr"/>
          <a:lstStyle/>
          <a:p>
            <a:endParaRPr lang="en-AU"/>
          </a:p>
        </p:txBody>
      </p:sp>
      <p:sp>
        <p:nvSpPr>
          <p:cNvPr id="18447" name="Line 21"/>
          <p:cNvSpPr>
            <a:spLocks noChangeShapeType="1"/>
          </p:cNvSpPr>
          <p:nvPr/>
        </p:nvSpPr>
        <p:spPr bwMode="auto">
          <a:xfrm flipV="1">
            <a:off x="2286000" y="3213100"/>
            <a:ext cx="2357438" cy="1588"/>
          </a:xfrm>
          <a:prstGeom prst="line">
            <a:avLst/>
          </a:prstGeom>
          <a:noFill/>
          <a:ln w="9525">
            <a:solidFill>
              <a:schemeClr val="tx1"/>
            </a:solidFill>
            <a:round/>
            <a:headEnd/>
            <a:tailEnd/>
          </a:ln>
        </p:spPr>
        <p:txBody>
          <a:bodyPr wrap="none" anchor="ctr"/>
          <a:lstStyle/>
          <a:p>
            <a:endParaRPr lang="en-AU"/>
          </a:p>
        </p:txBody>
      </p:sp>
      <p:sp>
        <p:nvSpPr>
          <p:cNvPr id="18448" name="Slide Number Placeholder 19"/>
          <p:cNvSpPr>
            <a:spLocks noGrp="1"/>
          </p:cNvSpPr>
          <p:nvPr>
            <p:ph type="sldNum" sz="quarter" idx="12"/>
          </p:nvPr>
        </p:nvSpPr>
        <p:spPr bwMode="auto">
          <a:noFill/>
          <a:ln>
            <a:miter lim="800000"/>
            <a:headEnd/>
            <a:tailEnd/>
          </a:ln>
        </p:spPr>
        <p:txBody>
          <a:bodyPr/>
          <a:lstStyle/>
          <a:p>
            <a:fld id="{B09C7992-3D05-485F-A805-6218C889229E}"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04850"/>
            <a:ext cx="8229600" cy="723900"/>
          </a:xfrm>
        </p:spPr>
        <p:txBody>
          <a:bodyPr/>
          <a:lstStyle/>
          <a:p>
            <a:pPr eaLnBrk="1" hangingPunct="1"/>
            <a:r>
              <a:rPr lang="en-AU" smtClean="0"/>
              <a:t>Domain Names</a:t>
            </a:r>
            <a:endParaRPr lang="en-US" smtClean="0"/>
          </a:p>
        </p:txBody>
      </p:sp>
      <p:sp>
        <p:nvSpPr>
          <p:cNvPr id="19459" name="Rectangle 3"/>
          <p:cNvSpPr>
            <a:spLocks noGrp="1" noChangeArrowheads="1"/>
          </p:cNvSpPr>
          <p:nvPr>
            <p:ph sz="quarter" idx="1"/>
          </p:nvPr>
        </p:nvSpPr>
        <p:spPr/>
        <p:txBody>
          <a:bodyPr/>
          <a:lstStyle/>
          <a:p>
            <a:pPr eaLnBrk="1" hangingPunct="1"/>
            <a:r>
              <a:rPr lang="en-AU" smtClean="0"/>
              <a:t>A domain name locates an organisation or other entity on the Internet.</a:t>
            </a:r>
          </a:p>
          <a:p>
            <a:pPr eaLnBrk="1" hangingPunct="1"/>
            <a:r>
              <a:rPr lang="en-AU" smtClean="0"/>
              <a:t>DNS - Domain Name System – is used to divide the Internet into logical groups and names that can easily be understood.</a:t>
            </a:r>
          </a:p>
          <a:p>
            <a:pPr eaLnBrk="1" hangingPunct="1"/>
            <a:r>
              <a:rPr lang="en-AU" smtClean="0"/>
              <a:t>DNS identifies the exact address and type of organisation.</a:t>
            </a:r>
          </a:p>
          <a:p>
            <a:pPr eaLnBrk="1" hangingPunct="1"/>
            <a:r>
              <a:rPr lang="en-AU" smtClean="0"/>
              <a:t>The DNS associates the text-based names with the unique numeric IP address assigned to the device.</a:t>
            </a:r>
            <a:endParaRPr lang="en-US" smtClean="0"/>
          </a:p>
        </p:txBody>
      </p:sp>
      <p:sp>
        <p:nvSpPr>
          <p:cNvPr id="19461" name="Slide Number Placeholder 5"/>
          <p:cNvSpPr>
            <a:spLocks noGrp="1"/>
          </p:cNvSpPr>
          <p:nvPr>
            <p:ph type="sldNum" sz="quarter" idx="12"/>
          </p:nvPr>
        </p:nvSpPr>
        <p:spPr bwMode="auto">
          <a:noFill/>
          <a:ln>
            <a:miter lim="800000"/>
            <a:headEnd/>
            <a:tailEnd/>
          </a:ln>
        </p:spPr>
        <p:txBody>
          <a:bodyPr/>
          <a:lstStyle/>
          <a:p>
            <a:fld id="{2301D239-4686-4AA8-AD7D-B1EC647CBE3A}"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a:xfrm>
            <a:off x="457200" y="704850"/>
            <a:ext cx="8229600" cy="652463"/>
          </a:xfrm>
        </p:spPr>
        <p:txBody>
          <a:bodyPr/>
          <a:lstStyle/>
          <a:p>
            <a:r>
              <a:rPr lang="en-AU" smtClean="0"/>
              <a:t>Domain Names</a:t>
            </a:r>
          </a:p>
        </p:txBody>
      </p:sp>
      <p:sp>
        <p:nvSpPr>
          <p:cNvPr id="20483" name="Content Placeholder 5"/>
          <p:cNvSpPr>
            <a:spLocks noGrp="1"/>
          </p:cNvSpPr>
          <p:nvPr>
            <p:ph sz="half" idx="1"/>
          </p:nvPr>
        </p:nvSpPr>
        <p:spPr>
          <a:xfrm>
            <a:off x="457200" y="1920875"/>
            <a:ext cx="4038600" cy="4433888"/>
          </a:xfrm>
        </p:spPr>
        <p:txBody>
          <a:bodyPr/>
          <a:lstStyle/>
          <a:p>
            <a:r>
              <a:rPr lang="en-AU" smtClean="0"/>
              <a:t>www.yahoo.com</a:t>
            </a:r>
          </a:p>
          <a:p>
            <a:endParaRPr lang="en-AU" smtClean="0"/>
          </a:p>
        </p:txBody>
      </p:sp>
      <p:sp>
        <p:nvSpPr>
          <p:cNvPr id="20484" name="Content Placeholder 6"/>
          <p:cNvSpPr>
            <a:spLocks noGrp="1"/>
          </p:cNvSpPr>
          <p:nvPr>
            <p:ph sz="half" idx="2"/>
          </p:nvPr>
        </p:nvSpPr>
        <p:spPr>
          <a:xfrm>
            <a:off x="4648200" y="1920875"/>
            <a:ext cx="4038600" cy="4433888"/>
          </a:xfrm>
        </p:spPr>
        <p:txBody>
          <a:bodyPr/>
          <a:lstStyle/>
          <a:p>
            <a:pPr eaLnBrk="1" hangingPunct="1"/>
            <a:r>
              <a:rPr lang="en-AU" smtClean="0"/>
              <a:t>.</a:t>
            </a:r>
            <a:r>
              <a:rPr lang="en-AU" sz="2000" smtClean="0"/>
              <a:t>com =Top level Domain (TLD) Can be .com for commercial 	</a:t>
            </a:r>
          </a:p>
          <a:p>
            <a:pPr eaLnBrk="1" hangingPunct="1"/>
            <a:r>
              <a:rPr lang="en-AU" sz="2000" smtClean="0"/>
              <a:t>or country code .au for Australia</a:t>
            </a:r>
          </a:p>
          <a:p>
            <a:pPr eaLnBrk="1" hangingPunct="1"/>
            <a:r>
              <a:rPr lang="en-AU" sz="2000" smtClean="0"/>
              <a:t>yahoo = Second level domain</a:t>
            </a:r>
          </a:p>
          <a:p>
            <a:pPr eaLnBrk="1" hangingPunct="1"/>
            <a:r>
              <a:rPr lang="en-AU" sz="2000" smtClean="0"/>
              <a:t>www.=Web (host) server</a:t>
            </a:r>
          </a:p>
          <a:p>
            <a:pPr eaLnBrk="1" hangingPunct="1"/>
            <a:r>
              <a:rPr lang="en-AU" sz="2000" smtClean="0">
                <a:hlinkClick r:id="rId2"/>
              </a:rPr>
              <a:t>www.yahoo.com</a:t>
            </a:r>
            <a:r>
              <a:rPr lang="en-AU" sz="2000" smtClean="0"/>
              <a:t> is a Fully-Qualified Domain Name (FQDN)</a:t>
            </a:r>
          </a:p>
        </p:txBody>
      </p:sp>
      <p:sp>
        <p:nvSpPr>
          <p:cNvPr id="20485" name="Slide Number Placeholder 3"/>
          <p:cNvSpPr>
            <a:spLocks noGrp="1"/>
          </p:cNvSpPr>
          <p:nvPr>
            <p:ph type="sldNum" sz="quarter" idx="12"/>
          </p:nvPr>
        </p:nvSpPr>
        <p:spPr bwMode="auto">
          <a:noFill/>
          <a:ln>
            <a:miter lim="800000"/>
            <a:headEnd/>
            <a:tailEnd/>
          </a:ln>
        </p:spPr>
        <p:txBody>
          <a:bodyPr/>
          <a:lstStyle/>
          <a:p>
            <a:fld id="{4C075EF0-A29B-4582-B18C-20AD16565E3A}"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2"/>
          <p:cNvSpPr>
            <a:spLocks noGrp="1" noChangeArrowheads="1"/>
          </p:cNvSpPr>
          <p:nvPr>
            <p:ph type="title"/>
          </p:nvPr>
        </p:nvSpPr>
        <p:spPr>
          <a:xfrm>
            <a:off x="428625" y="571500"/>
            <a:ext cx="8229600" cy="654050"/>
          </a:xfrm>
        </p:spPr>
        <p:txBody>
          <a:bodyPr/>
          <a:lstStyle/>
          <a:p>
            <a:pPr eaLnBrk="1" hangingPunct="1"/>
            <a:r>
              <a:rPr lang="en-AU" smtClean="0"/>
              <a:t>Top Level Domains</a:t>
            </a:r>
            <a:endParaRPr lang="en-US" smtClean="0"/>
          </a:p>
        </p:txBody>
      </p:sp>
      <p:graphicFrame>
        <p:nvGraphicFramePr>
          <p:cNvPr id="46114" name="Group 34"/>
          <p:cNvGraphicFramePr>
            <a:graphicFrameLocks noGrp="1"/>
          </p:cNvGraphicFramePr>
          <p:nvPr>
            <p:ph type="tbl" idx="1"/>
          </p:nvPr>
        </p:nvGraphicFramePr>
        <p:xfrm>
          <a:off x="457200" y="1600200"/>
          <a:ext cx="8229600" cy="5000119"/>
        </p:xfrm>
        <a:graphic>
          <a:graphicData uri="http://schemas.openxmlformats.org/drawingml/2006/table">
            <a:tbl>
              <a:tblPr/>
              <a:tblGrid>
                <a:gridCol w="1646238"/>
                <a:gridCol w="6583362"/>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.aero</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Air-transport industry</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.biz</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Businesses</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.com</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Commercial entities</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.edu</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Restricted to accredited degree granting institutions of higher education</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.info &amp; .net</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Unrestricted use/generic</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.org</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Non profit organisations</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.mobi</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000" b="0" i="0" u="none" strike="noStrike" cap="none" normalizeH="0" baseline="0" smtClean="0">
                          <a:ln>
                            <a:noFill/>
                          </a:ln>
                          <a:solidFill>
                            <a:schemeClr val="tx1"/>
                          </a:solidFill>
                          <a:effectLst/>
                          <a:latin typeface="Arial" charset="0"/>
                          <a:ea typeface="ＭＳ Ｐゴシック" pitchFamily="34" charset="-128"/>
                        </a:rPr>
                        <a:t>Corresponds to a .com website for easy access by mobile devices.</a:t>
                      </a:r>
                      <a:endParaRPr kumimoji="0" lang="en-US" sz="20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44513">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AU" sz="2400" b="0" i="0" u="none" strike="noStrike" cap="none" normalizeH="0" baseline="0" smtClean="0">
                          <a:ln>
                            <a:noFill/>
                          </a:ln>
                          <a:solidFill>
                            <a:schemeClr val="tx1"/>
                          </a:solidFill>
                          <a:effectLst/>
                          <a:latin typeface="Arial" charset="0"/>
                          <a:ea typeface="ＭＳ Ｐゴシック" pitchFamily="34" charset="-128"/>
                        </a:rPr>
                        <a:t>For a complete list</a:t>
                      </a:r>
                      <a:r>
                        <a:rPr kumimoji="0" lang="en-US" sz="2400" b="0" i="0" u="none" strike="noStrike" cap="none" normalizeH="0" baseline="0" smtClean="0">
                          <a:ln>
                            <a:noFill/>
                          </a:ln>
                          <a:solidFill>
                            <a:schemeClr val="tx1"/>
                          </a:solidFill>
                          <a:effectLst/>
                          <a:latin typeface="Arial" charset="0"/>
                          <a:ea typeface="ＭＳ Ｐゴシック" pitchFamily="34" charset="-128"/>
                        </a:rPr>
                        <a:t>: </a:t>
                      </a:r>
                      <a:r>
                        <a:rPr kumimoji="0" lang="en-US" sz="2400" b="0" i="0" u="none" strike="noStrike" cap="none" normalizeH="0" baseline="0" smtClean="0">
                          <a:ln>
                            <a:noFill/>
                          </a:ln>
                          <a:solidFill>
                            <a:schemeClr val="tx1"/>
                          </a:solidFill>
                          <a:effectLst/>
                          <a:latin typeface="Arial" charset="0"/>
                          <a:ea typeface="ＭＳ Ｐゴシック" pitchFamily="34" charset="-128"/>
                          <a:hlinkClick r:id="rId2"/>
                        </a:rPr>
                        <a:t>http://www.iana.org/domains/root/db</a:t>
                      </a:r>
                      <a:endParaRPr kumimoji="0" lang="en-US" sz="2400" b="0" i="0" u="none" strike="noStrike" cap="none" normalizeH="0" baseline="0" smtClean="0">
                        <a:ln>
                          <a:noFill/>
                        </a:ln>
                        <a:solidFill>
                          <a:schemeClr val="tx1"/>
                        </a:solidFill>
                        <a:effectLst/>
                        <a:latin typeface="Arial" charset="0"/>
                        <a:ea typeface="ＭＳ Ｐゴシック"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AU"/>
                    </a:p>
                  </a:txBody>
                  <a:tcPr/>
                </a:tc>
              </a:tr>
            </a:tbl>
          </a:graphicData>
        </a:graphic>
      </p:graphicFrame>
      <p:sp>
        <p:nvSpPr>
          <p:cNvPr id="21535" name="Slide Number Placeholder 4"/>
          <p:cNvSpPr>
            <a:spLocks noGrp="1"/>
          </p:cNvSpPr>
          <p:nvPr>
            <p:ph type="sldNum" sz="quarter" idx="10"/>
          </p:nvPr>
        </p:nvSpPr>
        <p:spPr bwMode="auto">
          <a:noFill/>
          <a:ln>
            <a:miter lim="800000"/>
            <a:headEnd/>
            <a:tailEnd/>
          </a:ln>
        </p:spPr>
        <p:txBody>
          <a:bodyPr/>
          <a:lstStyle/>
          <a:p>
            <a:fld id="{56A7F2DA-F772-4D29-8F93-3E30AD7F477C}"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a:xfrm>
            <a:off x="500063" y="571500"/>
            <a:ext cx="8229600" cy="654050"/>
          </a:xfrm>
        </p:spPr>
        <p:txBody>
          <a:bodyPr/>
          <a:lstStyle/>
          <a:p>
            <a:r>
              <a:rPr lang="en-AU" smtClean="0"/>
              <a:t>Retrieving a Webpage</a:t>
            </a:r>
          </a:p>
        </p:txBody>
      </p:sp>
      <p:sp>
        <p:nvSpPr>
          <p:cNvPr id="22531" name="Text Placeholder 5"/>
          <p:cNvSpPr>
            <a:spLocks noGrp="1"/>
          </p:cNvSpPr>
          <p:nvPr>
            <p:ph type="body" sz="half" idx="1"/>
          </p:nvPr>
        </p:nvSpPr>
        <p:spPr/>
        <p:txBody>
          <a:bodyPr/>
          <a:lstStyle/>
          <a:p>
            <a:pPr marL="381000" indent="-381000" eaLnBrk="1" hangingPunct="1">
              <a:buFont typeface="Arial" charset="0"/>
              <a:buAutoNum type="arabicPeriod"/>
            </a:pPr>
            <a:r>
              <a:rPr lang="en-US" sz="1800" smtClean="0"/>
              <a:t>The browser uses </a:t>
            </a:r>
            <a:r>
              <a:rPr lang="en-US" sz="1800" b="1" smtClean="0"/>
              <a:t>DNS</a:t>
            </a:r>
            <a:r>
              <a:rPr lang="en-US" sz="1800" smtClean="0"/>
              <a:t> to determine the IP address of the domain name</a:t>
            </a:r>
          </a:p>
          <a:p>
            <a:pPr marL="381000" indent="-381000" eaLnBrk="1" hangingPunct="1">
              <a:buFont typeface="Arial" charset="0"/>
              <a:buAutoNum type="arabicPeriod"/>
            </a:pPr>
            <a:r>
              <a:rPr lang="en-US" sz="1800" smtClean="0"/>
              <a:t>Using the </a:t>
            </a:r>
            <a:r>
              <a:rPr lang="en-US" sz="1800" b="1" smtClean="0"/>
              <a:t>HTTP</a:t>
            </a:r>
            <a:r>
              <a:rPr lang="en-US" sz="1800" smtClean="0"/>
              <a:t> protocol, the browser sends a request to the web server at that </a:t>
            </a:r>
            <a:r>
              <a:rPr lang="en-US" sz="1800" b="1" smtClean="0"/>
              <a:t>IP address</a:t>
            </a:r>
            <a:r>
              <a:rPr lang="en-US" sz="1800" smtClean="0"/>
              <a:t> for the web page named in the URL</a:t>
            </a:r>
          </a:p>
          <a:p>
            <a:pPr marL="381000" indent="-381000" eaLnBrk="1" hangingPunct="1">
              <a:buFont typeface="Arial" charset="0"/>
              <a:buAutoNum type="arabicPeriod"/>
            </a:pPr>
            <a:r>
              <a:rPr lang="en-US" sz="1800" smtClean="0"/>
              <a:t>The Web server uses </a:t>
            </a:r>
            <a:r>
              <a:rPr lang="en-US" sz="1800" b="1" smtClean="0"/>
              <a:t>HTTP protocol</a:t>
            </a:r>
            <a:r>
              <a:rPr lang="en-US" sz="1800" smtClean="0"/>
              <a:t> to receive the request, locates the file requested and transmits the </a:t>
            </a:r>
            <a:r>
              <a:rPr lang="en-US" sz="1800" b="1" smtClean="0"/>
              <a:t>HTML</a:t>
            </a:r>
            <a:r>
              <a:rPr lang="en-US" sz="1800" smtClean="0"/>
              <a:t> content back to the browser</a:t>
            </a:r>
          </a:p>
          <a:p>
            <a:pPr marL="381000" indent="-381000" eaLnBrk="1" hangingPunct="1">
              <a:buFont typeface="Arial" charset="0"/>
              <a:buAutoNum type="arabicPeriod"/>
            </a:pPr>
            <a:r>
              <a:rPr lang="en-US" sz="1800" smtClean="0"/>
              <a:t>The browser interprets the </a:t>
            </a:r>
            <a:r>
              <a:rPr lang="en-US" sz="1800" b="1" smtClean="0"/>
              <a:t>HTML</a:t>
            </a:r>
            <a:r>
              <a:rPr lang="en-US" sz="1800" smtClean="0"/>
              <a:t> and displays the page on the screen</a:t>
            </a:r>
          </a:p>
        </p:txBody>
      </p:sp>
      <p:sp>
        <p:nvSpPr>
          <p:cNvPr id="22532" name="Slide Number Placeholder 3"/>
          <p:cNvSpPr>
            <a:spLocks noGrp="1"/>
          </p:cNvSpPr>
          <p:nvPr>
            <p:ph type="sldNum" sz="quarter" idx="10"/>
          </p:nvPr>
        </p:nvSpPr>
        <p:spPr bwMode="auto">
          <a:noFill/>
          <a:ln>
            <a:miter lim="800000"/>
            <a:headEnd/>
            <a:tailEnd/>
          </a:ln>
        </p:spPr>
        <p:txBody>
          <a:bodyPr/>
          <a:lstStyle/>
          <a:p>
            <a:fld id="{58A53FDA-7310-48E1-A1A7-78BB9BAE6DB6}" type="slidenum">
              <a:rPr lang="en-US"/>
              <a:pPr/>
              <a:t>15</a:t>
            </a:fld>
            <a:endParaRPr lang="en-US"/>
          </a:p>
        </p:txBody>
      </p:sp>
      <p:pic>
        <p:nvPicPr>
          <p:cNvPr id="22533" name="Picture 4" descr="Fig02-02"/>
          <p:cNvPicPr>
            <a:picLocks noGrp="1" noChangeAspect="1" noChangeArrowheads="1"/>
          </p:cNvPicPr>
          <p:nvPr>
            <p:ph sz="half" idx="2"/>
          </p:nvPr>
        </p:nvPicPr>
        <p:blipFill>
          <a:blip r:embed="rId2"/>
          <a:srcRect t="6139" b="4092"/>
          <a:stretch>
            <a:fillRect/>
          </a:stretch>
        </p:blipFill>
        <p:spPr>
          <a:xfrm>
            <a:off x="2928938" y="4143375"/>
            <a:ext cx="3254375" cy="21907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57200" y="642938"/>
            <a:ext cx="8229600" cy="723900"/>
          </a:xfrm>
        </p:spPr>
        <p:txBody>
          <a:bodyPr>
            <a:normAutofit fontScale="90000"/>
          </a:bodyPr>
          <a:lstStyle/>
          <a:p>
            <a:pPr eaLnBrk="1" hangingPunct="1">
              <a:defRPr/>
            </a:pPr>
            <a:r>
              <a:rPr lang="en-US" dirty="0" smtClean="0"/>
              <a:t>Not all Browsers are created equal</a:t>
            </a:r>
          </a:p>
        </p:txBody>
      </p:sp>
      <p:sp>
        <p:nvSpPr>
          <p:cNvPr id="23555" name="Rectangle 3"/>
          <p:cNvSpPr>
            <a:spLocks noGrp="1" noChangeArrowheads="1"/>
          </p:cNvSpPr>
          <p:nvPr>
            <p:ph sz="quarter" idx="1"/>
          </p:nvPr>
        </p:nvSpPr>
        <p:spPr/>
        <p:txBody>
          <a:bodyPr/>
          <a:lstStyle/>
          <a:p>
            <a:pPr eaLnBrk="1" hangingPunct="1">
              <a:lnSpc>
                <a:spcPct val="90000"/>
              </a:lnSpc>
            </a:pPr>
            <a:r>
              <a:rPr lang="en-US" dirty="0" smtClean="0">
                <a:cs typeface="Arial" charset="0"/>
              </a:rPr>
              <a:t>Every browser and each new version of every browser displays web pages slightly differently:</a:t>
            </a:r>
          </a:p>
          <a:p>
            <a:pPr lvl="1" eaLnBrk="1" hangingPunct="1">
              <a:lnSpc>
                <a:spcPct val="90000"/>
              </a:lnSpc>
            </a:pPr>
            <a:r>
              <a:rPr lang="en-US" dirty="0" smtClean="0">
                <a:cs typeface="Arial" charset="0"/>
              </a:rPr>
              <a:t>Internet Explorer versions 5, 6, 7 &amp; 8</a:t>
            </a:r>
          </a:p>
          <a:p>
            <a:pPr lvl="1" eaLnBrk="1" hangingPunct="1">
              <a:lnSpc>
                <a:spcPct val="90000"/>
              </a:lnSpc>
            </a:pPr>
            <a:r>
              <a:rPr lang="en-US" dirty="0" smtClean="0">
                <a:cs typeface="Arial" charset="0"/>
              </a:rPr>
              <a:t>Safari</a:t>
            </a:r>
          </a:p>
          <a:p>
            <a:pPr lvl="1" eaLnBrk="1" hangingPunct="1">
              <a:lnSpc>
                <a:spcPct val="90000"/>
              </a:lnSpc>
            </a:pPr>
            <a:r>
              <a:rPr lang="en-US" dirty="0" smtClean="0">
                <a:cs typeface="Arial" charset="0"/>
              </a:rPr>
              <a:t>Firefox, Opera and more.</a:t>
            </a:r>
          </a:p>
          <a:p>
            <a:pPr lvl="1" eaLnBrk="1" hangingPunct="1">
              <a:lnSpc>
                <a:spcPct val="90000"/>
              </a:lnSpc>
            </a:pPr>
            <a:r>
              <a:rPr lang="en-US" dirty="0" smtClean="0">
                <a:cs typeface="Arial" charset="0"/>
              </a:rPr>
              <a:t>Mobile: many different browsers</a:t>
            </a:r>
          </a:p>
          <a:p>
            <a:pPr lvl="1" eaLnBrk="1" hangingPunct="1">
              <a:lnSpc>
                <a:spcPct val="90000"/>
              </a:lnSpc>
              <a:buFont typeface="Wingdings" pitchFamily="2" charset="2"/>
              <a:buNone/>
            </a:pPr>
            <a:endParaRPr lang="en-US" dirty="0" smtClean="0">
              <a:cs typeface="Arial" charset="0"/>
            </a:endParaRPr>
          </a:p>
          <a:p>
            <a:pPr eaLnBrk="1" hangingPunct="1">
              <a:lnSpc>
                <a:spcPct val="90000"/>
              </a:lnSpc>
            </a:pPr>
            <a:r>
              <a:rPr lang="en-US" dirty="0" smtClean="0">
                <a:cs typeface="Arial" charset="0"/>
              </a:rPr>
              <a:t>Web page content must be designed to display correctly in most browsers</a:t>
            </a:r>
          </a:p>
        </p:txBody>
      </p:sp>
      <p:sp>
        <p:nvSpPr>
          <p:cNvPr id="23556" name="Slide Number Placeholder 5"/>
          <p:cNvSpPr>
            <a:spLocks noGrp="1"/>
          </p:cNvSpPr>
          <p:nvPr>
            <p:ph type="sldNum" sz="quarter" idx="12"/>
          </p:nvPr>
        </p:nvSpPr>
        <p:spPr bwMode="auto">
          <a:noFill/>
          <a:ln>
            <a:miter lim="800000"/>
            <a:headEnd/>
            <a:tailEnd/>
          </a:ln>
        </p:spPr>
        <p:txBody>
          <a:bodyPr/>
          <a:lstStyle/>
          <a:p>
            <a:fld id="{A88977ED-3B90-418E-AC0C-993DD08293EF}"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457200" y="704850"/>
            <a:ext cx="8229600" cy="723900"/>
          </a:xfrm>
        </p:spPr>
        <p:txBody>
          <a:bodyPr>
            <a:normAutofit fontScale="90000"/>
          </a:bodyPr>
          <a:lstStyle/>
          <a:p>
            <a:pPr eaLnBrk="1" hangingPunct="1">
              <a:defRPr/>
            </a:pPr>
            <a:r>
              <a:rPr lang="en-US" dirty="0" smtClean="0"/>
              <a:t>Not all Browsers are created equal</a:t>
            </a:r>
          </a:p>
        </p:txBody>
      </p:sp>
      <p:sp>
        <p:nvSpPr>
          <p:cNvPr id="703491" name="Rectangle 3"/>
          <p:cNvSpPr>
            <a:spLocks noGrp="1" noChangeArrowheads="1"/>
          </p:cNvSpPr>
          <p:nvPr>
            <p:ph sz="quarter" idx="1"/>
          </p:nvPr>
        </p:nvSpPr>
        <p:spPr/>
        <p:txBody>
          <a:bodyPr>
            <a:normAutofit/>
          </a:bodyPr>
          <a:lstStyle/>
          <a:p>
            <a:pPr eaLnBrk="1" hangingPunct="1"/>
            <a:r>
              <a:rPr lang="en-US" sz="2400" smtClean="0"/>
              <a:t>The basic rules for translating HTML documents are established by the W3C. </a:t>
            </a:r>
          </a:p>
          <a:p>
            <a:pPr eaLnBrk="1" hangingPunct="1"/>
            <a:endParaRPr lang="en-US" sz="2400" smtClean="0"/>
          </a:p>
          <a:p>
            <a:pPr eaLnBrk="1" hangingPunct="1"/>
            <a:r>
              <a:rPr lang="en-US" sz="2400" smtClean="0"/>
              <a:t>E.g., the HTML standards say that the TABLE tag should support a CELLSPACING attribute to define the space between parts of the table. </a:t>
            </a:r>
            <a:br>
              <a:rPr lang="en-US" sz="2400" smtClean="0"/>
            </a:br>
            <a:r>
              <a:rPr lang="en-US" sz="2400" smtClean="0"/>
              <a:t>But standards don't define the default value for that attribute, so unless you explicitly define CELLSPACING when building your page, two browsers may use different amounts of white space in your table.</a:t>
            </a:r>
          </a:p>
        </p:txBody>
      </p:sp>
      <p:sp>
        <p:nvSpPr>
          <p:cNvPr id="24580" name="Slide Number Placeholder 5"/>
          <p:cNvSpPr>
            <a:spLocks noGrp="1"/>
          </p:cNvSpPr>
          <p:nvPr>
            <p:ph type="sldNum" sz="quarter" idx="12"/>
          </p:nvPr>
        </p:nvSpPr>
        <p:spPr bwMode="auto">
          <a:noFill/>
          <a:ln>
            <a:miter lim="800000"/>
            <a:headEnd/>
            <a:tailEnd/>
          </a:ln>
        </p:spPr>
        <p:txBody>
          <a:bodyPr/>
          <a:lstStyle/>
          <a:p>
            <a:fld id="{D40F91DE-44E0-4F66-A854-E21F46B8252A}"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Browser Statistics</a:t>
            </a:r>
            <a:endParaRPr lang="en-AU" dirty="0"/>
          </a:p>
        </p:txBody>
      </p:sp>
      <p:sp>
        <p:nvSpPr>
          <p:cNvPr id="4" name="Slide Number Placeholder 3"/>
          <p:cNvSpPr>
            <a:spLocks noGrp="1"/>
          </p:cNvSpPr>
          <p:nvPr>
            <p:ph type="sldNum" sz="quarter" idx="12"/>
          </p:nvPr>
        </p:nvSpPr>
        <p:spPr/>
        <p:txBody>
          <a:bodyPr/>
          <a:lstStyle/>
          <a:p>
            <a:fld id="{B35547E5-CB77-4E4E-ADB2-0FB559220BC5}" type="slidenum">
              <a:rPr lang="en-US" smtClean="0"/>
              <a:pPr/>
              <a:t>18</a:t>
            </a:fld>
            <a:endParaRPr lang="en-US"/>
          </a:p>
        </p:txBody>
      </p:sp>
      <p:pic>
        <p:nvPicPr>
          <p:cNvPr id="102402" name="Picture 2"/>
          <p:cNvPicPr>
            <a:picLocks noChangeAspect="1" noChangeArrowheads="1"/>
          </p:cNvPicPr>
          <p:nvPr/>
        </p:nvPicPr>
        <p:blipFill>
          <a:blip r:embed="rId2"/>
          <a:srcRect/>
          <a:stretch>
            <a:fillRect/>
          </a:stretch>
        </p:blipFill>
        <p:spPr bwMode="auto">
          <a:xfrm>
            <a:off x="0" y="2428868"/>
            <a:ext cx="9064820" cy="1714512"/>
          </a:xfrm>
          <a:prstGeom prst="rect">
            <a:avLst/>
          </a:prstGeom>
          <a:noFill/>
          <a:ln w="9525">
            <a:noFill/>
            <a:miter lim="800000"/>
            <a:headEnd/>
            <a:tailEnd/>
          </a:ln>
          <a:effectLst/>
        </p:spPr>
      </p:pic>
      <p:sp>
        <p:nvSpPr>
          <p:cNvPr id="6" name="Rectangle 5"/>
          <p:cNvSpPr/>
          <p:nvPr/>
        </p:nvSpPr>
        <p:spPr>
          <a:xfrm>
            <a:off x="214282" y="5286388"/>
            <a:ext cx="8643998" cy="369332"/>
          </a:xfrm>
          <a:prstGeom prst="rect">
            <a:avLst/>
          </a:prstGeom>
        </p:spPr>
        <p:txBody>
          <a:bodyPr wrap="square">
            <a:spAutoFit/>
          </a:bodyPr>
          <a:lstStyle/>
          <a:p>
            <a:pPr algn="ctr"/>
            <a:r>
              <a:rPr lang="en-AU" dirty="0" smtClean="0"/>
              <a:t>http://www.w3schools.com/browsers/browsers_stats.asp</a:t>
            </a:r>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3-teired Architecture</a:t>
            </a:r>
            <a:endParaRPr lang="en-AU" dirty="0"/>
          </a:p>
        </p:txBody>
      </p:sp>
      <p:sp>
        <p:nvSpPr>
          <p:cNvPr id="4" name="Slide Number Placeholder 3"/>
          <p:cNvSpPr>
            <a:spLocks noGrp="1"/>
          </p:cNvSpPr>
          <p:nvPr>
            <p:ph type="sldNum" sz="quarter" idx="12"/>
          </p:nvPr>
        </p:nvSpPr>
        <p:spPr/>
        <p:txBody>
          <a:bodyPr/>
          <a:lstStyle/>
          <a:p>
            <a:fld id="{B35547E5-CB77-4E4E-ADB2-0FB559220BC5}" type="slidenum">
              <a:rPr lang="en-US" smtClean="0"/>
              <a:pPr/>
              <a:t>19</a:t>
            </a:fld>
            <a:endParaRPr lang="en-US"/>
          </a:p>
        </p:txBody>
      </p:sp>
      <p:pic>
        <p:nvPicPr>
          <p:cNvPr id="5" name="Picture 2" descr="A representation of the three layers of a web document. The first&#10;        layer is HTML or content, the second is CSS or presentation and the&#10;        third is JavaScript or behaviour. "/>
          <p:cNvPicPr>
            <a:picLocks noGrp="1" noChangeAspect="1" noChangeArrowheads="1"/>
          </p:cNvPicPr>
          <p:nvPr>
            <p:ph idx="1"/>
          </p:nvPr>
        </p:nvPicPr>
        <p:blipFill>
          <a:blip r:embed="rId2"/>
          <a:srcRect/>
          <a:stretch>
            <a:fillRect/>
          </a:stretch>
        </p:blipFill>
        <p:spPr bwMode="auto">
          <a:xfrm>
            <a:off x="1285852" y="1643050"/>
            <a:ext cx="6116636" cy="3429023"/>
          </a:xfrm>
          <a:prstGeom prst="rect">
            <a:avLst/>
          </a:prstGeom>
          <a:noFill/>
        </p:spPr>
      </p:pic>
      <p:sp>
        <p:nvSpPr>
          <p:cNvPr id="6" name="Rectangle 5"/>
          <p:cNvSpPr/>
          <p:nvPr/>
        </p:nvSpPr>
        <p:spPr>
          <a:xfrm>
            <a:off x="428596" y="5143512"/>
            <a:ext cx="8286808" cy="1077218"/>
          </a:xfrm>
          <a:prstGeom prst="rect">
            <a:avLst/>
          </a:prstGeom>
        </p:spPr>
        <p:txBody>
          <a:bodyPr wrap="square">
            <a:spAutoFit/>
          </a:bodyPr>
          <a:lstStyle/>
          <a:p>
            <a:r>
              <a:rPr lang="en-AU" sz="3200" dirty="0" smtClean="0"/>
              <a:t>A web document can consist of up to three layers—content, presentation &amp; behaviour</a:t>
            </a:r>
            <a:endParaRPr lang="en-AU"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Announcements</a:t>
            </a:r>
            <a:endParaRPr lang="en-AU" dirty="0"/>
          </a:p>
        </p:txBody>
      </p:sp>
      <p:sp>
        <p:nvSpPr>
          <p:cNvPr id="3" name="Content Placeholder 2"/>
          <p:cNvSpPr>
            <a:spLocks noGrp="1"/>
          </p:cNvSpPr>
          <p:nvPr>
            <p:ph idx="1"/>
          </p:nvPr>
        </p:nvSpPr>
        <p:spPr/>
        <p:txBody>
          <a:bodyPr/>
          <a:lstStyle/>
          <a:p>
            <a:r>
              <a:rPr lang="en-AU" dirty="0" smtClean="0"/>
              <a:t>James will be back in Week 3</a:t>
            </a:r>
          </a:p>
          <a:p>
            <a:r>
              <a:rPr lang="en-AU" dirty="0" smtClean="0"/>
              <a:t>First Quiz – Week 3</a:t>
            </a:r>
          </a:p>
          <a:p>
            <a:pPr lvl="1"/>
            <a:r>
              <a:rPr lang="en-AU" dirty="0" smtClean="0"/>
              <a:t>Online </a:t>
            </a:r>
            <a:r>
              <a:rPr lang="en-AU" dirty="0" smtClean="0">
                <a:sym typeface="Wingdings" pitchFamily="2" charset="2"/>
              </a:rPr>
              <a:t> I-learn</a:t>
            </a:r>
          </a:p>
          <a:p>
            <a:pPr lvl="1"/>
            <a:r>
              <a:rPr lang="en-AU" dirty="0" smtClean="0"/>
              <a:t>Completed during Week 3 tutorial</a:t>
            </a:r>
          </a:p>
          <a:p>
            <a:pPr lvl="1"/>
            <a:r>
              <a:rPr lang="en-AU" dirty="0" smtClean="0">
                <a:sym typeface="Wingdings" pitchFamily="2" charset="2"/>
              </a:rPr>
              <a:t>20 Multiple Choice &amp; True/False Questions</a:t>
            </a:r>
            <a:endParaRPr lang="en-AU" dirty="0" smtClean="0"/>
          </a:p>
          <a:p>
            <a:pPr lvl="1"/>
            <a:r>
              <a:rPr lang="en-AU" dirty="0" smtClean="0"/>
              <a:t>Study Week 1 &amp; Week 2 materials from the lectures, readings and tutorials</a:t>
            </a:r>
          </a:p>
        </p:txBody>
      </p:sp>
      <p:sp>
        <p:nvSpPr>
          <p:cNvPr id="4" name="Slide Number Placeholder 3"/>
          <p:cNvSpPr>
            <a:spLocks noGrp="1"/>
          </p:cNvSpPr>
          <p:nvPr>
            <p:ph type="sldNum" sz="quarter" idx="12"/>
          </p:nvPr>
        </p:nvSpPr>
        <p:spPr/>
        <p:txBody>
          <a:bodyPr/>
          <a:lstStyle/>
          <a:p>
            <a:fld id="{B35547E5-CB77-4E4E-ADB2-0FB559220BC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Content Layer</a:t>
            </a:r>
            <a:endParaRPr lang="en-AU" dirty="0"/>
          </a:p>
        </p:txBody>
      </p:sp>
      <p:sp>
        <p:nvSpPr>
          <p:cNvPr id="3" name="Content Placeholder 2"/>
          <p:cNvSpPr>
            <a:spLocks noGrp="1"/>
          </p:cNvSpPr>
          <p:nvPr>
            <p:ph idx="1"/>
          </p:nvPr>
        </p:nvSpPr>
        <p:spPr/>
        <p:txBody>
          <a:bodyPr/>
          <a:lstStyle/>
          <a:p>
            <a:r>
              <a:rPr lang="en-AU" dirty="0" smtClean="0"/>
              <a:t>Comprises the information the author wants to convey</a:t>
            </a:r>
          </a:p>
          <a:p>
            <a:r>
              <a:rPr lang="en-AU" dirty="0" smtClean="0"/>
              <a:t>Embedded within HTML or XHTML </a:t>
            </a:r>
            <a:r>
              <a:rPr lang="en-AU" dirty="0" err="1" smtClean="0"/>
              <a:t>markup</a:t>
            </a:r>
            <a:endParaRPr lang="en-AU" dirty="0" smtClean="0"/>
          </a:p>
          <a:p>
            <a:r>
              <a:rPr lang="en-AU" dirty="0" smtClean="0"/>
              <a:t>Content consists of many items including:</a:t>
            </a:r>
          </a:p>
          <a:p>
            <a:pPr lvl="1"/>
            <a:r>
              <a:rPr lang="en-AU" dirty="0" smtClean="0"/>
              <a:t>Text</a:t>
            </a:r>
          </a:p>
          <a:p>
            <a:pPr lvl="1"/>
            <a:r>
              <a:rPr lang="en-AU" dirty="0" smtClean="0"/>
              <a:t>Images</a:t>
            </a:r>
          </a:p>
          <a:p>
            <a:pPr lvl="1"/>
            <a:r>
              <a:rPr lang="en-AU" dirty="0" smtClean="0"/>
              <a:t>Animations</a:t>
            </a:r>
          </a:p>
          <a:p>
            <a:pPr lvl="1"/>
            <a:r>
              <a:rPr lang="en-AU" dirty="0" smtClean="0"/>
              <a:t>Sound</a:t>
            </a:r>
          </a:p>
          <a:p>
            <a:pPr lvl="1"/>
            <a:r>
              <a:rPr lang="en-AU" dirty="0" smtClean="0"/>
              <a:t>Video</a:t>
            </a:r>
          </a:p>
          <a:p>
            <a:pPr lvl="1"/>
            <a:r>
              <a:rPr lang="en-AU" dirty="0" smtClean="0"/>
              <a:t>Etc</a:t>
            </a:r>
          </a:p>
        </p:txBody>
      </p:sp>
      <p:sp>
        <p:nvSpPr>
          <p:cNvPr id="4" name="Slide Number Placeholder 3"/>
          <p:cNvSpPr>
            <a:spLocks noGrp="1"/>
          </p:cNvSpPr>
          <p:nvPr>
            <p:ph type="sldNum" sz="quarter" idx="12"/>
          </p:nvPr>
        </p:nvSpPr>
        <p:spPr/>
        <p:txBody>
          <a:bodyPr/>
          <a:lstStyle/>
          <a:p>
            <a:fld id="{B35547E5-CB77-4E4E-ADB2-0FB559220BC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04850"/>
            <a:ext cx="8229600" cy="723900"/>
          </a:xfrm>
        </p:spPr>
        <p:txBody>
          <a:bodyPr/>
          <a:lstStyle/>
          <a:p>
            <a:pPr eaLnBrk="1" hangingPunct="1"/>
            <a:r>
              <a:rPr lang="en-AU" smtClean="0"/>
              <a:t>HTML vs. XHTML</a:t>
            </a:r>
            <a:endParaRPr lang="en-US" smtClean="0"/>
          </a:p>
        </p:txBody>
      </p:sp>
      <p:sp>
        <p:nvSpPr>
          <p:cNvPr id="722947" name="Rectangle 3"/>
          <p:cNvSpPr>
            <a:spLocks noGrp="1" noChangeArrowheads="1"/>
          </p:cNvSpPr>
          <p:nvPr>
            <p:ph sz="quarter" idx="1"/>
          </p:nvPr>
        </p:nvSpPr>
        <p:spPr/>
        <p:txBody>
          <a:bodyPr>
            <a:normAutofit/>
          </a:bodyPr>
          <a:lstStyle/>
          <a:p>
            <a:pPr eaLnBrk="1" hangingPunct="1">
              <a:lnSpc>
                <a:spcPct val="90000"/>
              </a:lnSpc>
            </a:pPr>
            <a:r>
              <a:rPr lang="en-AU" smtClean="0"/>
              <a:t>For many years at the heart of every web page was simple HTML</a:t>
            </a:r>
          </a:p>
          <a:p>
            <a:pPr eaLnBrk="1" hangingPunct="1">
              <a:lnSpc>
                <a:spcPct val="90000"/>
              </a:lnSpc>
            </a:pPr>
            <a:r>
              <a:rPr lang="en-AU" smtClean="0"/>
              <a:t>W3C decided to discontinue using HTML introducing XHTML in its place.</a:t>
            </a:r>
          </a:p>
          <a:p>
            <a:pPr eaLnBrk="1" hangingPunct="1">
              <a:lnSpc>
                <a:spcPct val="90000"/>
              </a:lnSpc>
            </a:pPr>
            <a:r>
              <a:rPr lang="en-AU" smtClean="0"/>
              <a:t>Almost identical to HTML but with stricter syntax.</a:t>
            </a:r>
          </a:p>
          <a:p>
            <a:pPr eaLnBrk="1" hangingPunct="1">
              <a:lnSpc>
                <a:spcPct val="90000"/>
              </a:lnSpc>
            </a:pPr>
            <a:r>
              <a:rPr lang="en-AU" smtClean="0"/>
              <a:t>With the expansion of the Web to include devices other than personal computers, the need for a descriptive rather than structural language became evident - XHTML was created.</a:t>
            </a:r>
            <a:endParaRPr lang="en-US" smtClean="0"/>
          </a:p>
        </p:txBody>
      </p:sp>
      <p:sp>
        <p:nvSpPr>
          <p:cNvPr id="27652" name="Slide Number Placeholder 5"/>
          <p:cNvSpPr>
            <a:spLocks noGrp="1"/>
          </p:cNvSpPr>
          <p:nvPr>
            <p:ph type="sldNum" sz="quarter" idx="12"/>
          </p:nvPr>
        </p:nvSpPr>
        <p:spPr bwMode="auto">
          <a:noFill/>
          <a:ln>
            <a:miter lim="800000"/>
            <a:headEnd/>
            <a:tailEnd/>
          </a:ln>
        </p:spPr>
        <p:txBody>
          <a:bodyPr/>
          <a:lstStyle/>
          <a:p>
            <a:fld id="{FB5411EF-466A-476C-ABF3-83086B36B9DB}"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04850"/>
            <a:ext cx="8229600" cy="723900"/>
          </a:xfrm>
        </p:spPr>
        <p:txBody>
          <a:bodyPr/>
          <a:lstStyle/>
          <a:p>
            <a:pPr eaLnBrk="1" hangingPunct="1"/>
            <a:r>
              <a:rPr lang="en-AU" dirty="0" smtClean="0"/>
              <a:t>HTML vs. XHTML</a:t>
            </a:r>
            <a:endParaRPr lang="en-US" dirty="0" smtClean="0"/>
          </a:p>
        </p:txBody>
      </p:sp>
      <p:sp>
        <p:nvSpPr>
          <p:cNvPr id="726019" name="Rectangle 3"/>
          <p:cNvSpPr>
            <a:spLocks noGrp="1" noChangeArrowheads="1"/>
          </p:cNvSpPr>
          <p:nvPr>
            <p:ph sz="quarter" idx="1"/>
          </p:nvPr>
        </p:nvSpPr>
        <p:spPr/>
        <p:txBody>
          <a:bodyPr>
            <a:normAutofit/>
          </a:bodyPr>
          <a:lstStyle/>
          <a:p>
            <a:pPr eaLnBrk="1" hangingPunct="1"/>
            <a:r>
              <a:rPr lang="en-AU" sz="2400" smtClean="0"/>
              <a:t>In an interview Tim Berners-Lee, W3C Director and inventor of the Web</a:t>
            </a:r>
          </a:p>
          <a:p>
            <a:pPr eaLnBrk="1" hangingPunct="1"/>
            <a:r>
              <a:rPr lang="en-AU" sz="2400" smtClean="0">
                <a:hlinkClick r:id="rId3"/>
              </a:rPr>
              <a:t>http://www.w3.org/2000/01/xhtml-pressrelease</a:t>
            </a:r>
            <a:endParaRPr lang="en-AU" sz="2400" smtClean="0"/>
          </a:p>
          <a:p>
            <a:pPr eaLnBrk="1" hangingPunct="1">
              <a:buFont typeface="Wingdings" pitchFamily="2" charset="2"/>
              <a:buNone/>
            </a:pPr>
            <a:endParaRPr lang="en-AU" sz="2400" smtClean="0"/>
          </a:p>
          <a:p>
            <a:pPr lvl="2" eaLnBrk="1" hangingPunct="1">
              <a:buFont typeface="Wingdings" pitchFamily="2" charset="2"/>
              <a:buNone/>
            </a:pPr>
            <a:r>
              <a:rPr lang="en-AU" sz="2600" smtClean="0"/>
              <a:t>“ XHTML 1.0 connects the present Web to the future Web. It provides the bridge to page and site authors for entering the structured data, XML world,  while still being able to maintain operability with user agents that support HTML 4”</a:t>
            </a:r>
            <a:endParaRPr lang="en-US" sz="2600" smtClean="0"/>
          </a:p>
        </p:txBody>
      </p:sp>
      <p:sp>
        <p:nvSpPr>
          <p:cNvPr id="28676" name="Slide Number Placeholder 5"/>
          <p:cNvSpPr>
            <a:spLocks noGrp="1"/>
          </p:cNvSpPr>
          <p:nvPr>
            <p:ph type="sldNum" sz="quarter" idx="12"/>
          </p:nvPr>
        </p:nvSpPr>
        <p:spPr bwMode="auto">
          <a:noFill/>
          <a:ln>
            <a:miter lim="800000"/>
            <a:headEnd/>
            <a:tailEnd/>
          </a:ln>
        </p:spPr>
        <p:txBody>
          <a:bodyPr/>
          <a:lstStyle/>
          <a:p>
            <a:fld id="{B98A688C-D071-434C-A352-19A46E29896E}"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04850"/>
            <a:ext cx="8229600" cy="723900"/>
          </a:xfrm>
        </p:spPr>
        <p:txBody>
          <a:bodyPr/>
          <a:lstStyle/>
          <a:p>
            <a:pPr eaLnBrk="1" hangingPunct="1"/>
            <a:r>
              <a:rPr lang="en-AU" smtClean="0"/>
              <a:t>Basic XHTML</a:t>
            </a:r>
            <a:endParaRPr lang="en-US" smtClean="0"/>
          </a:p>
        </p:txBody>
      </p:sp>
      <p:sp>
        <p:nvSpPr>
          <p:cNvPr id="727043" name="Rectangle 3"/>
          <p:cNvSpPr>
            <a:spLocks noGrp="1" noChangeArrowheads="1"/>
          </p:cNvSpPr>
          <p:nvPr>
            <p:ph sz="quarter" idx="1"/>
          </p:nvPr>
        </p:nvSpPr>
        <p:spPr/>
        <p:txBody>
          <a:bodyPr>
            <a:normAutofit/>
          </a:bodyPr>
          <a:lstStyle/>
          <a:p>
            <a:pPr marL="381000" indent="-381000" eaLnBrk="1" hangingPunct="1">
              <a:lnSpc>
                <a:spcPct val="90000"/>
              </a:lnSpc>
              <a:buFont typeface="Wingdings" pitchFamily="2" charset="2"/>
              <a:buNone/>
            </a:pPr>
            <a:r>
              <a:rPr lang="en-US" sz="2200" smtClean="0"/>
              <a:t>&lt;!DOCTYPE html PUBLIC "-//W3C//DTD XHTML 1.0 Transitional//EN" "http://www.w3.org/TR/xhtml1/DTD/xhtml1-transitional.dtd"&gt;</a:t>
            </a:r>
          </a:p>
          <a:p>
            <a:pPr marL="381000" indent="-381000" eaLnBrk="1" hangingPunct="1">
              <a:lnSpc>
                <a:spcPct val="90000"/>
              </a:lnSpc>
              <a:buFont typeface="Wingdings" pitchFamily="2" charset="2"/>
              <a:buNone/>
            </a:pPr>
            <a:r>
              <a:rPr lang="en-US" sz="2200" smtClean="0"/>
              <a:t>&lt;html xmlns="http://www.w3.org/1999/xhtml"&gt;</a:t>
            </a:r>
          </a:p>
          <a:p>
            <a:pPr marL="381000" indent="-381000" eaLnBrk="1" hangingPunct="1">
              <a:lnSpc>
                <a:spcPct val="90000"/>
              </a:lnSpc>
              <a:buFont typeface="Wingdings" pitchFamily="2" charset="2"/>
              <a:buNone/>
            </a:pPr>
            <a:r>
              <a:rPr lang="en-US" sz="2200" smtClean="0"/>
              <a:t>&lt;head&gt;</a:t>
            </a:r>
          </a:p>
          <a:p>
            <a:pPr marL="381000" indent="-381000" eaLnBrk="1" hangingPunct="1">
              <a:lnSpc>
                <a:spcPct val="90000"/>
              </a:lnSpc>
              <a:buFont typeface="Wingdings" pitchFamily="2" charset="2"/>
              <a:buNone/>
            </a:pPr>
            <a:r>
              <a:rPr lang="en-US" sz="2200" smtClean="0"/>
              <a:t>&lt;title&gt; </a:t>
            </a:r>
            <a:r>
              <a:rPr lang="en-US" sz="2200" smtClean="0">
                <a:solidFill>
                  <a:srgbClr val="FF0000"/>
                </a:solidFill>
              </a:rPr>
              <a:t>Untitled Document </a:t>
            </a:r>
            <a:r>
              <a:rPr lang="en-US" sz="2200" smtClean="0"/>
              <a:t>&lt;/title&gt;</a:t>
            </a:r>
          </a:p>
          <a:p>
            <a:pPr marL="381000" indent="-381000" eaLnBrk="1" hangingPunct="1">
              <a:lnSpc>
                <a:spcPct val="90000"/>
              </a:lnSpc>
              <a:buFont typeface="Wingdings" pitchFamily="2" charset="2"/>
              <a:buNone/>
            </a:pPr>
            <a:r>
              <a:rPr lang="en-US" sz="2200" smtClean="0"/>
              <a:t>&lt;/head&gt;</a:t>
            </a:r>
          </a:p>
          <a:p>
            <a:pPr marL="381000" indent="-381000" eaLnBrk="1" hangingPunct="1">
              <a:lnSpc>
                <a:spcPct val="90000"/>
              </a:lnSpc>
              <a:buFont typeface="Wingdings" pitchFamily="2" charset="2"/>
              <a:buNone/>
            </a:pPr>
            <a:r>
              <a:rPr lang="en-US" sz="2200" smtClean="0"/>
              <a:t>&lt;body&gt; </a:t>
            </a:r>
            <a:br>
              <a:rPr lang="en-US" sz="2200" smtClean="0"/>
            </a:br>
            <a:r>
              <a:rPr lang="en-AU" sz="2200" smtClean="0">
                <a:solidFill>
                  <a:srgbClr val="FF0000"/>
                </a:solidFill>
              </a:rPr>
              <a:t>This is where the content of your page will be placed</a:t>
            </a:r>
            <a:endParaRPr lang="en-US" sz="2200" smtClean="0">
              <a:solidFill>
                <a:srgbClr val="FF0000"/>
              </a:solidFill>
            </a:endParaRPr>
          </a:p>
          <a:p>
            <a:pPr marL="381000" indent="-381000" eaLnBrk="1" hangingPunct="1">
              <a:lnSpc>
                <a:spcPct val="90000"/>
              </a:lnSpc>
              <a:buFont typeface="Wingdings" pitchFamily="2" charset="2"/>
              <a:buNone/>
            </a:pPr>
            <a:r>
              <a:rPr lang="en-US" sz="2200" smtClean="0"/>
              <a:t>&lt;/body&gt;</a:t>
            </a:r>
          </a:p>
          <a:p>
            <a:pPr marL="381000" indent="-381000" eaLnBrk="1" hangingPunct="1">
              <a:lnSpc>
                <a:spcPct val="90000"/>
              </a:lnSpc>
              <a:buFont typeface="Wingdings" pitchFamily="2" charset="2"/>
              <a:buNone/>
            </a:pPr>
            <a:r>
              <a:rPr lang="en-US" sz="2200" smtClean="0"/>
              <a:t>&lt;/html&gt;</a:t>
            </a:r>
          </a:p>
        </p:txBody>
      </p:sp>
      <p:sp>
        <p:nvSpPr>
          <p:cNvPr id="29700" name="Slide Number Placeholder 5"/>
          <p:cNvSpPr>
            <a:spLocks noGrp="1"/>
          </p:cNvSpPr>
          <p:nvPr>
            <p:ph type="sldNum" sz="quarter" idx="12"/>
          </p:nvPr>
        </p:nvSpPr>
        <p:spPr bwMode="auto">
          <a:noFill/>
          <a:ln>
            <a:miter lim="800000"/>
            <a:headEnd/>
            <a:tailEnd/>
          </a:ln>
        </p:spPr>
        <p:txBody>
          <a:bodyPr/>
          <a:lstStyle/>
          <a:p>
            <a:fld id="{EE1AF9DD-1BED-4D75-AF74-F37042761B10}"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04850"/>
            <a:ext cx="8229600" cy="723900"/>
          </a:xfrm>
        </p:spPr>
        <p:txBody>
          <a:bodyPr/>
          <a:lstStyle/>
          <a:p>
            <a:pPr eaLnBrk="1" hangingPunct="1"/>
            <a:r>
              <a:rPr lang="en-AU" smtClean="0"/>
              <a:t>XHTML</a:t>
            </a:r>
            <a:endParaRPr lang="en-US" smtClean="0"/>
          </a:p>
        </p:txBody>
      </p:sp>
      <p:sp>
        <p:nvSpPr>
          <p:cNvPr id="702467" name="Rectangle 3"/>
          <p:cNvSpPr>
            <a:spLocks noGrp="1" noChangeArrowheads="1"/>
          </p:cNvSpPr>
          <p:nvPr>
            <p:ph sz="quarter" idx="1"/>
          </p:nvPr>
        </p:nvSpPr>
        <p:spPr/>
        <p:txBody>
          <a:bodyPr>
            <a:normAutofit lnSpcReduction="10000"/>
          </a:bodyPr>
          <a:lstStyle/>
          <a:p>
            <a:pPr eaLnBrk="1" hangingPunct="1">
              <a:lnSpc>
                <a:spcPct val="90000"/>
              </a:lnSpc>
            </a:pPr>
            <a:r>
              <a:rPr lang="en-AU" dirty="0" err="1" smtClean="0"/>
              <a:t>e</a:t>
            </a:r>
            <a:r>
              <a:rPr lang="en-AU" dirty="0" err="1" smtClean="0">
                <a:solidFill>
                  <a:schemeClr val="hlink"/>
                </a:solidFill>
              </a:rPr>
              <a:t>X</a:t>
            </a:r>
            <a:r>
              <a:rPr lang="en-AU" dirty="0" err="1" smtClean="0"/>
              <a:t>tensible</a:t>
            </a:r>
            <a:r>
              <a:rPr lang="en-AU" dirty="0" smtClean="0"/>
              <a:t> </a:t>
            </a:r>
            <a:r>
              <a:rPr lang="en-AU" dirty="0" smtClean="0">
                <a:solidFill>
                  <a:schemeClr val="hlink"/>
                </a:solidFill>
              </a:rPr>
              <a:t>H</a:t>
            </a:r>
            <a:r>
              <a:rPr lang="en-AU" dirty="0" smtClean="0"/>
              <a:t>yper</a:t>
            </a:r>
            <a:r>
              <a:rPr lang="en-AU" dirty="0" smtClean="0">
                <a:solidFill>
                  <a:schemeClr val="hlink"/>
                </a:solidFill>
              </a:rPr>
              <a:t>t</a:t>
            </a:r>
            <a:r>
              <a:rPr lang="en-AU" dirty="0" smtClean="0"/>
              <a:t>ext </a:t>
            </a:r>
            <a:r>
              <a:rPr lang="en-AU" dirty="0" err="1" smtClean="0">
                <a:solidFill>
                  <a:schemeClr val="hlink"/>
                </a:solidFill>
              </a:rPr>
              <a:t>M</a:t>
            </a:r>
            <a:r>
              <a:rPr lang="en-AU" dirty="0" err="1" smtClean="0"/>
              <a:t>arkup</a:t>
            </a:r>
            <a:r>
              <a:rPr lang="en-AU" dirty="0" smtClean="0"/>
              <a:t> </a:t>
            </a:r>
            <a:r>
              <a:rPr lang="en-AU" dirty="0" smtClean="0">
                <a:solidFill>
                  <a:schemeClr val="hlink"/>
                </a:solidFill>
              </a:rPr>
              <a:t>L</a:t>
            </a:r>
            <a:r>
              <a:rPr lang="en-AU" dirty="0" smtClean="0"/>
              <a:t>anguage</a:t>
            </a:r>
          </a:p>
          <a:p>
            <a:pPr eaLnBrk="1" hangingPunct="1">
              <a:lnSpc>
                <a:spcPct val="90000"/>
              </a:lnSpc>
            </a:pPr>
            <a:r>
              <a:rPr lang="en-AU" dirty="0" smtClean="0"/>
              <a:t>Developed by the W3C to reformulate HTML4.01 and the data structures of XML</a:t>
            </a:r>
          </a:p>
          <a:p>
            <a:pPr eaLnBrk="1" hangingPunct="1">
              <a:lnSpc>
                <a:spcPct val="90000"/>
              </a:lnSpc>
            </a:pPr>
            <a:r>
              <a:rPr lang="en-AU" dirty="0" smtClean="0"/>
              <a:t>A primary advantage is that new tags can be created to extend the language and also promise of increased platform interoperability as mobile devices are used more frequently to access the Web.</a:t>
            </a:r>
          </a:p>
          <a:p>
            <a:pPr eaLnBrk="1" hangingPunct="1">
              <a:lnSpc>
                <a:spcPct val="90000"/>
              </a:lnSpc>
            </a:pPr>
            <a:r>
              <a:rPr lang="en-AU" dirty="0" smtClean="0"/>
              <a:t>The next version of (X)HTML 5 is currently being drafted.</a:t>
            </a:r>
          </a:p>
          <a:p>
            <a:pPr eaLnBrk="1" hangingPunct="1">
              <a:lnSpc>
                <a:spcPct val="90000"/>
              </a:lnSpc>
            </a:pPr>
            <a:r>
              <a:rPr lang="en-US" sz="1600" dirty="0" smtClean="0">
                <a:hlinkClick r:id="rId3"/>
              </a:rPr>
              <a:t>http://www.w3.org/TR/html5/</a:t>
            </a:r>
            <a:endParaRPr lang="en-US" sz="1600" dirty="0" smtClean="0"/>
          </a:p>
          <a:p>
            <a:pPr eaLnBrk="1" hangingPunct="1">
              <a:lnSpc>
                <a:spcPct val="90000"/>
              </a:lnSpc>
            </a:pPr>
            <a:r>
              <a:rPr lang="en-AU" sz="1600" dirty="0" smtClean="0">
                <a:hlinkClick r:id="rId4"/>
              </a:rPr>
              <a:t>http://www.whatwg.org/specs/web-apps/current-work/</a:t>
            </a:r>
            <a:endParaRPr lang="en-AU" sz="1600" dirty="0" smtClean="0"/>
          </a:p>
        </p:txBody>
      </p:sp>
      <p:sp>
        <p:nvSpPr>
          <p:cNvPr id="30724" name="Slide Number Placeholder 5"/>
          <p:cNvSpPr>
            <a:spLocks noGrp="1"/>
          </p:cNvSpPr>
          <p:nvPr>
            <p:ph type="sldNum" sz="quarter" idx="12"/>
          </p:nvPr>
        </p:nvSpPr>
        <p:spPr bwMode="auto">
          <a:noFill/>
          <a:ln>
            <a:miter lim="800000"/>
            <a:headEnd/>
            <a:tailEnd/>
          </a:ln>
        </p:spPr>
        <p:txBody>
          <a:bodyPr/>
          <a:lstStyle/>
          <a:p>
            <a:fld id="{74E2DA07-39FA-4642-8F72-75AD166DE399}" type="slidenum">
              <a:rPr lang="en-US"/>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Presentation Layer</a:t>
            </a:r>
            <a:endParaRPr lang="en-AU" dirty="0"/>
          </a:p>
        </p:txBody>
      </p:sp>
      <p:sp>
        <p:nvSpPr>
          <p:cNvPr id="3" name="Content Placeholder 2"/>
          <p:cNvSpPr>
            <a:spLocks noGrp="1"/>
          </p:cNvSpPr>
          <p:nvPr>
            <p:ph idx="1"/>
          </p:nvPr>
        </p:nvSpPr>
        <p:spPr/>
        <p:txBody>
          <a:bodyPr/>
          <a:lstStyle/>
          <a:p>
            <a:r>
              <a:rPr lang="en-AU" dirty="0" smtClean="0"/>
              <a:t>How the content appears and how the document is accessed</a:t>
            </a:r>
          </a:p>
          <a:p>
            <a:r>
              <a:rPr lang="en-AU" dirty="0" smtClean="0"/>
              <a:t>CSS is a simple language that works along HTML to apply formatting to content in your WebPages, such as text , images forms etc.</a:t>
            </a:r>
          </a:p>
          <a:p>
            <a:r>
              <a:rPr lang="en-AU" dirty="0" smtClean="0"/>
              <a:t>Developed by the W3C, CSS is a really ‘style rules – or style instructions.</a:t>
            </a:r>
          </a:p>
          <a:p>
            <a:r>
              <a:rPr lang="en-AU" dirty="0" smtClean="0"/>
              <a:t>Developed to help Web designers bypass the limitations of HTML.</a:t>
            </a:r>
          </a:p>
          <a:p>
            <a:r>
              <a:rPr lang="en-AU" dirty="0" smtClean="0"/>
              <a:t>More on CSS in Week 3&amp;4</a:t>
            </a:r>
            <a:endParaRPr lang="en-AU" dirty="0"/>
          </a:p>
        </p:txBody>
      </p:sp>
      <p:sp>
        <p:nvSpPr>
          <p:cNvPr id="4" name="Slide Number Placeholder 3"/>
          <p:cNvSpPr>
            <a:spLocks noGrp="1"/>
          </p:cNvSpPr>
          <p:nvPr>
            <p:ph type="sldNum" sz="quarter" idx="12"/>
          </p:nvPr>
        </p:nvSpPr>
        <p:spPr/>
        <p:txBody>
          <a:bodyPr/>
          <a:lstStyle/>
          <a:p>
            <a:fld id="{B35547E5-CB77-4E4E-ADB2-0FB559220BC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Behaviour Layer</a:t>
            </a:r>
            <a:endParaRPr lang="en-AU" dirty="0"/>
          </a:p>
        </p:txBody>
      </p:sp>
      <p:sp>
        <p:nvSpPr>
          <p:cNvPr id="3" name="Content Placeholder 2"/>
          <p:cNvSpPr>
            <a:spLocks noGrp="1"/>
          </p:cNvSpPr>
          <p:nvPr>
            <p:ph idx="1"/>
          </p:nvPr>
        </p:nvSpPr>
        <p:spPr>
          <a:xfrm>
            <a:off x="457200" y="1935163"/>
            <a:ext cx="8229600" cy="4637109"/>
          </a:xfrm>
        </p:spPr>
        <p:txBody>
          <a:bodyPr/>
          <a:lstStyle/>
          <a:p>
            <a:r>
              <a:rPr lang="en-AU" dirty="0" smtClean="0"/>
              <a:t>Involves real-time user interaction with the document</a:t>
            </a:r>
          </a:p>
          <a:p>
            <a:r>
              <a:rPr lang="en-AU" dirty="0" smtClean="0"/>
              <a:t>This task is normally handled by JavaScript but can also be done with other languages like </a:t>
            </a:r>
            <a:r>
              <a:rPr lang="en-AU" dirty="0" err="1" smtClean="0"/>
              <a:t>PhP</a:t>
            </a:r>
            <a:r>
              <a:rPr lang="en-AU" dirty="0" smtClean="0"/>
              <a:t> or ASP </a:t>
            </a:r>
          </a:p>
          <a:p>
            <a:r>
              <a:rPr lang="en-AU" dirty="0" smtClean="0"/>
              <a:t>The interaction can be anything from a trivial validation that ensures a required field is filled in before an order form can be submitted, to sophisticated web applications that work much like ordinary desktop programs reading and writing from databases etc</a:t>
            </a:r>
            <a:endParaRPr lang="en-AU" dirty="0"/>
          </a:p>
        </p:txBody>
      </p:sp>
      <p:sp>
        <p:nvSpPr>
          <p:cNvPr id="4" name="Slide Number Placeholder 3"/>
          <p:cNvSpPr>
            <a:spLocks noGrp="1"/>
          </p:cNvSpPr>
          <p:nvPr>
            <p:ph type="sldNum" sz="quarter" idx="12"/>
          </p:nvPr>
        </p:nvSpPr>
        <p:spPr/>
        <p:txBody>
          <a:bodyPr/>
          <a:lstStyle/>
          <a:p>
            <a:fld id="{B35547E5-CB77-4E4E-ADB2-0FB559220BC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Great Book for HTML &amp; CSS</a:t>
            </a:r>
            <a:endParaRPr lang="en-AU" dirty="0"/>
          </a:p>
        </p:txBody>
      </p:sp>
      <p:sp>
        <p:nvSpPr>
          <p:cNvPr id="3" name="Content Placeholder 2"/>
          <p:cNvSpPr>
            <a:spLocks noGrp="1"/>
          </p:cNvSpPr>
          <p:nvPr>
            <p:ph idx="1"/>
          </p:nvPr>
        </p:nvSpPr>
        <p:spPr/>
        <p:txBody>
          <a:bodyPr/>
          <a:lstStyle/>
          <a:p>
            <a:r>
              <a:rPr lang="en-AU" dirty="0" smtClean="0">
                <a:solidFill>
                  <a:srgbClr val="FF0000"/>
                </a:solidFill>
              </a:rPr>
              <a:t>Powell, T. 2010 </a:t>
            </a:r>
            <a:r>
              <a:rPr lang="en-AU" i="1" dirty="0" smtClean="0">
                <a:solidFill>
                  <a:srgbClr val="FF0000"/>
                </a:solidFill>
              </a:rPr>
              <a:t>HTML &amp; CSS: The Complete Reference, Fifth Edition</a:t>
            </a:r>
            <a:r>
              <a:rPr lang="en-AU" dirty="0" smtClean="0">
                <a:solidFill>
                  <a:srgbClr val="FF0000"/>
                </a:solidFill>
              </a:rPr>
              <a:t>. 5. McGraw-Hill, Inc.</a:t>
            </a:r>
            <a:endParaRPr lang="en-AU" dirty="0">
              <a:solidFill>
                <a:srgbClr val="FF0000"/>
              </a:solidFill>
            </a:endParaRPr>
          </a:p>
        </p:txBody>
      </p:sp>
      <p:sp>
        <p:nvSpPr>
          <p:cNvPr id="4" name="Slide Number Placeholder 3"/>
          <p:cNvSpPr>
            <a:spLocks noGrp="1"/>
          </p:cNvSpPr>
          <p:nvPr>
            <p:ph type="sldNum" sz="quarter" idx="12"/>
          </p:nvPr>
        </p:nvSpPr>
        <p:spPr/>
        <p:txBody>
          <a:bodyPr/>
          <a:lstStyle/>
          <a:p>
            <a:fld id="{B35547E5-CB77-4E4E-ADB2-0FB559220BC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ctrTitle"/>
          </p:nvPr>
        </p:nvSpPr>
        <p:spPr/>
        <p:txBody>
          <a:bodyPr/>
          <a:lstStyle/>
          <a:p>
            <a:pPr>
              <a:defRPr/>
            </a:pPr>
            <a:r>
              <a:rPr lang="en-US" dirty="0" err="1" smtClean="0"/>
              <a:t>Organising</a:t>
            </a:r>
            <a:r>
              <a:rPr lang="en-US" dirty="0" smtClean="0"/>
              <a:t> Files</a:t>
            </a:r>
            <a:endParaRPr lang="en-AU"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04850"/>
            <a:ext cx="8229600" cy="723900"/>
          </a:xfrm>
        </p:spPr>
        <p:txBody>
          <a:bodyPr/>
          <a:lstStyle/>
          <a:p>
            <a:pPr eaLnBrk="1" hangingPunct="1"/>
            <a:r>
              <a:rPr lang="en-US" dirty="0" err="1" smtClean="0"/>
              <a:t>Organising</a:t>
            </a:r>
            <a:r>
              <a:rPr lang="en-US" dirty="0" smtClean="0"/>
              <a:t> Files</a:t>
            </a:r>
          </a:p>
        </p:txBody>
      </p:sp>
      <p:sp>
        <p:nvSpPr>
          <p:cNvPr id="32771" name="Rectangle 3"/>
          <p:cNvSpPr>
            <a:spLocks noGrp="1" noChangeArrowheads="1"/>
          </p:cNvSpPr>
          <p:nvPr>
            <p:ph sz="quarter" idx="1"/>
          </p:nvPr>
        </p:nvSpPr>
        <p:spPr>
          <a:xfrm>
            <a:off x="457200" y="1628775"/>
            <a:ext cx="8291513" cy="4824413"/>
          </a:xfrm>
        </p:spPr>
        <p:txBody>
          <a:bodyPr/>
          <a:lstStyle/>
          <a:p>
            <a:pPr eaLnBrk="1" hangingPunct="1"/>
            <a:r>
              <a:rPr lang="en-US" smtClean="0"/>
              <a:t>Before you start it is essential that you understand file management and conscious organization.</a:t>
            </a:r>
          </a:p>
          <a:p>
            <a:pPr eaLnBrk="1" hangingPunct="1">
              <a:buFont typeface="Wingdings 2" pitchFamily="18" charset="2"/>
              <a:buNone/>
            </a:pPr>
            <a:endParaRPr lang="en-US" smtClean="0"/>
          </a:p>
          <a:p>
            <a:pPr eaLnBrk="1" hangingPunct="1"/>
            <a:r>
              <a:rPr lang="en-US" smtClean="0"/>
              <a:t>Very small sites can be contained in one folder that contains another subfolder for images (or assets). A large site may require 30 or 40 subfolders to organize images from sound files, movies etc.</a:t>
            </a:r>
          </a:p>
          <a:p>
            <a:pPr eaLnBrk="1" hangingPunct="1">
              <a:buFont typeface="Wingdings 2" pitchFamily="18" charset="2"/>
              <a:buNone/>
            </a:pPr>
            <a:endParaRPr lang="en-US" smtClean="0"/>
          </a:p>
          <a:p>
            <a:pPr eaLnBrk="1" hangingPunct="1"/>
            <a:r>
              <a:rPr lang="en-US" smtClean="0"/>
              <a:t>Understand clearly which is your </a:t>
            </a:r>
            <a:r>
              <a:rPr lang="en-US" smtClean="0">
                <a:solidFill>
                  <a:srgbClr val="FF0000"/>
                </a:solidFill>
              </a:rPr>
              <a:t>root folder.</a:t>
            </a:r>
          </a:p>
        </p:txBody>
      </p:sp>
      <p:sp>
        <p:nvSpPr>
          <p:cNvPr id="32772" name="Slide Number Placeholder 5"/>
          <p:cNvSpPr>
            <a:spLocks noGrp="1"/>
          </p:cNvSpPr>
          <p:nvPr>
            <p:ph type="sldNum" sz="quarter" idx="12"/>
          </p:nvPr>
        </p:nvSpPr>
        <p:spPr bwMode="auto">
          <a:noFill/>
          <a:ln>
            <a:miter lim="800000"/>
            <a:headEnd/>
            <a:tailEnd/>
          </a:ln>
        </p:spPr>
        <p:txBody>
          <a:bodyPr/>
          <a:lstStyle/>
          <a:p>
            <a:fld id="{07D4D3FB-228D-4538-8BF9-2D02F82C8A22}"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p:txBody>
          <a:bodyPr/>
          <a:lstStyle/>
          <a:p>
            <a:r>
              <a:rPr lang="en-AU" dirty="0" smtClean="0"/>
              <a:t>Internet and the Web</a:t>
            </a:r>
          </a:p>
          <a:p>
            <a:r>
              <a:rPr lang="en-AU" dirty="0" smtClean="0"/>
              <a:t>Client Server Model</a:t>
            </a:r>
          </a:p>
          <a:p>
            <a:r>
              <a:rPr lang="en-AU" sz="2800" dirty="0" smtClean="0"/>
              <a:t>Uniform Resource Locator (URL)</a:t>
            </a:r>
          </a:p>
          <a:p>
            <a:pPr lvl="1"/>
            <a:r>
              <a:rPr lang="en-AU" dirty="0" smtClean="0"/>
              <a:t>Components of the URL</a:t>
            </a:r>
          </a:p>
          <a:p>
            <a:r>
              <a:rPr lang="en-AU" dirty="0" smtClean="0"/>
              <a:t>Browser Compatibility &amp; Statistics</a:t>
            </a:r>
          </a:p>
          <a:p>
            <a:r>
              <a:rPr lang="en-AU" dirty="0" smtClean="0"/>
              <a:t>HTML vs. XHTML</a:t>
            </a:r>
          </a:p>
          <a:p>
            <a:r>
              <a:rPr lang="en-US" dirty="0" err="1" smtClean="0"/>
              <a:t>Organising</a:t>
            </a:r>
            <a:r>
              <a:rPr lang="en-US" dirty="0" smtClean="0"/>
              <a:t> Files</a:t>
            </a:r>
          </a:p>
          <a:p>
            <a:r>
              <a:rPr lang="en-US" dirty="0" smtClean="0"/>
              <a:t>Steps for Designing your Website</a:t>
            </a:r>
          </a:p>
          <a:p>
            <a:r>
              <a:rPr lang="en-US" dirty="0" smtClean="0"/>
              <a:t>Assignment One</a:t>
            </a:r>
            <a:endParaRPr lang="en-AU" dirty="0" smtClean="0"/>
          </a:p>
        </p:txBody>
      </p:sp>
      <p:sp>
        <p:nvSpPr>
          <p:cNvPr id="4" name="Slide Number Placeholder 3"/>
          <p:cNvSpPr>
            <a:spLocks noGrp="1"/>
          </p:cNvSpPr>
          <p:nvPr>
            <p:ph type="sldNum" sz="quarter" idx="12"/>
          </p:nvPr>
        </p:nvSpPr>
        <p:spPr/>
        <p:txBody>
          <a:bodyPr/>
          <a:lstStyle/>
          <a:p>
            <a:fld id="{E009F9A9-ABA6-4F38-8DCF-C93684C8AD6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4850"/>
            <a:ext cx="8229600" cy="723900"/>
          </a:xfrm>
        </p:spPr>
        <p:txBody>
          <a:bodyPr/>
          <a:lstStyle/>
          <a:p>
            <a:pPr eaLnBrk="1" hangingPunct="1"/>
            <a:r>
              <a:rPr lang="en-AU" smtClean="0"/>
              <a:t>Types of URL</a:t>
            </a:r>
          </a:p>
        </p:txBody>
      </p:sp>
      <p:sp>
        <p:nvSpPr>
          <p:cNvPr id="33795" name="Rectangle 3"/>
          <p:cNvSpPr>
            <a:spLocks noGrp="1" noChangeArrowheads="1"/>
          </p:cNvSpPr>
          <p:nvPr>
            <p:ph sz="quarter" idx="1"/>
          </p:nvPr>
        </p:nvSpPr>
        <p:spPr>
          <a:xfrm>
            <a:off x="500063" y="1643063"/>
            <a:ext cx="8229600" cy="4389437"/>
          </a:xfrm>
        </p:spPr>
        <p:txBody>
          <a:bodyPr/>
          <a:lstStyle/>
          <a:p>
            <a:pPr eaLnBrk="1" hangingPunct="1"/>
            <a:r>
              <a:rPr lang="en-AU" sz="2700" b="1" smtClean="0">
                <a:solidFill>
                  <a:srgbClr val="FF0000"/>
                </a:solidFill>
              </a:rPr>
              <a:t>Relative</a:t>
            </a:r>
            <a:r>
              <a:rPr lang="en-AU" sz="2700" smtClean="0"/>
              <a:t> URL:</a:t>
            </a:r>
          </a:p>
          <a:p>
            <a:pPr lvl="1" eaLnBrk="1" hangingPunct="1"/>
            <a:r>
              <a:rPr lang="en-AU" sz="2000" smtClean="0"/>
              <a:t>file in same folder: next.htm</a:t>
            </a:r>
          </a:p>
          <a:p>
            <a:pPr lvl="1" eaLnBrk="1" hangingPunct="1"/>
            <a:r>
              <a:rPr lang="en-AU" sz="2000" smtClean="0"/>
              <a:t>file in nearby folder: ../chapter3/toc.htm</a:t>
            </a:r>
          </a:p>
          <a:p>
            <a:pPr lvl="1" eaLnBrk="1" hangingPunct="1"/>
            <a:r>
              <a:rPr lang="en-AU" sz="2000" smtClean="0"/>
              <a:t>relative to root: /images/hello.gif</a:t>
            </a:r>
          </a:p>
          <a:p>
            <a:pPr eaLnBrk="1" hangingPunct="1"/>
            <a:r>
              <a:rPr lang="en-AU" sz="2700" b="1" smtClean="0">
                <a:solidFill>
                  <a:srgbClr val="FF0000"/>
                </a:solidFill>
              </a:rPr>
              <a:t>Absolute</a:t>
            </a:r>
            <a:r>
              <a:rPr lang="en-AU" sz="2700" smtClean="0">
                <a:solidFill>
                  <a:srgbClr val="FF0000"/>
                </a:solidFill>
              </a:rPr>
              <a:t> </a:t>
            </a:r>
            <a:r>
              <a:rPr lang="en-AU" sz="2700" smtClean="0"/>
              <a:t>URL:</a:t>
            </a:r>
          </a:p>
          <a:p>
            <a:pPr lvl="1" eaLnBrk="1" hangingPunct="1"/>
            <a:r>
              <a:rPr lang="en-AU" sz="2000" smtClean="0"/>
              <a:t>folder specified: http://www.bond.edu.au/</a:t>
            </a:r>
          </a:p>
          <a:p>
            <a:pPr lvl="1" eaLnBrk="1" hangingPunct="1"/>
            <a:r>
              <a:rPr lang="en-AU" sz="2000" smtClean="0"/>
              <a:t>exact file specified: http://www.it.bond.edu.au/mysite/index.htm</a:t>
            </a:r>
          </a:p>
        </p:txBody>
      </p:sp>
      <p:sp>
        <p:nvSpPr>
          <p:cNvPr id="33796" name="Slide Number Placeholder 5"/>
          <p:cNvSpPr>
            <a:spLocks noGrp="1"/>
          </p:cNvSpPr>
          <p:nvPr>
            <p:ph type="sldNum" sz="quarter" idx="12"/>
          </p:nvPr>
        </p:nvSpPr>
        <p:spPr bwMode="auto">
          <a:noFill/>
          <a:ln>
            <a:miter lim="800000"/>
            <a:headEnd/>
            <a:tailEnd/>
          </a:ln>
        </p:spPr>
        <p:txBody>
          <a:bodyPr/>
          <a:lstStyle/>
          <a:p>
            <a:fld id="{69349BB8-C80A-4B49-A8EA-256B952059F1}" type="slidenum">
              <a:rPr lang="en-US"/>
              <a:pPr/>
              <a:t>30</a:t>
            </a:fld>
            <a:endParaRPr lang="en-US"/>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8625" y="571500"/>
            <a:ext cx="8229600" cy="654050"/>
          </a:xfrm>
        </p:spPr>
        <p:txBody>
          <a:bodyPr/>
          <a:lstStyle/>
          <a:p>
            <a:pPr eaLnBrk="1" hangingPunct="1"/>
            <a:r>
              <a:rPr lang="en-US" smtClean="0"/>
              <a:t>File name and Title name</a:t>
            </a:r>
          </a:p>
        </p:txBody>
      </p:sp>
      <p:sp>
        <p:nvSpPr>
          <p:cNvPr id="525315" name="Rectangle 3"/>
          <p:cNvSpPr>
            <a:spLocks noGrp="1" noChangeArrowheads="1"/>
          </p:cNvSpPr>
          <p:nvPr>
            <p:ph type="body" sz="half" idx="1"/>
          </p:nvPr>
        </p:nvSpPr>
        <p:spPr>
          <a:xfrm>
            <a:off x="457200" y="1600200"/>
            <a:ext cx="7931150" cy="4637088"/>
          </a:xfrm>
        </p:spPr>
        <p:txBody>
          <a:bodyPr>
            <a:normAutofit/>
          </a:bodyPr>
          <a:lstStyle/>
          <a:p>
            <a:pPr eaLnBrk="1" hangingPunct="1">
              <a:lnSpc>
                <a:spcPct val="90000"/>
              </a:lnSpc>
            </a:pPr>
            <a:r>
              <a:rPr lang="en-US" b="1" smtClean="0"/>
              <a:t>Saving and naming </a:t>
            </a:r>
            <a:r>
              <a:rPr lang="en-US" smtClean="0"/>
              <a:t/>
            </a:r>
            <a:br>
              <a:rPr lang="en-US" smtClean="0"/>
            </a:br>
            <a:r>
              <a:rPr lang="en-US" smtClean="0"/>
              <a:t>the page as an HTML </a:t>
            </a:r>
            <a:br>
              <a:rPr lang="en-US" smtClean="0"/>
            </a:br>
            <a:r>
              <a:rPr lang="en-US" smtClean="0"/>
              <a:t>file is </a:t>
            </a:r>
            <a:r>
              <a:rPr lang="en-US" i="1" smtClean="0"/>
              <a:t>not</a:t>
            </a:r>
            <a:r>
              <a:rPr lang="en-US" smtClean="0"/>
              <a:t> the same as </a:t>
            </a:r>
            <a:br>
              <a:rPr lang="en-US" smtClean="0"/>
            </a:br>
            <a:r>
              <a:rPr lang="en-US" b="1" smtClean="0"/>
              <a:t>titling</a:t>
            </a:r>
            <a:r>
              <a:rPr lang="en-US" smtClean="0"/>
              <a:t> the webpage.</a:t>
            </a:r>
          </a:p>
          <a:p>
            <a:pPr eaLnBrk="1" hangingPunct="1">
              <a:lnSpc>
                <a:spcPct val="90000"/>
              </a:lnSpc>
            </a:pPr>
            <a:endParaRPr lang="en-US" smtClean="0"/>
          </a:p>
          <a:p>
            <a:pPr eaLnBrk="1" hangingPunct="1">
              <a:lnSpc>
                <a:spcPct val="90000"/>
              </a:lnSpc>
            </a:pPr>
            <a:r>
              <a:rPr lang="en-US" smtClean="0"/>
              <a:t>When you Save As, </a:t>
            </a:r>
            <a:br>
              <a:rPr lang="en-US" smtClean="0"/>
            </a:br>
            <a:r>
              <a:rPr lang="en-US" smtClean="0"/>
              <a:t>you are saving as an html file which is a webpage.</a:t>
            </a:r>
          </a:p>
          <a:p>
            <a:pPr eaLnBrk="1" hangingPunct="1">
              <a:lnSpc>
                <a:spcPct val="90000"/>
              </a:lnSpc>
            </a:pPr>
            <a:r>
              <a:rPr lang="en-US" smtClean="0"/>
              <a:t>Every web page has a name that ends in htm or html (which is how the browser knows it is a web page)</a:t>
            </a:r>
          </a:p>
        </p:txBody>
      </p:sp>
      <p:pic>
        <p:nvPicPr>
          <p:cNvPr id="34820" name="Picture 8"/>
          <p:cNvPicPr>
            <a:picLocks noGrp="1" noChangeAspect="1" noChangeArrowheads="1"/>
          </p:cNvPicPr>
          <p:nvPr>
            <p:ph sz="half" idx="2"/>
          </p:nvPr>
        </p:nvPicPr>
        <p:blipFill>
          <a:blip r:embed="rId2"/>
          <a:srcRect b="24860"/>
          <a:stretch>
            <a:fillRect/>
          </a:stretch>
        </p:blipFill>
        <p:spPr>
          <a:xfrm>
            <a:off x="4714875" y="1785938"/>
            <a:ext cx="4038600" cy="1703387"/>
          </a:xfrm>
          <a:ln cap="flat">
            <a:solidFill>
              <a:schemeClr val="tx1"/>
            </a:solidFill>
          </a:ln>
        </p:spPr>
      </p:pic>
      <p:sp>
        <p:nvSpPr>
          <p:cNvPr id="34821" name="Slide Number Placeholder 5"/>
          <p:cNvSpPr>
            <a:spLocks noGrp="1"/>
          </p:cNvSpPr>
          <p:nvPr>
            <p:ph type="sldNum" sz="quarter" idx="10"/>
          </p:nvPr>
        </p:nvSpPr>
        <p:spPr bwMode="auto">
          <a:noFill/>
          <a:ln>
            <a:miter lim="800000"/>
            <a:headEnd/>
            <a:tailEnd/>
          </a:ln>
        </p:spPr>
        <p:txBody>
          <a:bodyPr/>
          <a:lstStyle/>
          <a:p>
            <a:fld id="{48F4A269-81E9-4C7A-BDD4-40C4FE4F9FE6}" type="slidenum">
              <a:rPr lang="en-US"/>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00063" y="642938"/>
            <a:ext cx="8229600" cy="723900"/>
          </a:xfrm>
        </p:spPr>
        <p:txBody>
          <a:bodyPr/>
          <a:lstStyle/>
          <a:p>
            <a:pPr eaLnBrk="1" hangingPunct="1"/>
            <a:r>
              <a:rPr lang="en-US" smtClean="0"/>
              <a:t>File name and Page Title</a:t>
            </a:r>
          </a:p>
        </p:txBody>
      </p:sp>
      <p:sp>
        <p:nvSpPr>
          <p:cNvPr id="35843" name="Rectangle 3"/>
          <p:cNvSpPr>
            <a:spLocks noGrp="1" noChangeArrowheads="1"/>
          </p:cNvSpPr>
          <p:nvPr>
            <p:ph sz="quarter" idx="1"/>
          </p:nvPr>
        </p:nvSpPr>
        <p:spPr>
          <a:xfrm>
            <a:off x="457200" y="1600200"/>
            <a:ext cx="8229600" cy="4900613"/>
          </a:xfrm>
        </p:spPr>
        <p:txBody>
          <a:bodyPr/>
          <a:lstStyle/>
          <a:p>
            <a:pPr eaLnBrk="1" hangingPunct="1"/>
            <a:r>
              <a:rPr lang="en-US" smtClean="0"/>
              <a:t>The Page Title has nothing to do with the name of the HTML file that has been saved.</a:t>
            </a:r>
          </a:p>
          <a:p>
            <a:pPr eaLnBrk="1" hangingPunct="1"/>
            <a:r>
              <a:rPr lang="en-US" smtClean="0"/>
              <a:t>It appears in the title bar of the browser window</a:t>
            </a:r>
          </a:p>
          <a:p>
            <a:pPr eaLnBrk="1" hangingPunct="1"/>
            <a:r>
              <a:rPr lang="en-US" smtClean="0"/>
              <a:t>It is shown when the webpage is bookmarked by a user</a:t>
            </a:r>
          </a:p>
          <a:p>
            <a:pPr eaLnBrk="1" hangingPunct="1"/>
            <a:r>
              <a:rPr lang="en-US" smtClean="0"/>
              <a:t>Many search engines look at the title of the page first</a:t>
            </a:r>
          </a:p>
          <a:p>
            <a:pPr eaLnBrk="1" hangingPunct="1"/>
            <a:r>
              <a:rPr lang="en-US" smtClean="0"/>
              <a:t>It must be relevant!</a:t>
            </a:r>
          </a:p>
          <a:p>
            <a:pPr eaLnBrk="1" hangingPunct="1"/>
            <a:r>
              <a:rPr lang="en-US" sz="1800" smtClean="0">
                <a:hlinkClick r:id="rId2"/>
              </a:rPr>
              <a:t>http://blog.dreamhosters.com/2006/07/26/top-10-worst-domain-names</a:t>
            </a:r>
            <a:endParaRPr lang="en-US" sz="1800" smtClean="0"/>
          </a:p>
          <a:p>
            <a:pPr eaLnBrk="1" hangingPunct="1">
              <a:buFont typeface="Wingdings 2" pitchFamily="18" charset="2"/>
              <a:buNone/>
            </a:pPr>
            <a:endParaRPr lang="en-US" sz="1800" smtClean="0"/>
          </a:p>
        </p:txBody>
      </p:sp>
      <p:sp>
        <p:nvSpPr>
          <p:cNvPr id="35844" name="Slide Number Placeholder 5"/>
          <p:cNvSpPr>
            <a:spLocks noGrp="1"/>
          </p:cNvSpPr>
          <p:nvPr>
            <p:ph type="sldNum" sz="quarter" idx="12"/>
          </p:nvPr>
        </p:nvSpPr>
        <p:spPr bwMode="auto">
          <a:noFill/>
          <a:ln>
            <a:miter lim="800000"/>
            <a:headEnd/>
            <a:tailEnd/>
          </a:ln>
        </p:spPr>
        <p:txBody>
          <a:bodyPr/>
          <a:lstStyle/>
          <a:p>
            <a:fld id="{673A30E9-F012-4AFC-B8B1-5A39217A64CA}" type="slidenum">
              <a:rPr lang="en-US"/>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2"/>
          <p:cNvSpPr>
            <a:spLocks noGrp="1" noChangeArrowheads="1"/>
          </p:cNvSpPr>
          <p:nvPr>
            <p:ph type="title"/>
          </p:nvPr>
        </p:nvSpPr>
        <p:spPr>
          <a:xfrm>
            <a:off x="500063" y="642938"/>
            <a:ext cx="8229600" cy="654050"/>
          </a:xfrm>
        </p:spPr>
        <p:txBody>
          <a:bodyPr/>
          <a:lstStyle/>
          <a:p>
            <a:pPr eaLnBrk="1" hangingPunct="1"/>
            <a:r>
              <a:rPr lang="en-US" smtClean="0"/>
              <a:t>File name and Page Title</a:t>
            </a:r>
          </a:p>
        </p:txBody>
      </p:sp>
      <p:pic>
        <p:nvPicPr>
          <p:cNvPr id="36867" name="Picture 15"/>
          <p:cNvPicPr>
            <a:picLocks noGrp="1" noChangeAspect="1" noChangeArrowheads="1"/>
          </p:cNvPicPr>
          <p:nvPr>
            <p:ph type="body" sz="half" idx="1"/>
          </p:nvPr>
        </p:nvPicPr>
        <p:blipFill>
          <a:blip r:embed="rId2"/>
          <a:srcRect/>
          <a:stretch>
            <a:fillRect/>
          </a:stretch>
        </p:blipFill>
        <p:spPr>
          <a:xfrm>
            <a:off x="1763713" y="1700213"/>
            <a:ext cx="5329237" cy="1916112"/>
          </a:xfrm>
          <a:ln cap="flat">
            <a:solidFill>
              <a:schemeClr val="tx1"/>
            </a:solidFill>
          </a:ln>
        </p:spPr>
      </p:pic>
      <p:pic>
        <p:nvPicPr>
          <p:cNvPr id="36868" name="Picture 20"/>
          <p:cNvPicPr>
            <a:picLocks noGrp="1" noChangeAspect="1" noChangeArrowheads="1"/>
          </p:cNvPicPr>
          <p:nvPr>
            <p:ph sz="half" idx="2"/>
          </p:nvPr>
        </p:nvPicPr>
        <p:blipFill>
          <a:blip r:embed="rId3"/>
          <a:srcRect/>
          <a:stretch>
            <a:fillRect/>
          </a:stretch>
        </p:blipFill>
        <p:spPr>
          <a:xfrm>
            <a:off x="1727200" y="3860800"/>
            <a:ext cx="5437188" cy="2151063"/>
          </a:xfrm>
          <a:ln cap="flat">
            <a:solidFill>
              <a:schemeClr val="tx1"/>
            </a:solidFill>
          </a:ln>
        </p:spPr>
      </p:pic>
      <p:sp>
        <p:nvSpPr>
          <p:cNvPr id="36869" name="Right Arrow 5"/>
          <p:cNvSpPr>
            <a:spLocks noChangeArrowheads="1"/>
          </p:cNvSpPr>
          <p:nvPr/>
        </p:nvSpPr>
        <p:spPr bwMode="auto">
          <a:xfrm>
            <a:off x="642938" y="2357438"/>
            <a:ext cx="1214437" cy="285750"/>
          </a:xfrm>
          <a:prstGeom prst="rightArrow">
            <a:avLst>
              <a:gd name="adj1" fmla="val 50000"/>
              <a:gd name="adj2" fmla="val 49997"/>
            </a:avLst>
          </a:prstGeom>
          <a:solidFill>
            <a:schemeClr val="accent1"/>
          </a:solidFill>
          <a:ln w="9525" algn="ctr">
            <a:solidFill>
              <a:schemeClr val="tx1"/>
            </a:solidFill>
            <a:round/>
            <a:headEnd/>
            <a:tailEnd/>
          </a:ln>
        </p:spPr>
        <p:txBody>
          <a:bodyPr wrap="none" anchor="ctr"/>
          <a:lstStyle/>
          <a:p>
            <a:endParaRPr lang="en-AU"/>
          </a:p>
        </p:txBody>
      </p:sp>
      <p:sp>
        <p:nvSpPr>
          <p:cNvPr id="36870" name="Right Arrow 6"/>
          <p:cNvSpPr>
            <a:spLocks noChangeArrowheads="1"/>
          </p:cNvSpPr>
          <p:nvPr/>
        </p:nvSpPr>
        <p:spPr bwMode="auto">
          <a:xfrm>
            <a:off x="642938" y="2630488"/>
            <a:ext cx="2786062" cy="285750"/>
          </a:xfrm>
          <a:prstGeom prst="rightArrow">
            <a:avLst>
              <a:gd name="adj1" fmla="val 50000"/>
              <a:gd name="adj2" fmla="val 50014"/>
            </a:avLst>
          </a:prstGeom>
          <a:solidFill>
            <a:schemeClr val="accent1"/>
          </a:solidFill>
          <a:ln w="9525" algn="ctr">
            <a:solidFill>
              <a:schemeClr val="tx1"/>
            </a:solidFill>
            <a:round/>
            <a:headEnd/>
            <a:tailEnd/>
          </a:ln>
        </p:spPr>
        <p:txBody>
          <a:bodyPr wrap="none" anchor="ctr"/>
          <a:lstStyle/>
          <a:p>
            <a:endParaRPr lang="en-AU"/>
          </a:p>
        </p:txBody>
      </p:sp>
      <p:sp>
        <p:nvSpPr>
          <p:cNvPr id="36871" name="TextBox 7"/>
          <p:cNvSpPr txBox="1">
            <a:spLocks noChangeArrowheads="1"/>
          </p:cNvSpPr>
          <p:nvPr/>
        </p:nvSpPr>
        <p:spPr bwMode="auto">
          <a:xfrm>
            <a:off x="571500" y="2130425"/>
            <a:ext cx="1196975" cy="369888"/>
          </a:xfrm>
          <a:prstGeom prst="rect">
            <a:avLst/>
          </a:prstGeom>
          <a:noFill/>
          <a:ln w="9525">
            <a:noFill/>
            <a:miter lim="800000"/>
            <a:headEnd/>
            <a:tailEnd/>
          </a:ln>
        </p:spPr>
        <p:txBody>
          <a:bodyPr wrap="none">
            <a:spAutoFit/>
          </a:bodyPr>
          <a:lstStyle/>
          <a:p>
            <a:r>
              <a:rPr lang="en-AU"/>
              <a:t>File name</a:t>
            </a:r>
          </a:p>
        </p:txBody>
      </p:sp>
      <p:sp>
        <p:nvSpPr>
          <p:cNvPr id="36872" name="TextBox 8"/>
          <p:cNvSpPr txBox="1">
            <a:spLocks noChangeArrowheads="1"/>
          </p:cNvSpPr>
          <p:nvPr/>
        </p:nvSpPr>
        <p:spPr bwMode="auto">
          <a:xfrm>
            <a:off x="587375" y="2786063"/>
            <a:ext cx="1147763" cy="369887"/>
          </a:xfrm>
          <a:prstGeom prst="rect">
            <a:avLst/>
          </a:prstGeom>
          <a:noFill/>
          <a:ln w="9525">
            <a:noFill/>
            <a:miter lim="800000"/>
            <a:headEnd/>
            <a:tailEnd/>
          </a:ln>
        </p:spPr>
        <p:txBody>
          <a:bodyPr wrap="none">
            <a:spAutoFit/>
          </a:bodyPr>
          <a:lstStyle/>
          <a:p>
            <a:r>
              <a:rPr lang="en-AU"/>
              <a:t>Page title</a:t>
            </a:r>
          </a:p>
        </p:txBody>
      </p:sp>
      <p:sp>
        <p:nvSpPr>
          <p:cNvPr id="36873" name="Slide Number Placeholder 9"/>
          <p:cNvSpPr>
            <a:spLocks noGrp="1"/>
          </p:cNvSpPr>
          <p:nvPr>
            <p:ph type="sldNum" sz="quarter" idx="10"/>
          </p:nvPr>
        </p:nvSpPr>
        <p:spPr bwMode="auto">
          <a:noFill/>
          <a:ln>
            <a:miter lim="800000"/>
            <a:headEnd/>
            <a:tailEnd/>
          </a:ln>
        </p:spPr>
        <p:txBody>
          <a:bodyPr/>
          <a:lstStyle/>
          <a:p>
            <a:fld id="{40E7CA62-A0F4-400C-B503-2A028668111B}" type="slidenum">
              <a:rPr lang="en-US"/>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704850"/>
            <a:ext cx="8229600" cy="723900"/>
          </a:xfrm>
        </p:spPr>
        <p:txBody>
          <a:bodyPr/>
          <a:lstStyle/>
          <a:p>
            <a:pPr eaLnBrk="1" hangingPunct="1"/>
            <a:r>
              <a:rPr lang="en-US" smtClean="0"/>
              <a:t>File name and Page Title</a:t>
            </a:r>
          </a:p>
        </p:txBody>
      </p:sp>
      <p:sp>
        <p:nvSpPr>
          <p:cNvPr id="37891" name="Rectangle 3"/>
          <p:cNvSpPr>
            <a:spLocks noGrp="1" noChangeArrowheads="1"/>
          </p:cNvSpPr>
          <p:nvPr>
            <p:ph sz="quarter" idx="1"/>
          </p:nvPr>
        </p:nvSpPr>
        <p:spPr/>
        <p:txBody>
          <a:bodyPr/>
          <a:lstStyle/>
          <a:p>
            <a:pPr eaLnBrk="1" hangingPunct="1"/>
            <a:r>
              <a:rPr lang="en-US" smtClean="0"/>
              <a:t>The first (intro or home) page of your website should always be index.html (or whatever is specified by your ISP)</a:t>
            </a:r>
          </a:p>
          <a:p>
            <a:pPr eaLnBrk="1" hangingPunct="1"/>
            <a:endParaRPr lang="en-US" smtClean="0"/>
          </a:p>
        </p:txBody>
      </p:sp>
      <p:pic>
        <p:nvPicPr>
          <p:cNvPr id="37892" name="Picture 5"/>
          <p:cNvPicPr>
            <a:picLocks noChangeAspect="1" noChangeArrowheads="1"/>
          </p:cNvPicPr>
          <p:nvPr/>
        </p:nvPicPr>
        <p:blipFill>
          <a:blip r:embed="rId2"/>
          <a:srcRect/>
          <a:stretch>
            <a:fillRect/>
          </a:stretch>
        </p:blipFill>
        <p:spPr bwMode="auto">
          <a:xfrm>
            <a:off x="539750" y="3429000"/>
            <a:ext cx="4176713" cy="1728788"/>
          </a:xfrm>
          <a:prstGeom prst="rect">
            <a:avLst/>
          </a:prstGeom>
          <a:noFill/>
          <a:ln w="9525">
            <a:noFill/>
            <a:miter lim="800000"/>
            <a:headEnd/>
            <a:tailEnd/>
          </a:ln>
        </p:spPr>
      </p:pic>
      <p:pic>
        <p:nvPicPr>
          <p:cNvPr id="37893" name="Picture 6"/>
          <p:cNvPicPr>
            <a:picLocks noChangeAspect="1" noChangeArrowheads="1"/>
          </p:cNvPicPr>
          <p:nvPr/>
        </p:nvPicPr>
        <p:blipFill>
          <a:blip r:embed="rId3"/>
          <a:srcRect/>
          <a:stretch>
            <a:fillRect/>
          </a:stretch>
        </p:blipFill>
        <p:spPr bwMode="auto">
          <a:xfrm>
            <a:off x="4932363" y="3429000"/>
            <a:ext cx="3551237" cy="2211388"/>
          </a:xfrm>
          <a:prstGeom prst="rect">
            <a:avLst/>
          </a:prstGeom>
          <a:noFill/>
          <a:ln w="9525">
            <a:noFill/>
            <a:miter lim="800000"/>
            <a:headEnd/>
            <a:tailEnd/>
          </a:ln>
        </p:spPr>
      </p:pic>
      <p:sp>
        <p:nvSpPr>
          <p:cNvPr id="37894" name="Slide Number Placeholder 7"/>
          <p:cNvSpPr>
            <a:spLocks noGrp="1"/>
          </p:cNvSpPr>
          <p:nvPr>
            <p:ph type="sldNum" sz="quarter" idx="12"/>
          </p:nvPr>
        </p:nvSpPr>
        <p:spPr bwMode="auto">
          <a:noFill/>
          <a:ln>
            <a:miter lim="800000"/>
            <a:headEnd/>
            <a:tailEnd/>
          </a:ln>
        </p:spPr>
        <p:txBody>
          <a:bodyPr/>
          <a:lstStyle/>
          <a:p>
            <a:fld id="{B905B3D2-3138-43A3-A355-609F1328B7DA}"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04850"/>
            <a:ext cx="8229600" cy="723900"/>
          </a:xfrm>
        </p:spPr>
        <p:txBody>
          <a:bodyPr/>
          <a:lstStyle/>
          <a:p>
            <a:pPr eaLnBrk="1" hangingPunct="1"/>
            <a:r>
              <a:rPr lang="en-US" smtClean="0"/>
              <a:t>Naming your files</a:t>
            </a:r>
          </a:p>
        </p:txBody>
      </p:sp>
      <p:sp>
        <p:nvSpPr>
          <p:cNvPr id="38915" name="Rectangle 3"/>
          <p:cNvSpPr>
            <a:spLocks noGrp="1" noChangeArrowheads="1"/>
          </p:cNvSpPr>
          <p:nvPr>
            <p:ph sz="quarter" idx="1"/>
          </p:nvPr>
        </p:nvSpPr>
        <p:spPr>
          <a:xfrm>
            <a:off x="500063" y="1857375"/>
            <a:ext cx="8229600" cy="4389438"/>
          </a:xfrm>
        </p:spPr>
        <p:txBody>
          <a:bodyPr/>
          <a:lstStyle/>
          <a:p>
            <a:pPr eaLnBrk="1" hangingPunct="1"/>
            <a:r>
              <a:rPr lang="en-US" sz="2800" smtClean="0"/>
              <a:t>Use all lowercase (Camel case!)</a:t>
            </a:r>
          </a:p>
          <a:p>
            <a:pPr eaLnBrk="1" hangingPunct="1"/>
            <a:r>
              <a:rPr lang="en-US" sz="2800" smtClean="0"/>
              <a:t>Use only letters or numbers, no silly characters</a:t>
            </a:r>
          </a:p>
          <a:p>
            <a:pPr eaLnBrk="1" hangingPunct="1"/>
            <a:r>
              <a:rPr lang="en-US" sz="2800" smtClean="0"/>
              <a:t>You can use ~(tilde), Underscore_, hyphen-, or period but </a:t>
            </a:r>
            <a:r>
              <a:rPr lang="en-US" sz="2800" b="1" u="sng" smtClean="0"/>
              <a:t>not</a:t>
            </a:r>
            <a:r>
              <a:rPr lang="en-US" sz="2800" smtClean="0"/>
              <a:t> / or \ slashes.</a:t>
            </a:r>
          </a:p>
          <a:p>
            <a:pPr eaLnBrk="1" hangingPunct="1"/>
            <a:r>
              <a:rPr lang="en-US" sz="2800" b="1" smtClean="0"/>
              <a:t>Never</a:t>
            </a:r>
            <a:r>
              <a:rPr lang="en-US" sz="2800" smtClean="0"/>
              <a:t> use a space in any file name.</a:t>
            </a:r>
          </a:p>
          <a:p>
            <a:pPr eaLnBrk="1" hangingPunct="1"/>
            <a:r>
              <a:rPr lang="en-US" sz="2800" smtClean="0"/>
              <a:t>All web pages must end in .htm or .html</a:t>
            </a:r>
          </a:p>
          <a:p>
            <a:pPr eaLnBrk="1" hangingPunct="1"/>
            <a:r>
              <a:rPr lang="en-US" sz="2800" smtClean="0"/>
              <a:t>Keep file names as short as possible</a:t>
            </a:r>
          </a:p>
        </p:txBody>
      </p:sp>
      <p:sp>
        <p:nvSpPr>
          <p:cNvPr id="38916" name="Slide Number Placeholder 5"/>
          <p:cNvSpPr>
            <a:spLocks noGrp="1"/>
          </p:cNvSpPr>
          <p:nvPr>
            <p:ph type="sldNum" sz="quarter" idx="12"/>
          </p:nvPr>
        </p:nvSpPr>
        <p:spPr bwMode="auto">
          <a:noFill/>
          <a:ln>
            <a:miter lim="800000"/>
            <a:headEnd/>
            <a:tailEnd/>
          </a:ln>
        </p:spPr>
        <p:txBody>
          <a:bodyPr/>
          <a:lstStyle/>
          <a:p>
            <a:fld id="{4AFE6EC5-B3ED-458E-A857-E295013E1333}"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704850"/>
            <a:ext cx="8229600" cy="723900"/>
          </a:xfrm>
        </p:spPr>
        <p:txBody>
          <a:bodyPr/>
          <a:lstStyle/>
          <a:p>
            <a:pPr eaLnBrk="1" hangingPunct="1"/>
            <a:r>
              <a:rPr lang="en-US" smtClean="0"/>
              <a:t>Some file naming hints</a:t>
            </a:r>
          </a:p>
        </p:txBody>
      </p:sp>
      <p:sp>
        <p:nvSpPr>
          <p:cNvPr id="39939" name="Rectangle 3"/>
          <p:cNvSpPr>
            <a:spLocks noGrp="1" noChangeArrowheads="1"/>
          </p:cNvSpPr>
          <p:nvPr>
            <p:ph sz="quarter" idx="1"/>
          </p:nvPr>
        </p:nvSpPr>
        <p:spPr/>
        <p:txBody>
          <a:bodyPr/>
          <a:lstStyle/>
          <a:p>
            <a:pPr eaLnBrk="1" hangingPunct="1"/>
            <a:r>
              <a:rPr lang="en-US" smtClean="0">
                <a:cs typeface="Arial" charset="0"/>
              </a:rPr>
              <a:t>Give a prefix</a:t>
            </a:r>
          </a:p>
          <a:p>
            <a:pPr lvl="1" eaLnBrk="1" hangingPunct="1"/>
            <a:r>
              <a:rPr lang="en-US" smtClean="0">
                <a:cs typeface="Arial" charset="0"/>
              </a:rPr>
              <a:t>E.g if your file is a navigation graphic, give it a prefix of ‘nav’ or perhaps a heading banner graphic use ‘hd’</a:t>
            </a:r>
          </a:p>
          <a:p>
            <a:pPr lvl="1" eaLnBrk="1" hangingPunct="1">
              <a:buFont typeface="Wingdings" pitchFamily="2" charset="2"/>
              <a:buNone/>
            </a:pPr>
            <a:endParaRPr lang="en-US" smtClean="0">
              <a:cs typeface="Arial" charset="0"/>
            </a:endParaRPr>
          </a:p>
          <a:p>
            <a:pPr eaLnBrk="1" hangingPunct="1"/>
            <a:r>
              <a:rPr lang="en-US" smtClean="0">
                <a:cs typeface="Arial" charset="0"/>
              </a:rPr>
              <a:t>If it is an html file that is part of a category or group of pages give the file name a prefix of ‘a’ or ‘x’ for example:</a:t>
            </a:r>
          </a:p>
          <a:p>
            <a:pPr lvl="1" eaLnBrk="1" hangingPunct="1"/>
            <a:r>
              <a:rPr lang="en-US" smtClean="0">
                <a:cs typeface="Arial" charset="0"/>
              </a:rPr>
              <a:t>( xlyrics.html and xmedia.html)</a:t>
            </a:r>
          </a:p>
        </p:txBody>
      </p:sp>
      <p:sp>
        <p:nvSpPr>
          <p:cNvPr id="39940" name="Slide Number Placeholder 5"/>
          <p:cNvSpPr>
            <a:spLocks noGrp="1"/>
          </p:cNvSpPr>
          <p:nvPr>
            <p:ph type="sldNum" sz="quarter" idx="12"/>
          </p:nvPr>
        </p:nvSpPr>
        <p:spPr bwMode="auto">
          <a:noFill/>
          <a:ln>
            <a:miter lim="800000"/>
            <a:headEnd/>
            <a:tailEnd/>
          </a:ln>
        </p:spPr>
        <p:txBody>
          <a:bodyPr/>
          <a:lstStyle/>
          <a:p>
            <a:fld id="{9F385568-5137-45C7-BE4A-B95E54D9D859}" type="slidenum">
              <a:rPr lang="en-US"/>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ctrTitle"/>
          </p:nvPr>
        </p:nvSpPr>
        <p:spPr/>
        <p:txBody>
          <a:bodyPr/>
          <a:lstStyle/>
          <a:p>
            <a:pPr>
              <a:defRPr/>
            </a:pPr>
            <a:r>
              <a:rPr lang="en-AU" dirty="0" smtClean="0"/>
              <a:t>Getting Started</a:t>
            </a:r>
            <a:br>
              <a:rPr lang="en-AU" dirty="0" smtClean="0"/>
            </a:br>
            <a:r>
              <a:rPr lang="en-AU" dirty="0" smtClean="0"/>
              <a:t>Focus on Web Design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04850"/>
            <a:ext cx="8229600" cy="723900"/>
          </a:xfrm>
        </p:spPr>
        <p:txBody>
          <a:bodyPr/>
          <a:lstStyle/>
          <a:p>
            <a:r>
              <a:rPr lang="en-AU" smtClean="0"/>
              <a:t>The Design Process</a:t>
            </a:r>
            <a:endParaRPr lang="en-US" smtClean="0"/>
          </a:p>
        </p:txBody>
      </p:sp>
      <p:sp>
        <p:nvSpPr>
          <p:cNvPr id="41987" name="Rectangle 3"/>
          <p:cNvSpPr>
            <a:spLocks noGrp="1" noChangeArrowheads="1"/>
          </p:cNvSpPr>
          <p:nvPr>
            <p:ph idx="1"/>
          </p:nvPr>
        </p:nvSpPr>
        <p:spPr/>
        <p:txBody>
          <a:bodyPr/>
          <a:lstStyle/>
          <a:p>
            <a:r>
              <a:rPr lang="en-AU" smtClean="0"/>
              <a:t>First two main steps</a:t>
            </a:r>
          </a:p>
          <a:p>
            <a:r>
              <a:rPr lang="en-AU" smtClean="0"/>
              <a:t>Discovery</a:t>
            </a:r>
          </a:p>
          <a:p>
            <a:r>
              <a:rPr lang="en-AU" smtClean="0"/>
              <a:t>Implementation</a:t>
            </a:r>
            <a:endParaRPr lang="en-US" smtClean="0"/>
          </a:p>
        </p:txBody>
      </p:sp>
      <p:sp>
        <p:nvSpPr>
          <p:cNvPr id="41988" name="Slide Number Placeholder 5"/>
          <p:cNvSpPr>
            <a:spLocks noGrp="1"/>
          </p:cNvSpPr>
          <p:nvPr>
            <p:ph type="sldNum" sz="quarter" idx="12"/>
          </p:nvPr>
        </p:nvSpPr>
        <p:spPr bwMode="auto">
          <a:noFill/>
          <a:ln>
            <a:miter lim="800000"/>
            <a:headEnd/>
            <a:tailEnd/>
          </a:ln>
        </p:spPr>
        <p:txBody>
          <a:bodyPr/>
          <a:lstStyle/>
          <a:p>
            <a:fld id="{B9823EE3-A98D-4AA5-A5E0-6636AFAAD072}" type="slidenum">
              <a:rPr lang="en-US"/>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704850"/>
            <a:ext cx="8229600" cy="652463"/>
          </a:xfrm>
        </p:spPr>
        <p:txBody>
          <a:bodyPr/>
          <a:lstStyle/>
          <a:p>
            <a:r>
              <a:rPr lang="en-AU" smtClean="0"/>
              <a:t>1. Discovery</a:t>
            </a:r>
            <a:endParaRPr lang="en-US" smtClean="0"/>
          </a:p>
        </p:txBody>
      </p:sp>
      <p:sp>
        <p:nvSpPr>
          <p:cNvPr id="43011" name="Rectangle 3"/>
          <p:cNvSpPr>
            <a:spLocks noGrp="1" noChangeArrowheads="1"/>
          </p:cNvSpPr>
          <p:nvPr>
            <p:ph sz="half" idx="1"/>
          </p:nvPr>
        </p:nvSpPr>
        <p:spPr>
          <a:xfrm>
            <a:off x="457200" y="1600200"/>
            <a:ext cx="5699125" cy="4525963"/>
          </a:xfrm>
        </p:spPr>
        <p:txBody>
          <a:bodyPr/>
          <a:lstStyle/>
          <a:p>
            <a:pPr marL="609600" indent="-609600"/>
            <a:r>
              <a:rPr lang="en-AU" sz="2400" smtClean="0"/>
              <a:t>Gather information </a:t>
            </a:r>
          </a:p>
          <a:p>
            <a:pPr marL="609600" indent="-609600"/>
            <a:r>
              <a:rPr lang="en-AU" sz="2400" smtClean="0"/>
              <a:t>Meet the clients, what do they do?</a:t>
            </a:r>
          </a:p>
          <a:p>
            <a:pPr marL="609600" indent="-609600"/>
            <a:r>
              <a:rPr lang="en-AU" sz="2400" smtClean="0"/>
              <a:t>Communication / Listen more than talk</a:t>
            </a:r>
          </a:p>
          <a:p>
            <a:pPr marL="609600" indent="-609600"/>
            <a:r>
              <a:rPr lang="en-AU" sz="2400" smtClean="0"/>
              <a:t>Pad and paper (less threatening than a lap top –perhaps use a voice recorder?</a:t>
            </a:r>
          </a:p>
          <a:p>
            <a:pPr marL="609600" indent="-609600"/>
            <a:r>
              <a:rPr lang="en-AU" sz="2400" smtClean="0"/>
              <a:t>Meeting over coffee or lunch can relax the client and make it more informal  – use your discretion for appropriateness.</a:t>
            </a:r>
          </a:p>
        </p:txBody>
      </p:sp>
      <p:pic>
        <p:nvPicPr>
          <p:cNvPr id="43012" name="Picture 9"/>
          <p:cNvPicPr>
            <a:picLocks noChangeAspect="1" noChangeArrowheads="1"/>
          </p:cNvPicPr>
          <p:nvPr/>
        </p:nvPicPr>
        <p:blipFill>
          <a:blip r:embed="rId2"/>
          <a:srcRect/>
          <a:stretch>
            <a:fillRect/>
          </a:stretch>
        </p:blipFill>
        <p:spPr bwMode="auto">
          <a:xfrm>
            <a:off x="6227763" y="2781300"/>
            <a:ext cx="2681287" cy="1847850"/>
          </a:xfrm>
          <a:prstGeom prst="rect">
            <a:avLst/>
          </a:prstGeom>
          <a:noFill/>
          <a:ln w="9525">
            <a:noFill/>
            <a:miter lim="800000"/>
            <a:headEnd/>
            <a:tailEnd/>
          </a:ln>
        </p:spPr>
      </p:pic>
      <p:sp>
        <p:nvSpPr>
          <p:cNvPr id="43013" name="Slide Number Placeholder 6"/>
          <p:cNvSpPr>
            <a:spLocks noGrp="1"/>
          </p:cNvSpPr>
          <p:nvPr>
            <p:ph type="sldNum" sz="quarter" idx="12"/>
          </p:nvPr>
        </p:nvSpPr>
        <p:spPr bwMode="auto">
          <a:noFill/>
          <a:ln>
            <a:miter lim="800000"/>
            <a:headEnd/>
            <a:tailEnd/>
          </a:ln>
        </p:spPr>
        <p:txBody>
          <a:bodyPr/>
          <a:lstStyle/>
          <a:p>
            <a:fld id="{46A47AB4-37A9-4E60-9A23-C6070479BEA4}"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title"/>
          </p:nvPr>
        </p:nvSpPr>
        <p:spPr>
          <a:xfrm>
            <a:off x="428625" y="642938"/>
            <a:ext cx="8229600" cy="582612"/>
          </a:xfrm>
        </p:spPr>
        <p:txBody>
          <a:bodyPr/>
          <a:lstStyle/>
          <a:p>
            <a:pPr eaLnBrk="1" hangingPunct="1"/>
            <a:r>
              <a:rPr lang="en-US" smtClean="0"/>
              <a:t>The Internet and the Web</a:t>
            </a:r>
          </a:p>
        </p:txBody>
      </p:sp>
      <p:sp>
        <p:nvSpPr>
          <p:cNvPr id="11267" name="Text Placeholder 14"/>
          <p:cNvSpPr>
            <a:spLocks noGrp="1"/>
          </p:cNvSpPr>
          <p:nvPr>
            <p:ph type="body" sz="half" idx="1"/>
          </p:nvPr>
        </p:nvSpPr>
        <p:spPr>
          <a:xfrm>
            <a:off x="457200" y="1600200"/>
            <a:ext cx="4186238" cy="4533900"/>
          </a:xfrm>
        </p:spPr>
        <p:txBody>
          <a:bodyPr/>
          <a:lstStyle/>
          <a:p>
            <a:pPr>
              <a:spcBef>
                <a:spcPts val="2400"/>
              </a:spcBef>
            </a:pPr>
            <a:r>
              <a:rPr lang="en-US" sz="2000" smtClean="0">
                <a:cs typeface="Arial" charset="0"/>
              </a:rPr>
              <a:t>The  Web is part of the Internet with its own protocol and its own document structure called Hypertext Markup Language (HTML).</a:t>
            </a:r>
          </a:p>
          <a:p>
            <a:pPr>
              <a:spcBef>
                <a:spcPts val="2400"/>
              </a:spcBef>
            </a:pPr>
            <a:r>
              <a:rPr lang="en-US" sz="2000" smtClean="0">
                <a:cs typeface="Arial" charset="0"/>
              </a:rPr>
              <a:t>Hypertext Transfer Protocol (HTTP) controls the transfer of HTML web pages over the internet.</a:t>
            </a:r>
          </a:p>
          <a:p>
            <a:pPr>
              <a:spcBef>
                <a:spcPts val="2400"/>
              </a:spcBef>
            </a:pPr>
            <a:r>
              <a:rPr lang="en-US" sz="2000" smtClean="0">
                <a:cs typeface="Arial" charset="0"/>
              </a:rPr>
              <a:t>HTML provides instructions on how to format the Web pages for display.</a:t>
            </a:r>
            <a:endParaRPr lang="en-US" sz="2000" b="1" smtClean="0">
              <a:cs typeface="Arial" charset="0"/>
            </a:endParaRPr>
          </a:p>
          <a:p>
            <a:endParaRPr lang="en-AU" sz="2000" smtClean="0"/>
          </a:p>
        </p:txBody>
      </p:sp>
      <p:sp>
        <p:nvSpPr>
          <p:cNvPr id="11268" name="Slide Number Placeholder 7"/>
          <p:cNvSpPr>
            <a:spLocks noGrp="1"/>
          </p:cNvSpPr>
          <p:nvPr>
            <p:ph type="sldNum" sz="quarter" idx="10"/>
          </p:nvPr>
        </p:nvSpPr>
        <p:spPr bwMode="auto">
          <a:noFill/>
          <a:ln>
            <a:miter lim="800000"/>
            <a:headEnd/>
            <a:tailEnd/>
          </a:ln>
        </p:spPr>
        <p:txBody>
          <a:bodyPr/>
          <a:lstStyle/>
          <a:p>
            <a:fld id="{E6ED22D3-4CC7-489F-949A-9D7C1373F7FD}" type="slidenum">
              <a:rPr lang="en-US"/>
              <a:pPr/>
              <a:t>4</a:t>
            </a:fld>
            <a:endParaRPr lang="en-US"/>
          </a:p>
        </p:txBody>
      </p:sp>
      <p:pic>
        <p:nvPicPr>
          <p:cNvPr id="11269" name="Picture 10"/>
          <p:cNvPicPr>
            <a:picLocks noGrp="1" noChangeAspect="1" noChangeArrowheads="1"/>
          </p:cNvPicPr>
          <p:nvPr>
            <p:ph sz="quarter" idx="3"/>
          </p:nvPr>
        </p:nvPicPr>
        <p:blipFill>
          <a:blip r:embed="rId3"/>
          <a:srcRect/>
          <a:stretch>
            <a:fillRect/>
          </a:stretch>
        </p:blipFill>
        <p:spPr>
          <a:xfrm>
            <a:off x="4667250" y="3943350"/>
            <a:ext cx="3862388" cy="2271713"/>
          </a:xfrm>
        </p:spPr>
      </p:pic>
      <p:pic>
        <p:nvPicPr>
          <p:cNvPr id="11270" name="Picture 4" descr="internet"/>
          <p:cNvPicPr>
            <a:picLocks noGrp="1" noChangeAspect="1" noChangeArrowheads="1"/>
          </p:cNvPicPr>
          <p:nvPr>
            <p:ph sz="quarter" idx="2"/>
          </p:nvPr>
        </p:nvPicPr>
        <p:blipFill>
          <a:blip r:embed="rId4"/>
          <a:srcRect/>
          <a:stretch>
            <a:fillRect/>
          </a:stretch>
        </p:blipFill>
        <p:spPr>
          <a:xfrm>
            <a:off x="4686300" y="1600200"/>
            <a:ext cx="3962400" cy="2190750"/>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704850"/>
            <a:ext cx="8229600" cy="723900"/>
          </a:xfrm>
        </p:spPr>
        <p:txBody>
          <a:bodyPr/>
          <a:lstStyle/>
          <a:p>
            <a:r>
              <a:rPr lang="en-AU" smtClean="0"/>
              <a:t>Discovery</a:t>
            </a:r>
            <a:endParaRPr lang="en-US" smtClean="0"/>
          </a:p>
        </p:txBody>
      </p:sp>
      <p:sp>
        <p:nvSpPr>
          <p:cNvPr id="5123" name="Rectangle 3"/>
          <p:cNvSpPr>
            <a:spLocks noGrp="1" noChangeArrowheads="1"/>
          </p:cNvSpPr>
          <p:nvPr>
            <p:ph idx="1"/>
          </p:nvPr>
        </p:nvSpPr>
        <p:spPr>
          <a:xfrm>
            <a:off x="357158" y="1571613"/>
            <a:ext cx="8643998" cy="5000638"/>
          </a:xfrm>
        </p:spPr>
        <p:txBody>
          <a:bodyPr>
            <a:noAutofit/>
          </a:bodyPr>
          <a:lstStyle/>
          <a:p>
            <a:pPr>
              <a:lnSpc>
                <a:spcPct val="150000"/>
              </a:lnSpc>
            </a:pPr>
            <a:r>
              <a:rPr lang="en-AU" sz="1400" dirty="0" smtClean="0"/>
              <a:t>Do a ‘Search’ of the client before the meeting but still ask the  following questions</a:t>
            </a:r>
            <a:r>
              <a:rPr lang="en-AU" sz="900" dirty="0" smtClean="0"/>
              <a:t>.</a:t>
            </a:r>
          </a:p>
          <a:p>
            <a:pPr>
              <a:lnSpc>
                <a:spcPct val="60000"/>
              </a:lnSpc>
            </a:pPr>
            <a:endParaRPr lang="en-AU" sz="900" dirty="0" smtClean="0"/>
          </a:p>
          <a:p>
            <a:pPr>
              <a:lnSpc>
                <a:spcPct val="150000"/>
              </a:lnSpc>
              <a:buFont typeface="Verdana" pitchFamily="34" charset="0"/>
              <a:buAutoNum type="arabicPeriod"/>
            </a:pPr>
            <a:r>
              <a:rPr lang="en-AU" sz="1600" dirty="0" smtClean="0"/>
              <a:t>What does your company do?</a:t>
            </a:r>
          </a:p>
          <a:p>
            <a:pPr>
              <a:lnSpc>
                <a:spcPct val="150000"/>
              </a:lnSpc>
              <a:buFont typeface="Verdana" pitchFamily="34" charset="0"/>
              <a:buAutoNum type="arabicPeriod"/>
            </a:pPr>
            <a:r>
              <a:rPr lang="en-AU" sz="1600" dirty="0" smtClean="0"/>
              <a:t>Is there an existing Website for the company?</a:t>
            </a:r>
          </a:p>
          <a:p>
            <a:pPr>
              <a:lnSpc>
                <a:spcPct val="150000"/>
              </a:lnSpc>
              <a:buFont typeface="Verdana" pitchFamily="34" charset="0"/>
              <a:buAutoNum type="arabicPeriod"/>
            </a:pPr>
            <a:r>
              <a:rPr lang="en-AU" sz="1600" dirty="0" smtClean="0"/>
              <a:t>What does the company hope to achieve with this </a:t>
            </a:r>
            <a:br>
              <a:rPr lang="en-AU" sz="1600" dirty="0" smtClean="0"/>
            </a:br>
            <a:r>
              <a:rPr lang="en-AU" sz="1600" dirty="0" smtClean="0"/>
              <a:t>Website development/ re-design?</a:t>
            </a:r>
          </a:p>
          <a:p>
            <a:pPr>
              <a:lnSpc>
                <a:spcPct val="150000"/>
              </a:lnSpc>
              <a:buFont typeface="Verdana" pitchFamily="34" charset="0"/>
              <a:buAutoNum type="arabicPeriod"/>
            </a:pPr>
            <a:r>
              <a:rPr lang="en-AU" sz="1600" dirty="0" smtClean="0"/>
              <a:t>What words would you use to describe the ‘feel’ of the website you want – what words do you use to describe your company?</a:t>
            </a:r>
          </a:p>
          <a:p>
            <a:pPr>
              <a:lnSpc>
                <a:spcPct val="150000"/>
              </a:lnSpc>
              <a:buFont typeface="Verdana" pitchFamily="34" charset="0"/>
              <a:buAutoNum type="arabicPeriod"/>
            </a:pPr>
            <a:r>
              <a:rPr lang="en-AU" sz="1600" dirty="0" smtClean="0"/>
              <a:t>Who are your competitors and do they have websites?</a:t>
            </a:r>
          </a:p>
          <a:p>
            <a:pPr>
              <a:lnSpc>
                <a:spcPct val="150000"/>
              </a:lnSpc>
              <a:buFont typeface="Verdana" pitchFamily="34" charset="0"/>
              <a:buAutoNum type="arabicPeriod"/>
            </a:pPr>
            <a:r>
              <a:rPr lang="en-AU" sz="1600" dirty="0" smtClean="0"/>
              <a:t>Does the company have an existing logo or brand?</a:t>
            </a:r>
          </a:p>
          <a:p>
            <a:pPr>
              <a:lnSpc>
                <a:spcPct val="150000"/>
              </a:lnSpc>
              <a:buFont typeface="Verdana" pitchFamily="34" charset="0"/>
              <a:buAutoNum type="arabicPeriod"/>
            </a:pPr>
            <a:r>
              <a:rPr lang="en-AU" sz="1600" dirty="0" smtClean="0"/>
              <a:t>What information do you wish to provide online?</a:t>
            </a:r>
          </a:p>
          <a:p>
            <a:pPr>
              <a:lnSpc>
                <a:spcPct val="150000"/>
              </a:lnSpc>
              <a:buFont typeface="Verdana" pitchFamily="34" charset="0"/>
              <a:buAutoNum type="arabicPeriod"/>
            </a:pPr>
            <a:r>
              <a:rPr lang="en-AU" sz="1600" dirty="0" smtClean="0"/>
              <a:t>Who comprises your target market? </a:t>
            </a:r>
          </a:p>
          <a:p>
            <a:pPr>
              <a:lnSpc>
                <a:spcPct val="150000"/>
              </a:lnSpc>
            </a:pPr>
            <a:r>
              <a:rPr lang="en-AU" sz="1600" dirty="0" smtClean="0"/>
              <a:t>avoid technical jargon at this stage – e.g. fluid or fixed layouts, colour schemes, etc</a:t>
            </a:r>
            <a:endParaRPr lang="en-US" sz="1600" dirty="0" smtClean="0"/>
          </a:p>
        </p:txBody>
      </p:sp>
      <p:pic>
        <p:nvPicPr>
          <p:cNvPr id="44036" name="Picture 5"/>
          <p:cNvPicPr>
            <a:picLocks noChangeAspect="1" noChangeArrowheads="1"/>
          </p:cNvPicPr>
          <p:nvPr/>
        </p:nvPicPr>
        <p:blipFill>
          <a:blip r:embed="rId2"/>
          <a:srcRect/>
          <a:stretch>
            <a:fillRect/>
          </a:stretch>
        </p:blipFill>
        <p:spPr bwMode="auto">
          <a:xfrm>
            <a:off x="6286512" y="2214554"/>
            <a:ext cx="1797050" cy="1214438"/>
          </a:xfrm>
          <a:prstGeom prst="rect">
            <a:avLst/>
          </a:prstGeom>
          <a:noFill/>
          <a:ln w="9525">
            <a:noFill/>
            <a:miter lim="800000"/>
            <a:headEnd/>
            <a:tailEnd/>
          </a:ln>
        </p:spPr>
      </p:pic>
      <p:sp>
        <p:nvSpPr>
          <p:cNvPr id="44037" name="Slide Number Placeholder 6"/>
          <p:cNvSpPr>
            <a:spLocks noGrp="1"/>
          </p:cNvSpPr>
          <p:nvPr>
            <p:ph type="sldNum" sz="quarter" idx="12"/>
          </p:nvPr>
        </p:nvSpPr>
        <p:spPr bwMode="auto">
          <a:noFill/>
          <a:ln>
            <a:miter lim="800000"/>
            <a:headEnd/>
            <a:tailEnd/>
          </a:ln>
        </p:spPr>
        <p:txBody>
          <a:bodyPr/>
          <a:lstStyle/>
          <a:p>
            <a:fld id="{232AD6E8-CD36-45D4-8267-97FEED8BBC09}"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704850"/>
            <a:ext cx="8229600" cy="652463"/>
          </a:xfrm>
        </p:spPr>
        <p:txBody>
          <a:bodyPr/>
          <a:lstStyle/>
          <a:p>
            <a:r>
              <a:rPr lang="en-AU" smtClean="0"/>
              <a:t>2. Implementation</a:t>
            </a:r>
            <a:endParaRPr lang="en-US" smtClean="0"/>
          </a:p>
        </p:txBody>
      </p:sp>
      <p:sp>
        <p:nvSpPr>
          <p:cNvPr id="45059" name="Rectangle 3"/>
          <p:cNvSpPr>
            <a:spLocks noGrp="1" noChangeArrowheads="1"/>
          </p:cNvSpPr>
          <p:nvPr>
            <p:ph sz="half" idx="1"/>
          </p:nvPr>
        </p:nvSpPr>
        <p:spPr>
          <a:xfrm>
            <a:off x="457200" y="1600200"/>
            <a:ext cx="5114925" cy="4525963"/>
          </a:xfrm>
        </p:spPr>
        <p:txBody>
          <a:bodyPr/>
          <a:lstStyle/>
          <a:p>
            <a:pPr>
              <a:lnSpc>
                <a:spcPct val="90000"/>
              </a:lnSpc>
            </a:pPr>
            <a:r>
              <a:rPr lang="en-AU" sz="2000" smtClean="0"/>
              <a:t>Take what you have learnt and  create a design mock-up</a:t>
            </a:r>
          </a:p>
          <a:p>
            <a:pPr>
              <a:lnSpc>
                <a:spcPct val="90000"/>
              </a:lnSpc>
            </a:pPr>
            <a:endParaRPr lang="en-AU" sz="2000" smtClean="0"/>
          </a:p>
          <a:p>
            <a:pPr>
              <a:lnSpc>
                <a:spcPct val="90000"/>
              </a:lnSpc>
            </a:pPr>
            <a:r>
              <a:rPr lang="en-AU" sz="2000" smtClean="0"/>
              <a:t>At this stage it should not matter if the design requires basic HTML or full programming – you are designing an </a:t>
            </a:r>
            <a:r>
              <a:rPr lang="en-AU" sz="2000" b="1" i="1" smtClean="0"/>
              <a:t>interface</a:t>
            </a:r>
          </a:p>
          <a:p>
            <a:pPr>
              <a:lnSpc>
                <a:spcPct val="90000"/>
              </a:lnSpc>
              <a:buFontTx/>
              <a:buNone/>
            </a:pPr>
            <a:endParaRPr lang="en-AU" sz="2000" b="1" i="1" smtClean="0"/>
          </a:p>
          <a:p>
            <a:pPr>
              <a:lnSpc>
                <a:spcPct val="90000"/>
              </a:lnSpc>
            </a:pPr>
            <a:r>
              <a:rPr lang="en-AU" sz="2000" smtClean="0"/>
              <a:t>If you go straight to the computer it is easy to lose focus.</a:t>
            </a:r>
          </a:p>
          <a:p>
            <a:pPr>
              <a:lnSpc>
                <a:spcPct val="90000"/>
              </a:lnSpc>
            </a:pPr>
            <a:endParaRPr lang="en-AU" sz="2000" smtClean="0"/>
          </a:p>
          <a:p>
            <a:pPr>
              <a:lnSpc>
                <a:spcPct val="90000"/>
              </a:lnSpc>
            </a:pPr>
            <a:r>
              <a:rPr lang="en-AU" sz="2000" b="1" smtClean="0"/>
              <a:t>Place items in your design so that EVERYTHING IS ENCLOSED IN A BOX! (RECTANGLE)</a:t>
            </a:r>
          </a:p>
        </p:txBody>
      </p:sp>
      <p:pic>
        <p:nvPicPr>
          <p:cNvPr id="45060" name="Picture 4" descr="Grid"/>
          <p:cNvPicPr>
            <a:picLocks noGrp="1" noChangeAspect="1" noChangeArrowheads="1"/>
          </p:cNvPicPr>
          <p:nvPr>
            <p:ph sz="half" idx="2"/>
          </p:nvPr>
        </p:nvPicPr>
        <p:blipFill>
          <a:blip r:embed="rId3">
            <a:lum contrast="12000"/>
          </a:blip>
          <a:srcRect/>
          <a:stretch>
            <a:fillRect/>
          </a:stretch>
        </p:blipFill>
        <p:spPr>
          <a:xfrm>
            <a:off x="5643563" y="1785938"/>
            <a:ext cx="3200400" cy="2235200"/>
          </a:xfrm>
          <a:noFill/>
        </p:spPr>
      </p:pic>
      <p:sp>
        <p:nvSpPr>
          <p:cNvPr id="45061" name="Slide Number Placeholder 6"/>
          <p:cNvSpPr>
            <a:spLocks noGrp="1"/>
          </p:cNvSpPr>
          <p:nvPr>
            <p:ph type="sldNum" sz="quarter" idx="12"/>
          </p:nvPr>
        </p:nvSpPr>
        <p:spPr bwMode="auto">
          <a:noFill/>
          <a:ln>
            <a:miter lim="800000"/>
            <a:headEnd/>
            <a:tailEnd/>
          </a:ln>
        </p:spPr>
        <p:txBody>
          <a:bodyPr/>
          <a:lstStyle/>
          <a:p>
            <a:fld id="{C205195D-556D-42DC-9682-1B7FF790DDE8}" type="slidenum">
              <a:rPr lang="en-US"/>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04850"/>
            <a:ext cx="8229600" cy="652463"/>
          </a:xfrm>
        </p:spPr>
        <p:txBody>
          <a:bodyPr/>
          <a:lstStyle/>
          <a:p>
            <a:r>
              <a:rPr lang="en-AU" smtClean="0"/>
              <a:t>2. Implementation</a:t>
            </a:r>
            <a:endParaRPr lang="en-US" smtClean="0"/>
          </a:p>
        </p:txBody>
      </p:sp>
      <p:sp>
        <p:nvSpPr>
          <p:cNvPr id="46083" name="Rectangle 3"/>
          <p:cNvSpPr>
            <a:spLocks noGrp="1" noChangeArrowheads="1"/>
          </p:cNvSpPr>
          <p:nvPr>
            <p:ph sz="half" idx="1"/>
          </p:nvPr>
        </p:nvSpPr>
        <p:spPr>
          <a:xfrm>
            <a:off x="428625" y="1714500"/>
            <a:ext cx="4762500" cy="4525963"/>
          </a:xfrm>
        </p:spPr>
        <p:txBody>
          <a:bodyPr/>
          <a:lstStyle/>
          <a:p>
            <a:pPr>
              <a:lnSpc>
                <a:spcPct val="80000"/>
              </a:lnSpc>
            </a:pPr>
            <a:r>
              <a:rPr lang="en-AU" sz="2400" smtClean="0">
                <a:cs typeface="Arial" charset="0"/>
              </a:rPr>
              <a:t>Grids are a conceptual design tool that divides a </a:t>
            </a:r>
            <a:br>
              <a:rPr lang="en-AU" sz="2400" smtClean="0">
                <a:cs typeface="Arial" charset="0"/>
              </a:rPr>
            </a:br>
            <a:r>
              <a:rPr lang="en-AU" sz="2400" smtClean="0">
                <a:cs typeface="Arial" charset="0"/>
              </a:rPr>
              <a:t>page into rows and </a:t>
            </a:r>
            <a:br>
              <a:rPr lang="en-AU" sz="2400" smtClean="0">
                <a:cs typeface="Arial" charset="0"/>
              </a:rPr>
            </a:br>
            <a:r>
              <a:rPr lang="en-AU" sz="2400" smtClean="0">
                <a:cs typeface="Arial" charset="0"/>
              </a:rPr>
              <a:t>columns that help </a:t>
            </a:r>
            <a:br>
              <a:rPr lang="en-AU" sz="2400" smtClean="0">
                <a:cs typeface="Arial" charset="0"/>
              </a:rPr>
            </a:br>
            <a:r>
              <a:rPr lang="en-AU" sz="2400" smtClean="0">
                <a:cs typeface="Arial" charset="0"/>
              </a:rPr>
              <a:t>structure the layout </a:t>
            </a:r>
            <a:br>
              <a:rPr lang="en-AU" sz="2400" smtClean="0">
                <a:cs typeface="Arial" charset="0"/>
              </a:rPr>
            </a:br>
            <a:r>
              <a:rPr lang="en-AU" sz="2400" smtClean="0">
                <a:cs typeface="Arial" charset="0"/>
              </a:rPr>
              <a:t>of the page. </a:t>
            </a:r>
          </a:p>
          <a:p>
            <a:pPr>
              <a:lnSpc>
                <a:spcPct val="80000"/>
              </a:lnSpc>
              <a:buFont typeface="Arial" charset="0"/>
              <a:buNone/>
            </a:pPr>
            <a:endParaRPr lang="en-AU" sz="2400" smtClean="0">
              <a:cs typeface="Arial" charset="0"/>
            </a:endParaRPr>
          </a:p>
          <a:p>
            <a:pPr>
              <a:lnSpc>
                <a:spcPct val="80000"/>
              </a:lnSpc>
            </a:pPr>
            <a:r>
              <a:rPr lang="en-AU" sz="2400" smtClean="0">
                <a:cs typeface="Arial" charset="0"/>
              </a:rPr>
              <a:t>Use any </a:t>
            </a:r>
            <a:br>
              <a:rPr lang="en-AU" sz="2400" smtClean="0">
                <a:cs typeface="Arial" charset="0"/>
              </a:rPr>
            </a:br>
            <a:r>
              <a:rPr lang="en-AU" sz="2400" smtClean="0">
                <a:cs typeface="Arial" charset="0"/>
              </a:rPr>
              <a:t>number of squares.</a:t>
            </a:r>
          </a:p>
          <a:p>
            <a:pPr>
              <a:lnSpc>
                <a:spcPct val="80000"/>
              </a:lnSpc>
              <a:buFont typeface="Arial" charset="0"/>
              <a:buNone/>
            </a:pPr>
            <a:endParaRPr lang="en-AU" sz="2400" smtClean="0">
              <a:cs typeface="Arial" charset="0"/>
            </a:endParaRPr>
          </a:p>
          <a:p>
            <a:pPr>
              <a:lnSpc>
                <a:spcPct val="80000"/>
              </a:lnSpc>
            </a:pPr>
            <a:r>
              <a:rPr lang="en-AU" sz="2400" smtClean="0"/>
              <a:t>The Rule of Thirds</a:t>
            </a:r>
            <a:endParaRPr lang="en-US" sz="2400" smtClean="0"/>
          </a:p>
          <a:p>
            <a:pPr>
              <a:lnSpc>
                <a:spcPct val="80000"/>
              </a:lnSpc>
            </a:pPr>
            <a:endParaRPr lang="en-AU" sz="2000" smtClean="0"/>
          </a:p>
        </p:txBody>
      </p:sp>
      <p:pic>
        <p:nvPicPr>
          <p:cNvPr id="46084" name="Picture 4" descr="Grid"/>
          <p:cNvPicPr>
            <a:picLocks noGrp="1" noChangeAspect="1" noChangeArrowheads="1"/>
          </p:cNvPicPr>
          <p:nvPr>
            <p:ph sz="half" idx="2"/>
          </p:nvPr>
        </p:nvPicPr>
        <p:blipFill>
          <a:blip r:embed="rId2">
            <a:lum contrast="12000"/>
          </a:blip>
          <a:srcRect/>
          <a:stretch>
            <a:fillRect/>
          </a:stretch>
        </p:blipFill>
        <p:spPr>
          <a:xfrm>
            <a:off x="4786313" y="1714500"/>
            <a:ext cx="3784600" cy="2643188"/>
          </a:xfrm>
          <a:noFill/>
        </p:spPr>
      </p:pic>
      <p:sp>
        <p:nvSpPr>
          <p:cNvPr id="46085" name="Slide Number Placeholder 4"/>
          <p:cNvSpPr>
            <a:spLocks noGrp="1"/>
          </p:cNvSpPr>
          <p:nvPr>
            <p:ph type="sldNum" sz="quarter" idx="12"/>
          </p:nvPr>
        </p:nvSpPr>
        <p:spPr bwMode="auto">
          <a:noFill/>
          <a:ln>
            <a:miter lim="800000"/>
            <a:headEnd/>
            <a:tailEnd/>
          </a:ln>
        </p:spPr>
        <p:txBody>
          <a:bodyPr/>
          <a:lstStyle/>
          <a:p>
            <a:fld id="{1AF04F41-FA71-4B6B-8D0A-3D869E1E1A08}"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704850"/>
            <a:ext cx="8229600" cy="723900"/>
          </a:xfrm>
        </p:spPr>
        <p:txBody>
          <a:bodyPr/>
          <a:lstStyle/>
          <a:p>
            <a:r>
              <a:rPr lang="en-AU" smtClean="0"/>
              <a:t>2. Implementation</a:t>
            </a:r>
            <a:endParaRPr lang="en-US" smtClean="0"/>
          </a:p>
        </p:txBody>
      </p:sp>
      <p:sp>
        <p:nvSpPr>
          <p:cNvPr id="47107" name="Rectangle 3"/>
          <p:cNvSpPr>
            <a:spLocks noGrp="1" noChangeArrowheads="1"/>
          </p:cNvSpPr>
          <p:nvPr>
            <p:ph idx="1"/>
          </p:nvPr>
        </p:nvSpPr>
        <p:spPr/>
        <p:txBody>
          <a:bodyPr/>
          <a:lstStyle/>
          <a:p>
            <a:r>
              <a:rPr lang="en-AU" sz="2400" smtClean="0"/>
              <a:t>Go to Fireworks</a:t>
            </a:r>
          </a:p>
          <a:p>
            <a:r>
              <a:rPr lang="en-AU" sz="2400" smtClean="0"/>
              <a:t>And using the rectangle tool to block out areas of colour/text - experiment with backgrounds, colours, etc until you have a </a:t>
            </a:r>
            <a:r>
              <a:rPr lang="en-AU" sz="2400" i="1" smtClean="0"/>
              <a:t>limited</a:t>
            </a:r>
            <a:r>
              <a:rPr lang="en-AU" sz="2400" smtClean="0"/>
              <a:t> but pleasing colour scheme.</a:t>
            </a:r>
          </a:p>
          <a:p>
            <a:r>
              <a:rPr lang="en-AU" sz="2400" smtClean="0"/>
              <a:t>Don’t forget to include links and rollovers in your colour scheme – </a:t>
            </a:r>
          </a:p>
          <a:p>
            <a:r>
              <a:rPr lang="en-AU" sz="2400" smtClean="0"/>
              <a:t>Layout until you have a </a:t>
            </a:r>
            <a:r>
              <a:rPr lang="en-AU" sz="2400" b="1" i="1" smtClean="0"/>
              <a:t>‘comp’</a:t>
            </a:r>
            <a:r>
              <a:rPr lang="en-AU" sz="2400" smtClean="0"/>
              <a:t> to show the client</a:t>
            </a:r>
            <a:endParaRPr lang="en-US" sz="2400" smtClean="0"/>
          </a:p>
        </p:txBody>
      </p:sp>
      <p:sp>
        <p:nvSpPr>
          <p:cNvPr id="47108" name="Slide Number Placeholder 5"/>
          <p:cNvSpPr>
            <a:spLocks noGrp="1"/>
          </p:cNvSpPr>
          <p:nvPr>
            <p:ph type="sldNum" sz="quarter" idx="12"/>
          </p:nvPr>
        </p:nvSpPr>
        <p:spPr bwMode="auto">
          <a:noFill/>
          <a:ln>
            <a:miter lim="800000"/>
            <a:headEnd/>
            <a:tailEnd/>
          </a:ln>
        </p:spPr>
        <p:txBody>
          <a:bodyPr/>
          <a:lstStyle/>
          <a:p>
            <a:fld id="{3C5DA1FE-4A16-43CD-BF9A-9E065EC7E653}"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704850"/>
            <a:ext cx="8229600" cy="652463"/>
          </a:xfrm>
        </p:spPr>
        <p:txBody>
          <a:bodyPr/>
          <a:lstStyle/>
          <a:p>
            <a:r>
              <a:rPr lang="en-AU" smtClean="0"/>
              <a:t>2. Implementation</a:t>
            </a:r>
            <a:endParaRPr lang="en-US" smtClean="0"/>
          </a:p>
        </p:txBody>
      </p:sp>
      <p:sp>
        <p:nvSpPr>
          <p:cNvPr id="48131" name="Rectangle 3"/>
          <p:cNvSpPr>
            <a:spLocks noGrp="1" noChangeArrowheads="1"/>
          </p:cNvSpPr>
          <p:nvPr>
            <p:ph sz="half" idx="1"/>
          </p:nvPr>
        </p:nvSpPr>
        <p:spPr>
          <a:xfrm>
            <a:off x="457200" y="1920875"/>
            <a:ext cx="4038600" cy="4433888"/>
          </a:xfrm>
        </p:spPr>
        <p:txBody>
          <a:bodyPr/>
          <a:lstStyle/>
          <a:p>
            <a:r>
              <a:rPr lang="en-AU" sz="2400" b="1" smtClean="0"/>
              <a:t>The Client ‘Comp</a:t>
            </a:r>
            <a:r>
              <a:rPr lang="en-AU" sz="2400" smtClean="0"/>
              <a:t>’</a:t>
            </a:r>
          </a:p>
          <a:p>
            <a:r>
              <a:rPr lang="en-AU" sz="2400" smtClean="0"/>
              <a:t>Is an abbreviation of the term ‘comprehensive dummy’ (from the print world)</a:t>
            </a:r>
          </a:p>
          <a:p>
            <a:r>
              <a:rPr lang="en-AU" sz="2400" smtClean="0"/>
              <a:t>For web – it is an image of the web design created before we begin to prototype the design in HTML</a:t>
            </a:r>
          </a:p>
          <a:p>
            <a:endParaRPr lang="en-US" smtClean="0"/>
          </a:p>
        </p:txBody>
      </p:sp>
      <p:sp>
        <p:nvSpPr>
          <p:cNvPr id="48132" name="Slide Number Placeholder 5"/>
          <p:cNvSpPr>
            <a:spLocks noGrp="1"/>
          </p:cNvSpPr>
          <p:nvPr>
            <p:ph type="sldNum" sz="quarter" idx="12"/>
          </p:nvPr>
        </p:nvSpPr>
        <p:spPr bwMode="auto">
          <a:noFill/>
          <a:ln>
            <a:miter lim="800000"/>
            <a:headEnd/>
            <a:tailEnd/>
          </a:ln>
        </p:spPr>
        <p:txBody>
          <a:bodyPr/>
          <a:lstStyle/>
          <a:p>
            <a:fld id="{71696C0E-E863-4336-96E0-4AC4E0BF5E4B}" type="slidenum">
              <a:rPr lang="en-US"/>
              <a:pPr/>
              <a:t>44</a:t>
            </a:fld>
            <a:endParaRPr lang="en-US"/>
          </a:p>
        </p:txBody>
      </p:sp>
      <p:pic>
        <p:nvPicPr>
          <p:cNvPr id="48133" name="Picture 5"/>
          <p:cNvPicPr>
            <a:picLocks noGrp="1" noChangeAspect="1" noChangeArrowheads="1"/>
          </p:cNvPicPr>
          <p:nvPr>
            <p:ph sz="half" idx="2"/>
          </p:nvPr>
        </p:nvPicPr>
        <p:blipFill>
          <a:blip r:embed="rId2"/>
          <a:srcRect/>
          <a:stretch>
            <a:fillRect/>
          </a:stretch>
        </p:blipFill>
        <p:spPr>
          <a:xfrm>
            <a:off x="4714875" y="2071688"/>
            <a:ext cx="3857625" cy="3838575"/>
          </a:xfr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704850"/>
            <a:ext cx="8229600" cy="652463"/>
          </a:xfrm>
        </p:spPr>
        <p:txBody>
          <a:bodyPr/>
          <a:lstStyle/>
          <a:p>
            <a:r>
              <a:rPr lang="en-AU" smtClean="0"/>
              <a:t>ANZCA comps</a:t>
            </a:r>
            <a:endParaRPr lang="en-US" smtClean="0"/>
          </a:p>
        </p:txBody>
      </p:sp>
      <p:pic>
        <p:nvPicPr>
          <p:cNvPr id="49155" name="Picture 7"/>
          <p:cNvPicPr>
            <a:picLocks noGrp="1" noChangeAspect="1" noChangeArrowheads="1"/>
          </p:cNvPicPr>
          <p:nvPr>
            <p:ph sz="half" idx="1"/>
          </p:nvPr>
        </p:nvPicPr>
        <p:blipFill>
          <a:blip r:embed="rId2"/>
          <a:srcRect/>
          <a:stretch>
            <a:fillRect/>
          </a:stretch>
        </p:blipFill>
        <p:spPr>
          <a:xfrm>
            <a:off x="457200" y="2127250"/>
            <a:ext cx="3543300" cy="3527425"/>
          </a:xfrm>
          <a:noFill/>
        </p:spPr>
      </p:pic>
      <p:pic>
        <p:nvPicPr>
          <p:cNvPr id="49156" name="Picture 4"/>
          <p:cNvPicPr>
            <a:picLocks noGrp="1" noChangeAspect="1" noChangeArrowheads="1"/>
          </p:cNvPicPr>
          <p:nvPr>
            <p:ph sz="half" idx="2"/>
          </p:nvPr>
        </p:nvPicPr>
        <p:blipFill>
          <a:blip r:embed="rId3"/>
          <a:srcRect/>
          <a:stretch>
            <a:fillRect/>
          </a:stretch>
        </p:blipFill>
        <p:spPr>
          <a:xfrm>
            <a:off x="4572000" y="2143125"/>
            <a:ext cx="3957638" cy="3516313"/>
          </a:xfrm>
          <a:noFill/>
        </p:spPr>
      </p:pic>
      <p:sp>
        <p:nvSpPr>
          <p:cNvPr id="49157" name="Slide Number Placeholder 15"/>
          <p:cNvSpPr>
            <a:spLocks noGrp="1"/>
          </p:cNvSpPr>
          <p:nvPr>
            <p:ph type="sldNum" sz="quarter" idx="12"/>
          </p:nvPr>
        </p:nvSpPr>
        <p:spPr bwMode="auto">
          <a:noFill/>
          <a:ln>
            <a:miter lim="800000"/>
            <a:headEnd/>
            <a:tailEnd/>
          </a:ln>
        </p:spPr>
        <p:txBody>
          <a:bodyPr/>
          <a:lstStyle/>
          <a:p>
            <a:fld id="{CFAF6F9E-DF64-4BBC-BF34-2FD9C1498952}"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704850"/>
            <a:ext cx="8229600" cy="723900"/>
          </a:xfrm>
        </p:spPr>
        <p:txBody>
          <a:bodyPr/>
          <a:lstStyle/>
          <a:p>
            <a:pPr eaLnBrk="1" hangingPunct="1"/>
            <a:r>
              <a:rPr lang="en-AU" smtClean="0"/>
              <a:t>Purpose of your Website?</a:t>
            </a:r>
          </a:p>
        </p:txBody>
      </p:sp>
      <p:sp>
        <p:nvSpPr>
          <p:cNvPr id="50179" name="Rectangle 3"/>
          <p:cNvSpPr>
            <a:spLocks noGrp="1" noChangeArrowheads="1"/>
          </p:cNvSpPr>
          <p:nvPr>
            <p:ph sz="quarter" idx="1"/>
          </p:nvPr>
        </p:nvSpPr>
        <p:spPr/>
        <p:txBody>
          <a:bodyPr/>
          <a:lstStyle/>
          <a:p>
            <a:pPr eaLnBrk="1" hangingPunct="1"/>
            <a:r>
              <a:rPr lang="en-AU" smtClean="0"/>
              <a:t>The reason for the Website to exist should be clear and concise:</a:t>
            </a:r>
          </a:p>
          <a:p>
            <a:pPr eaLnBrk="1" hangingPunct="1">
              <a:buFont typeface="Wingdings 2" pitchFamily="18" charset="2"/>
              <a:buNone/>
            </a:pPr>
            <a:endParaRPr lang="en-AU" smtClean="0"/>
          </a:p>
          <a:p>
            <a:pPr lvl="1" eaLnBrk="1" hangingPunct="1"/>
            <a:r>
              <a:rPr lang="en-AU" smtClean="0"/>
              <a:t>Advertising</a:t>
            </a:r>
          </a:p>
          <a:p>
            <a:pPr lvl="1" eaLnBrk="1" hangingPunct="1"/>
            <a:r>
              <a:rPr lang="en-AU" smtClean="0"/>
              <a:t>E- commerce</a:t>
            </a:r>
          </a:p>
          <a:p>
            <a:pPr lvl="1" eaLnBrk="1" hangingPunct="1"/>
            <a:r>
              <a:rPr lang="en-AU" smtClean="0"/>
              <a:t>Information</a:t>
            </a:r>
          </a:p>
          <a:p>
            <a:pPr lvl="1" eaLnBrk="1" hangingPunct="1"/>
            <a:r>
              <a:rPr lang="en-AU" smtClean="0"/>
              <a:t>On line catalogue for an existing business</a:t>
            </a:r>
          </a:p>
          <a:p>
            <a:pPr lvl="1" eaLnBrk="1" hangingPunct="1"/>
            <a:r>
              <a:rPr lang="en-AU" smtClean="0"/>
              <a:t>E-business only</a:t>
            </a:r>
          </a:p>
        </p:txBody>
      </p:sp>
      <p:sp>
        <p:nvSpPr>
          <p:cNvPr id="50180" name="Slide Number Placeholder 5"/>
          <p:cNvSpPr>
            <a:spLocks noGrp="1"/>
          </p:cNvSpPr>
          <p:nvPr>
            <p:ph type="sldNum" sz="quarter" idx="12"/>
          </p:nvPr>
        </p:nvSpPr>
        <p:spPr bwMode="auto">
          <a:noFill/>
          <a:ln>
            <a:miter lim="800000"/>
            <a:headEnd/>
            <a:tailEnd/>
          </a:ln>
        </p:spPr>
        <p:txBody>
          <a:bodyPr/>
          <a:lstStyle/>
          <a:p>
            <a:fld id="{80B3B9AD-66AB-4ED3-94FE-2866BB526000}"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04850"/>
            <a:ext cx="8229600" cy="723900"/>
          </a:xfrm>
        </p:spPr>
        <p:txBody>
          <a:bodyPr/>
          <a:lstStyle/>
          <a:p>
            <a:pPr eaLnBrk="1" hangingPunct="1"/>
            <a:r>
              <a:rPr lang="en-US" smtClean="0"/>
              <a:t>Planning Ahead</a:t>
            </a:r>
          </a:p>
        </p:txBody>
      </p:sp>
      <p:sp>
        <p:nvSpPr>
          <p:cNvPr id="51203" name="Rectangle 3"/>
          <p:cNvSpPr>
            <a:spLocks noGrp="1" noChangeArrowheads="1"/>
          </p:cNvSpPr>
          <p:nvPr>
            <p:ph sz="quarter" idx="1"/>
          </p:nvPr>
        </p:nvSpPr>
        <p:spPr>
          <a:xfrm>
            <a:off x="457200" y="1600200"/>
            <a:ext cx="7972425" cy="4533900"/>
          </a:xfrm>
        </p:spPr>
        <p:txBody>
          <a:bodyPr/>
          <a:lstStyle/>
          <a:p>
            <a:pPr eaLnBrk="1" hangingPunct="1"/>
            <a:r>
              <a:rPr lang="en-US" sz="2700" smtClean="0"/>
              <a:t>What are you trying to say with the website?</a:t>
            </a:r>
          </a:p>
          <a:p>
            <a:pPr eaLnBrk="1" hangingPunct="1"/>
            <a:r>
              <a:rPr lang="en-US" sz="2700" smtClean="0"/>
              <a:t>Start by creating a sentence that sums up your intention:</a:t>
            </a:r>
            <a:br>
              <a:rPr lang="en-US" sz="2700" smtClean="0"/>
            </a:br>
            <a:endParaRPr lang="en-US" sz="2700" smtClean="0"/>
          </a:p>
          <a:p>
            <a:pPr lvl="1" eaLnBrk="1" hangingPunct="1">
              <a:buFont typeface="Wingdings" pitchFamily="2" charset="2"/>
              <a:buNone/>
            </a:pPr>
            <a:r>
              <a:rPr lang="en-US" i="1" smtClean="0"/>
              <a:t>“To chronicle the world's first voyage around the world by hot air balloon”</a:t>
            </a:r>
          </a:p>
        </p:txBody>
      </p:sp>
      <p:sp>
        <p:nvSpPr>
          <p:cNvPr id="51204" name="Slide Number Placeholder 5"/>
          <p:cNvSpPr>
            <a:spLocks noGrp="1"/>
          </p:cNvSpPr>
          <p:nvPr>
            <p:ph type="sldNum" sz="quarter" idx="12"/>
          </p:nvPr>
        </p:nvSpPr>
        <p:spPr bwMode="auto">
          <a:noFill/>
          <a:ln>
            <a:miter lim="800000"/>
            <a:headEnd/>
            <a:tailEnd/>
          </a:ln>
        </p:spPr>
        <p:txBody>
          <a:bodyPr/>
          <a:lstStyle/>
          <a:p>
            <a:fld id="{3C6FF1B0-1E60-4596-AF24-2C78C98A51DF}"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704850"/>
            <a:ext cx="8229600" cy="723900"/>
          </a:xfrm>
        </p:spPr>
        <p:txBody>
          <a:bodyPr/>
          <a:lstStyle/>
          <a:p>
            <a:pPr eaLnBrk="1" hangingPunct="1"/>
            <a:r>
              <a:rPr lang="en-US" smtClean="0"/>
              <a:t>Who is the target audience?</a:t>
            </a:r>
            <a:r>
              <a:rPr lang="en-US" sz="3600" smtClean="0"/>
              <a:t> </a:t>
            </a:r>
            <a:endParaRPr lang="en-AU" sz="3600" smtClean="0"/>
          </a:p>
        </p:txBody>
      </p:sp>
      <p:sp>
        <p:nvSpPr>
          <p:cNvPr id="52227" name="Rectangle 3"/>
          <p:cNvSpPr>
            <a:spLocks noGrp="1" noChangeArrowheads="1"/>
          </p:cNvSpPr>
          <p:nvPr>
            <p:ph sz="quarter" idx="1"/>
          </p:nvPr>
        </p:nvSpPr>
        <p:spPr>
          <a:xfrm>
            <a:off x="457200" y="1600200"/>
            <a:ext cx="8218488" cy="4533900"/>
          </a:xfrm>
        </p:spPr>
        <p:txBody>
          <a:bodyPr/>
          <a:lstStyle/>
          <a:p>
            <a:pPr eaLnBrk="1" hangingPunct="1"/>
            <a:r>
              <a:rPr lang="en-AU" sz="3000" smtClean="0"/>
              <a:t>Defining your target audience is crucial to the initial phase of website planning.</a:t>
            </a:r>
          </a:p>
          <a:p>
            <a:pPr eaLnBrk="1" hangingPunct="1"/>
            <a:r>
              <a:rPr lang="en-AU" sz="3000" smtClean="0"/>
              <a:t>People use different browsers, different connection speeds and may or may not have media plug-ins.</a:t>
            </a:r>
            <a:endParaRPr lang="en-US" sz="3000" smtClean="0"/>
          </a:p>
          <a:p>
            <a:pPr eaLnBrk="1" hangingPunct="1"/>
            <a:r>
              <a:rPr lang="en-US" sz="3000" smtClean="0"/>
              <a:t>What do I want this site to accomplish?</a:t>
            </a:r>
            <a:br>
              <a:rPr lang="en-US" sz="3000" smtClean="0"/>
            </a:br>
            <a:endParaRPr lang="en-US" sz="3000" smtClean="0"/>
          </a:p>
          <a:p>
            <a:pPr eaLnBrk="1" hangingPunct="1"/>
            <a:r>
              <a:rPr lang="en-AU" b="1" smtClean="0"/>
              <a:t>Remember</a:t>
            </a:r>
            <a:r>
              <a:rPr lang="en-AU" smtClean="0"/>
              <a:t>: It is impossible to create a website to suit everyone in the world!</a:t>
            </a:r>
            <a:endParaRPr lang="en-AU" sz="3000" smtClean="0"/>
          </a:p>
        </p:txBody>
      </p:sp>
      <p:sp>
        <p:nvSpPr>
          <p:cNvPr id="52228" name="Slide Number Placeholder 5"/>
          <p:cNvSpPr>
            <a:spLocks noGrp="1"/>
          </p:cNvSpPr>
          <p:nvPr>
            <p:ph type="sldNum" sz="quarter" idx="12"/>
          </p:nvPr>
        </p:nvSpPr>
        <p:spPr bwMode="auto">
          <a:noFill/>
          <a:ln>
            <a:miter lim="800000"/>
            <a:headEnd/>
            <a:tailEnd/>
          </a:ln>
        </p:spPr>
        <p:txBody>
          <a:bodyPr/>
          <a:lstStyle/>
          <a:p>
            <a:fld id="{4225D7F3-DB50-448D-B2B0-7214F4F8106B}"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04850"/>
            <a:ext cx="8229600" cy="723900"/>
          </a:xfrm>
        </p:spPr>
        <p:txBody>
          <a:bodyPr/>
          <a:lstStyle/>
          <a:p>
            <a:pPr eaLnBrk="1" hangingPunct="1"/>
            <a:r>
              <a:rPr lang="en-AU" smtClean="0"/>
              <a:t>Target Audience</a:t>
            </a:r>
          </a:p>
        </p:txBody>
      </p:sp>
      <p:sp>
        <p:nvSpPr>
          <p:cNvPr id="53251" name="Rectangle 3"/>
          <p:cNvSpPr>
            <a:spLocks noGrp="1" noChangeArrowheads="1"/>
          </p:cNvSpPr>
          <p:nvPr>
            <p:ph sz="quarter" idx="1"/>
          </p:nvPr>
        </p:nvSpPr>
        <p:spPr/>
        <p:txBody>
          <a:bodyPr/>
          <a:lstStyle/>
          <a:p>
            <a:pPr eaLnBrk="1" hangingPunct="1"/>
            <a:r>
              <a:rPr lang="en-AU" smtClean="0">
                <a:cs typeface="Arial" charset="0"/>
              </a:rPr>
              <a:t>Who are your visitors going to be?</a:t>
            </a:r>
          </a:p>
          <a:p>
            <a:pPr lvl="1" eaLnBrk="1" hangingPunct="1"/>
            <a:r>
              <a:rPr lang="en-AU" smtClean="0">
                <a:cs typeface="Arial" charset="0"/>
              </a:rPr>
              <a:t>Gender and Age?</a:t>
            </a:r>
          </a:p>
          <a:p>
            <a:pPr lvl="1" eaLnBrk="1" hangingPunct="1"/>
            <a:r>
              <a:rPr lang="en-AU" smtClean="0">
                <a:cs typeface="Arial" charset="0"/>
              </a:rPr>
              <a:t>Employment? </a:t>
            </a:r>
          </a:p>
          <a:p>
            <a:pPr lvl="1" eaLnBrk="1" hangingPunct="1"/>
            <a:r>
              <a:rPr lang="en-AU" smtClean="0">
                <a:cs typeface="Arial" charset="0"/>
              </a:rPr>
              <a:t>Education level?</a:t>
            </a:r>
          </a:p>
          <a:p>
            <a:pPr lvl="1" eaLnBrk="1" hangingPunct="1"/>
            <a:r>
              <a:rPr lang="en-AU" smtClean="0">
                <a:cs typeface="Arial" charset="0"/>
              </a:rPr>
              <a:t>Disposable Income?</a:t>
            </a:r>
          </a:p>
          <a:p>
            <a:pPr lvl="1" eaLnBrk="1" hangingPunct="1"/>
            <a:r>
              <a:rPr lang="en-AU" smtClean="0">
                <a:cs typeface="Arial" charset="0"/>
              </a:rPr>
              <a:t>Will they be visiting the site many times a day or only occasionally?</a:t>
            </a:r>
          </a:p>
          <a:p>
            <a:pPr lvl="1" eaLnBrk="1" hangingPunct="1"/>
            <a:r>
              <a:rPr lang="en-AU" smtClean="0">
                <a:cs typeface="Arial" charset="0"/>
              </a:rPr>
              <a:t>Can you step into their ‘virtual shoes’?</a:t>
            </a:r>
          </a:p>
          <a:p>
            <a:pPr eaLnBrk="1" hangingPunct="1"/>
            <a:endParaRPr lang="en-AU" smtClean="0">
              <a:cs typeface="Arial" charset="0"/>
            </a:endParaRPr>
          </a:p>
        </p:txBody>
      </p:sp>
      <p:sp>
        <p:nvSpPr>
          <p:cNvPr id="53252" name="Slide Number Placeholder 5"/>
          <p:cNvSpPr>
            <a:spLocks noGrp="1"/>
          </p:cNvSpPr>
          <p:nvPr>
            <p:ph type="sldNum" sz="quarter" idx="12"/>
          </p:nvPr>
        </p:nvSpPr>
        <p:spPr bwMode="auto">
          <a:noFill/>
          <a:ln>
            <a:miter lim="800000"/>
            <a:headEnd/>
            <a:tailEnd/>
          </a:ln>
        </p:spPr>
        <p:txBody>
          <a:bodyPr/>
          <a:lstStyle/>
          <a:p>
            <a:fld id="{51CB1357-9383-4DEF-B4A2-262C7672B808}"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71500" y="500063"/>
            <a:ext cx="8229600" cy="723900"/>
          </a:xfrm>
        </p:spPr>
        <p:txBody>
          <a:bodyPr/>
          <a:lstStyle/>
          <a:p>
            <a:r>
              <a:rPr lang="en-AU" smtClean="0"/>
              <a:t>The Client / Server Model</a:t>
            </a:r>
          </a:p>
        </p:txBody>
      </p:sp>
      <p:sp>
        <p:nvSpPr>
          <p:cNvPr id="12291" name="Content Placeholder 11"/>
          <p:cNvSpPr>
            <a:spLocks noGrp="1"/>
          </p:cNvSpPr>
          <p:nvPr>
            <p:ph idx="1"/>
          </p:nvPr>
        </p:nvSpPr>
        <p:spPr>
          <a:xfrm>
            <a:off x="457200" y="1935163"/>
            <a:ext cx="5329246" cy="4389437"/>
          </a:xfrm>
        </p:spPr>
        <p:txBody>
          <a:bodyPr/>
          <a:lstStyle/>
          <a:p>
            <a:pPr eaLnBrk="1" hangingPunct="1"/>
            <a:r>
              <a:rPr lang="en-AU" dirty="0" smtClean="0"/>
              <a:t>The term client/server dates from the 1980’s (the last millennium!) and refers to personal computers joined by a network.</a:t>
            </a:r>
            <a:br>
              <a:rPr lang="en-AU" dirty="0" smtClean="0"/>
            </a:br>
            <a:endParaRPr lang="en-AU" dirty="0" smtClean="0"/>
          </a:p>
          <a:p>
            <a:pPr eaLnBrk="1" hangingPunct="1"/>
            <a:r>
              <a:rPr lang="en-AU" dirty="0" smtClean="0"/>
              <a:t>It can also describe a relationship between two computer programs – the client and the server.</a:t>
            </a:r>
            <a:endParaRPr lang="en-US" dirty="0" smtClean="0"/>
          </a:p>
          <a:p>
            <a:endParaRPr lang="en-AU" dirty="0" smtClean="0"/>
          </a:p>
        </p:txBody>
      </p:sp>
      <p:sp>
        <p:nvSpPr>
          <p:cNvPr id="12292" name="Slide Number Placeholder 5"/>
          <p:cNvSpPr>
            <a:spLocks noGrp="1"/>
          </p:cNvSpPr>
          <p:nvPr>
            <p:ph type="sldNum" sz="quarter" idx="12"/>
          </p:nvPr>
        </p:nvSpPr>
        <p:spPr bwMode="auto">
          <a:noFill/>
          <a:ln>
            <a:miter lim="800000"/>
            <a:headEnd/>
            <a:tailEnd/>
          </a:ln>
        </p:spPr>
        <p:txBody>
          <a:bodyPr/>
          <a:lstStyle/>
          <a:p>
            <a:fld id="{914B87AF-6309-425F-ADBF-770F55328D4E}" type="slidenum">
              <a:rPr lang="en-US"/>
              <a:pPr/>
              <a:t>5</a:t>
            </a:fld>
            <a:endParaRPr lang="en-US"/>
          </a:p>
        </p:txBody>
      </p:sp>
      <p:pic>
        <p:nvPicPr>
          <p:cNvPr id="12296" name="Picture 8" descr="http://www.techsoup.org/binaries/images/clientserver.gi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667406" y="2571765"/>
            <a:ext cx="3333750" cy="300037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704850"/>
            <a:ext cx="8229600" cy="723900"/>
          </a:xfrm>
        </p:spPr>
        <p:txBody>
          <a:bodyPr/>
          <a:lstStyle/>
          <a:p>
            <a:pPr eaLnBrk="1" hangingPunct="1"/>
            <a:r>
              <a:rPr lang="en-AU" smtClean="0"/>
              <a:t>A Website Persona</a:t>
            </a:r>
            <a:endParaRPr lang="en-US" smtClean="0"/>
          </a:p>
        </p:txBody>
      </p:sp>
      <p:sp>
        <p:nvSpPr>
          <p:cNvPr id="54275" name="Rectangle 3"/>
          <p:cNvSpPr>
            <a:spLocks noGrp="1" noChangeArrowheads="1"/>
          </p:cNvSpPr>
          <p:nvPr>
            <p:ph sz="quarter" idx="1"/>
          </p:nvPr>
        </p:nvSpPr>
        <p:spPr/>
        <p:txBody>
          <a:bodyPr/>
          <a:lstStyle/>
          <a:p>
            <a:pPr eaLnBrk="1" hangingPunct="1"/>
            <a:r>
              <a:rPr lang="en-AU" smtClean="0"/>
              <a:t>‘Sally is 25 years old, and is studying engineering at college. She is interested in the environment but has only a limited understanding of Global warming. However, if made more aware of the issues, she would like to get involved somehow. Sally feels intimidated by the variety of ecological organizations and is not sure how to contribute’</a:t>
            </a:r>
          </a:p>
          <a:p>
            <a:pPr eaLnBrk="1" hangingPunct="1">
              <a:buFont typeface="Wingdings 2" pitchFamily="18" charset="2"/>
              <a:buNone/>
            </a:pPr>
            <a:r>
              <a:rPr lang="en-AU" sz="2000" smtClean="0"/>
              <a:t>Excerpt from The Website Manager’s Handbook by Shane Diffily</a:t>
            </a:r>
            <a:endParaRPr lang="en-US" sz="2000" smtClean="0"/>
          </a:p>
        </p:txBody>
      </p:sp>
      <p:sp>
        <p:nvSpPr>
          <p:cNvPr id="54276" name="Slide Number Placeholder 5"/>
          <p:cNvSpPr>
            <a:spLocks noGrp="1"/>
          </p:cNvSpPr>
          <p:nvPr>
            <p:ph type="sldNum" sz="quarter" idx="12"/>
          </p:nvPr>
        </p:nvSpPr>
        <p:spPr bwMode="auto">
          <a:noFill/>
          <a:ln>
            <a:miter lim="800000"/>
            <a:headEnd/>
            <a:tailEnd/>
          </a:ln>
        </p:spPr>
        <p:txBody>
          <a:bodyPr/>
          <a:lstStyle/>
          <a:p>
            <a:fld id="{7E6F1A65-941D-4DBE-BB35-F375C6637CF1}"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704850"/>
            <a:ext cx="8229600" cy="723900"/>
          </a:xfrm>
        </p:spPr>
        <p:txBody>
          <a:bodyPr/>
          <a:lstStyle/>
          <a:p>
            <a:pPr eaLnBrk="1" hangingPunct="1"/>
            <a:r>
              <a:rPr lang="en-AU" b="1" smtClean="0"/>
              <a:t>Identifying User Needs</a:t>
            </a:r>
            <a:endParaRPr lang="en-US" b="1" smtClean="0"/>
          </a:p>
        </p:txBody>
      </p:sp>
      <p:sp>
        <p:nvSpPr>
          <p:cNvPr id="55299" name="Rectangle 3"/>
          <p:cNvSpPr>
            <a:spLocks noGrp="1" noChangeArrowheads="1"/>
          </p:cNvSpPr>
          <p:nvPr>
            <p:ph sz="quarter" idx="1"/>
          </p:nvPr>
        </p:nvSpPr>
        <p:spPr/>
        <p:txBody>
          <a:bodyPr/>
          <a:lstStyle/>
          <a:p>
            <a:pPr eaLnBrk="1" hangingPunct="1"/>
            <a:r>
              <a:rPr lang="en-AU" smtClean="0"/>
              <a:t>What would the audience like “To Do” when visiting the site?</a:t>
            </a:r>
            <a:br>
              <a:rPr lang="en-AU" smtClean="0"/>
            </a:br>
            <a:r>
              <a:rPr lang="en-AU" smtClean="0"/>
              <a:t>- Identify key transactions for a visitor.</a:t>
            </a:r>
          </a:p>
          <a:p>
            <a:pPr eaLnBrk="1" hangingPunct="1"/>
            <a:endParaRPr lang="en-AU" smtClean="0"/>
          </a:p>
          <a:p>
            <a:pPr eaLnBrk="1" hangingPunct="1"/>
            <a:r>
              <a:rPr lang="en-AU" smtClean="0"/>
              <a:t>What would the audience like “To View” when visiting the site? </a:t>
            </a:r>
            <a:br>
              <a:rPr lang="en-AU" smtClean="0"/>
            </a:br>
            <a:r>
              <a:rPr lang="en-AU" smtClean="0"/>
              <a:t>- Identify informational content required.</a:t>
            </a:r>
            <a:endParaRPr lang="en-US" smtClean="0"/>
          </a:p>
        </p:txBody>
      </p:sp>
      <p:sp>
        <p:nvSpPr>
          <p:cNvPr id="55300" name="Slide Number Placeholder 5"/>
          <p:cNvSpPr>
            <a:spLocks noGrp="1"/>
          </p:cNvSpPr>
          <p:nvPr>
            <p:ph type="sldNum" sz="quarter" idx="12"/>
          </p:nvPr>
        </p:nvSpPr>
        <p:spPr bwMode="auto">
          <a:noFill/>
          <a:ln>
            <a:miter lim="800000"/>
            <a:headEnd/>
            <a:tailEnd/>
          </a:ln>
        </p:spPr>
        <p:txBody>
          <a:bodyPr/>
          <a:lstStyle/>
          <a:p>
            <a:fld id="{7D3050ED-2101-4344-9178-995CED0F4A5C}"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704850"/>
            <a:ext cx="8229600" cy="723900"/>
          </a:xfrm>
        </p:spPr>
        <p:txBody>
          <a:bodyPr/>
          <a:lstStyle/>
          <a:p>
            <a:pPr eaLnBrk="1" hangingPunct="1"/>
            <a:r>
              <a:rPr lang="en-AU" b="1" smtClean="0"/>
              <a:t>Planning your website</a:t>
            </a:r>
            <a:endParaRPr lang="en-US" b="1" smtClean="0"/>
          </a:p>
        </p:txBody>
      </p:sp>
      <p:sp>
        <p:nvSpPr>
          <p:cNvPr id="56323" name="Rectangle 3"/>
          <p:cNvSpPr>
            <a:spLocks noGrp="1" noChangeArrowheads="1"/>
          </p:cNvSpPr>
          <p:nvPr>
            <p:ph sz="quarter" idx="1"/>
          </p:nvPr>
        </p:nvSpPr>
        <p:spPr/>
        <p:txBody>
          <a:bodyPr/>
          <a:lstStyle/>
          <a:p>
            <a:pPr eaLnBrk="1" hangingPunct="1"/>
            <a:r>
              <a:rPr lang="en-AU" smtClean="0"/>
              <a:t>The ultimate goal of a successful Web site is a smooth blend of design and editorial content with interface functionality and a solid backend system.</a:t>
            </a:r>
            <a:br>
              <a:rPr lang="en-AU" smtClean="0"/>
            </a:br>
            <a:endParaRPr lang="en-AU" smtClean="0"/>
          </a:p>
          <a:p>
            <a:pPr eaLnBrk="1" hangingPunct="1"/>
            <a:r>
              <a:rPr lang="en-AU" smtClean="0"/>
              <a:t>Good design is much more than decoration, this delicate balance is invisible to the user when done correctly and painfully obvious when it’s done wrong.</a:t>
            </a:r>
            <a:endParaRPr lang="en-US" smtClean="0"/>
          </a:p>
        </p:txBody>
      </p:sp>
      <p:sp>
        <p:nvSpPr>
          <p:cNvPr id="56324" name="Slide Number Placeholder 5"/>
          <p:cNvSpPr>
            <a:spLocks noGrp="1"/>
          </p:cNvSpPr>
          <p:nvPr>
            <p:ph type="sldNum" sz="quarter" idx="12"/>
          </p:nvPr>
        </p:nvSpPr>
        <p:spPr bwMode="auto">
          <a:noFill/>
          <a:ln>
            <a:miter lim="800000"/>
            <a:headEnd/>
            <a:tailEnd/>
          </a:ln>
        </p:spPr>
        <p:txBody>
          <a:bodyPr/>
          <a:lstStyle/>
          <a:p>
            <a:fld id="{23CE4F29-B870-416E-8564-6C4B2BDAB05D}"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704850"/>
            <a:ext cx="8229600" cy="723900"/>
          </a:xfrm>
        </p:spPr>
        <p:txBody>
          <a:bodyPr/>
          <a:lstStyle/>
          <a:p>
            <a:pPr eaLnBrk="1" hangingPunct="1"/>
            <a:r>
              <a:rPr lang="en-AU" smtClean="0"/>
              <a:t>Analysis of a Web Design</a:t>
            </a:r>
            <a:endParaRPr lang="en-US" smtClean="0"/>
          </a:p>
        </p:txBody>
      </p:sp>
      <p:sp>
        <p:nvSpPr>
          <p:cNvPr id="57347" name="Rectangle 3"/>
          <p:cNvSpPr>
            <a:spLocks noGrp="1" noChangeArrowheads="1"/>
          </p:cNvSpPr>
          <p:nvPr>
            <p:ph sz="quarter" idx="1"/>
          </p:nvPr>
        </p:nvSpPr>
        <p:spPr/>
        <p:txBody>
          <a:bodyPr/>
          <a:lstStyle/>
          <a:p>
            <a:pPr eaLnBrk="1" hangingPunct="1"/>
            <a:r>
              <a:rPr lang="en-AU" sz="2400" smtClean="0"/>
              <a:t>What is the purpose of the site?</a:t>
            </a:r>
          </a:p>
          <a:p>
            <a:pPr eaLnBrk="1" hangingPunct="1"/>
            <a:r>
              <a:rPr lang="en-AU" sz="2400" smtClean="0"/>
              <a:t>Who is the intended audience?</a:t>
            </a:r>
          </a:p>
          <a:p>
            <a:pPr eaLnBrk="1" hangingPunct="1"/>
            <a:r>
              <a:rPr lang="en-AU" sz="2400" smtClean="0"/>
              <a:t>Do you think the site reaches its intended audience? Why or why not?</a:t>
            </a:r>
          </a:p>
          <a:p>
            <a:pPr eaLnBrk="1" hangingPunct="1"/>
            <a:r>
              <a:rPr lang="en-AU" sz="2400" smtClean="0"/>
              <a:t>Is the site useful to you?</a:t>
            </a:r>
          </a:p>
          <a:p>
            <a:pPr eaLnBrk="1" hangingPunct="1"/>
            <a:r>
              <a:rPr lang="en-AU" sz="2400" smtClean="0"/>
              <a:t>Why or why not?</a:t>
            </a:r>
          </a:p>
          <a:p>
            <a:pPr eaLnBrk="1" hangingPunct="1"/>
            <a:r>
              <a:rPr lang="en-AU" sz="2400" smtClean="0"/>
              <a:t>List one interesting fact that the site addresses.</a:t>
            </a:r>
          </a:p>
          <a:p>
            <a:pPr eaLnBrk="1" hangingPunct="1"/>
            <a:r>
              <a:rPr lang="en-AU" sz="2400" smtClean="0"/>
              <a:t>Would you encourage others to visit this site?</a:t>
            </a:r>
          </a:p>
          <a:p>
            <a:pPr eaLnBrk="1" hangingPunct="1"/>
            <a:r>
              <a:rPr lang="en-AU" sz="2400" smtClean="0"/>
              <a:t>How could this site be improved?</a:t>
            </a:r>
            <a:endParaRPr lang="en-US" sz="2400" smtClean="0"/>
          </a:p>
        </p:txBody>
      </p:sp>
      <p:sp>
        <p:nvSpPr>
          <p:cNvPr id="57348" name="Slide Number Placeholder 5"/>
          <p:cNvSpPr>
            <a:spLocks noGrp="1"/>
          </p:cNvSpPr>
          <p:nvPr>
            <p:ph type="sldNum" sz="quarter" idx="12"/>
          </p:nvPr>
        </p:nvSpPr>
        <p:spPr bwMode="auto">
          <a:noFill/>
          <a:ln>
            <a:miter lim="800000"/>
            <a:headEnd/>
            <a:tailEnd/>
          </a:ln>
        </p:spPr>
        <p:txBody>
          <a:bodyPr/>
          <a:lstStyle/>
          <a:p>
            <a:fld id="{750531A2-AF31-40FA-B2FC-99CB0CC31351}"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704850"/>
            <a:ext cx="8229600" cy="723900"/>
          </a:xfrm>
        </p:spPr>
        <p:txBody>
          <a:bodyPr/>
          <a:lstStyle/>
          <a:p>
            <a:r>
              <a:rPr lang="en-AU" smtClean="0"/>
              <a:t>Sites of Interest</a:t>
            </a:r>
            <a:endParaRPr lang="en-US" smtClean="0"/>
          </a:p>
        </p:txBody>
      </p:sp>
      <p:sp>
        <p:nvSpPr>
          <p:cNvPr id="58371" name="Content Placeholder 5"/>
          <p:cNvSpPr>
            <a:spLocks noGrp="1"/>
          </p:cNvSpPr>
          <p:nvPr>
            <p:ph sz="quarter" idx="1"/>
          </p:nvPr>
        </p:nvSpPr>
        <p:spPr>
          <a:xfrm>
            <a:off x="457200" y="1935163"/>
            <a:ext cx="8229600" cy="4708547"/>
          </a:xfrm>
        </p:spPr>
        <p:txBody>
          <a:bodyPr/>
          <a:lstStyle/>
          <a:p>
            <a:r>
              <a:rPr lang="en-US" sz="2800" dirty="0" smtClean="0"/>
              <a:t>Top 40 of Website Designs</a:t>
            </a:r>
          </a:p>
          <a:p>
            <a:r>
              <a:rPr lang="en-US" sz="2800" dirty="0" smtClean="0">
                <a:hlinkClick r:id="rId2"/>
              </a:rPr>
              <a:t>http://designcharts.com/</a:t>
            </a:r>
            <a:endParaRPr lang="en-US" sz="2800" dirty="0" smtClean="0"/>
          </a:p>
          <a:p>
            <a:r>
              <a:rPr lang="en-US" sz="2800" dirty="0" smtClean="0"/>
              <a:t>Website Awards</a:t>
            </a:r>
          </a:p>
          <a:p>
            <a:r>
              <a:rPr lang="en-US" sz="2800" dirty="0" smtClean="0">
                <a:hlinkClick r:id="rId3"/>
              </a:rPr>
              <a:t>http://www.thefwa.com</a:t>
            </a:r>
            <a:endParaRPr lang="en-US" sz="2800" dirty="0" smtClean="0"/>
          </a:p>
          <a:p>
            <a:r>
              <a:rPr lang="en-US" sz="2800" dirty="0" smtClean="0"/>
              <a:t>Worst Websites</a:t>
            </a:r>
          </a:p>
          <a:p>
            <a:r>
              <a:rPr lang="en-US" sz="2800" dirty="0" smtClean="0">
                <a:hlinkClick r:id="rId4"/>
              </a:rPr>
              <a:t>http://www.webpagesthatsuck.com/</a:t>
            </a:r>
            <a:endParaRPr lang="en-US" sz="2800" dirty="0" smtClean="0"/>
          </a:p>
        </p:txBody>
      </p:sp>
      <p:sp>
        <p:nvSpPr>
          <p:cNvPr id="58373" name="Slide Number Placeholder 7"/>
          <p:cNvSpPr>
            <a:spLocks noGrp="1"/>
          </p:cNvSpPr>
          <p:nvPr>
            <p:ph type="sldNum" sz="quarter" idx="12"/>
          </p:nvPr>
        </p:nvSpPr>
        <p:spPr bwMode="auto">
          <a:noFill/>
          <a:ln>
            <a:miter lim="800000"/>
            <a:headEnd/>
            <a:tailEnd/>
          </a:ln>
        </p:spPr>
        <p:txBody>
          <a:bodyPr/>
          <a:lstStyle/>
          <a:p>
            <a:fld id="{1C227A43-9D61-48B8-BC93-33AEC6F521B0}"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hlinkClick r:id="rId2"/>
              </a:rPr>
              <a:t>Assignment One</a:t>
            </a:r>
            <a:endParaRPr lang="en-AU" dirty="0"/>
          </a:p>
        </p:txBody>
      </p:sp>
      <p:sp>
        <p:nvSpPr>
          <p:cNvPr id="4" name="Slide Number Placeholder 3"/>
          <p:cNvSpPr>
            <a:spLocks noGrp="1"/>
          </p:cNvSpPr>
          <p:nvPr>
            <p:ph type="sldNum" sz="quarter" idx="12"/>
          </p:nvPr>
        </p:nvSpPr>
        <p:spPr/>
        <p:txBody>
          <a:bodyPr/>
          <a:lstStyle/>
          <a:p>
            <a:fld id="{B35547E5-CB77-4E4E-ADB2-0FB559220BC5}" type="slidenum">
              <a:rPr lang="en-US" smtClean="0"/>
              <a:pPr/>
              <a:t>55</a:t>
            </a:fld>
            <a:endParaRPr lang="en-US"/>
          </a:p>
        </p:txBody>
      </p:sp>
      <p:pic>
        <p:nvPicPr>
          <p:cNvPr id="124930" name="Picture 2"/>
          <p:cNvPicPr>
            <a:picLocks noChangeAspect="1" noChangeArrowheads="1"/>
          </p:cNvPicPr>
          <p:nvPr/>
        </p:nvPicPr>
        <p:blipFill>
          <a:blip r:embed="rId3"/>
          <a:srcRect/>
          <a:stretch>
            <a:fillRect/>
          </a:stretch>
        </p:blipFill>
        <p:spPr bwMode="auto">
          <a:xfrm>
            <a:off x="571472" y="1643050"/>
            <a:ext cx="802005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0063" y="500063"/>
            <a:ext cx="8229600" cy="723900"/>
          </a:xfrm>
        </p:spPr>
        <p:txBody>
          <a:bodyPr/>
          <a:lstStyle/>
          <a:p>
            <a:pPr eaLnBrk="1" hangingPunct="1"/>
            <a:r>
              <a:rPr lang="en-AU" smtClean="0"/>
              <a:t>The Client / Server Model</a:t>
            </a:r>
            <a:endParaRPr lang="en-US" smtClean="0"/>
          </a:p>
        </p:txBody>
      </p:sp>
      <p:sp>
        <p:nvSpPr>
          <p:cNvPr id="13315" name="Rectangle 3"/>
          <p:cNvSpPr>
            <a:spLocks noGrp="1" noChangeArrowheads="1"/>
          </p:cNvSpPr>
          <p:nvPr>
            <p:ph sz="quarter" idx="1"/>
          </p:nvPr>
        </p:nvSpPr>
        <p:spPr>
          <a:xfrm>
            <a:off x="457200" y="1600200"/>
            <a:ext cx="4757742" cy="4829175"/>
          </a:xfrm>
        </p:spPr>
        <p:txBody>
          <a:bodyPr/>
          <a:lstStyle/>
          <a:p>
            <a:pPr eaLnBrk="1" hangingPunct="1"/>
            <a:r>
              <a:rPr lang="en-AU" sz="2400" b="1" dirty="0" smtClean="0"/>
              <a:t>Web Client:</a:t>
            </a:r>
          </a:p>
          <a:p>
            <a:pPr lvl="1" eaLnBrk="1" hangingPunct="1"/>
            <a:r>
              <a:rPr lang="en-AU" sz="2000" dirty="0" smtClean="0"/>
              <a:t>The client requests some type of information (file or database information) from the server.</a:t>
            </a:r>
          </a:p>
          <a:p>
            <a:pPr eaLnBrk="1" hangingPunct="1"/>
            <a:r>
              <a:rPr lang="en-AU" sz="2400" b="1" dirty="0" smtClean="0"/>
              <a:t>Web Server:</a:t>
            </a:r>
          </a:p>
          <a:p>
            <a:pPr lvl="1" eaLnBrk="1" hangingPunct="1"/>
            <a:r>
              <a:rPr lang="en-AU" sz="2000" dirty="0" smtClean="0"/>
              <a:t>The server fulfils the request and transmits the results to the client over a network</a:t>
            </a:r>
          </a:p>
          <a:p>
            <a:pPr eaLnBrk="1" hangingPunct="1"/>
            <a:r>
              <a:rPr lang="en-AU" sz="2400" dirty="0" smtClean="0"/>
              <a:t>The Internet is a good example of client/server architecture at work.</a:t>
            </a:r>
            <a:endParaRPr lang="en-US" sz="2400" dirty="0" smtClean="0"/>
          </a:p>
          <a:p>
            <a:pPr lvl="1" eaLnBrk="1" hangingPunct="1"/>
            <a:endParaRPr lang="en-US" sz="2000" dirty="0" smtClean="0"/>
          </a:p>
        </p:txBody>
      </p:sp>
      <p:sp>
        <p:nvSpPr>
          <p:cNvPr id="13316" name="Slide Number Placeholder 5"/>
          <p:cNvSpPr>
            <a:spLocks noGrp="1"/>
          </p:cNvSpPr>
          <p:nvPr>
            <p:ph type="sldNum" sz="quarter" idx="12"/>
          </p:nvPr>
        </p:nvSpPr>
        <p:spPr bwMode="auto">
          <a:noFill/>
          <a:ln>
            <a:miter lim="800000"/>
            <a:headEnd/>
            <a:tailEnd/>
          </a:ln>
        </p:spPr>
        <p:txBody>
          <a:bodyPr/>
          <a:lstStyle/>
          <a:p>
            <a:fld id="{B1AB92E9-A0BB-4D7F-A0D0-7D8F4C0CE264}" type="slidenum">
              <a:rPr lang="en-US"/>
              <a:pPr/>
              <a:t>6</a:t>
            </a:fld>
            <a:endParaRPr lang="en-US"/>
          </a:p>
        </p:txBody>
      </p:sp>
      <p:pic>
        <p:nvPicPr>
          <p:cNvPr id="5" name="Picture 6" descr="http://ihome.ust.hk/~lblkt/libauto/clientserver.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86380" y="1714488"/>
            <a:ext cx="3714776" cy="435771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ChangeArrowheads="1"/>
          </p:cNvSpPr>
          <p:nvPr>
            <p:ph type="title"/>
          </p:nvPr>
        </p:nvSpPr>
        <p:spPr>
          <a:xfrm>
            <a:off x="428625" y="642938"/>
            <a:ext cx="8229600" cy="582612"/>
          </a:xfrm>
        </p:spPr>
        <p:txBody>
          <a:bodyPr/>
          <a:lstStyle/>
          <a:p>
            <a:pPr eaLnBrk="1" hangingPunct="1"/>
            <a:r>
              <a:rPr lang="en-US" smtClean="0"/>
              <a:t>The Internet and the Web</a:t>
            </a:r>
          </a:p>
        </p:txBody>
      </p:sp>
      <p:sp>
        <p:nvSpPr>
          <p:cNvPr id="14339" name="Text Placeholder 14"/>
          <p:cNvSpPr>
            <a:spLocks noGrp="1"/>
          </p:cNvSpPr>
          <p:nvPr>
            <p:ph type="body" sz="half" idx="1"/>
          </p:nvPr>
        </p:nvSpPr>
        <p:spPr>
          <a:xfrm>
            <a:off x="457200" y="1600200"/>
            <a:ext cx="4186238" cy="4533900"/>
          </a:xfrm>
        </p:spPr>
        <p:txBody>
          <a:bodyPr/>
          <a:lstStyle/>
          <a:p>
            <a:pPr eaLnBrk="1" hangingPunct="1"/>
            <a:r>
              <a:rPr lang="en-AU" sz="2400" b="1" dirty="0" smtClean="0">
                <a:cs typeface="Arial" charset="0"/>
              </a:rPr>
              <a:t>Web Client</a:t>
            </a:r>
          </a:p>
          <a:p>
            <a:pPr eaLnBrk="1" hangingPunct="1"/>
            <a:r>
              <a:rPr lang="en-AU" sz="2000" dirty="0" smtClean="0">
                <a:cs typeface="Arial" charset="0"/>
              </a:rPr>
              <a:t>Connected to the Internet when needed(usually) Runs Web Browser such as IE/</a:t>
            </a:r>
            <a:r>
              <a:rPr lang="en-AU" sz="2000" dirty="0" err="1" smtClean="0">
                <a:cs typeface="Arial" charset="0"/>
              </a:rPr>
              <a:t>FFx</a:t>
            </a:r>
            <a:endParaRPr lang="en-AU" sz="2000" dirty="0" smtClean="0">
              <a:cs typeface="Arial" charset="0"/>
            </a:endParaRPr>
          </a:p>
          <a:p>
            <a:pPr eaLnBrk="1" hangingPunct="1"/>
            <a:r>
              <a:rPr lang="en-AU" sz="2000" dirty="0" smtClean="0">
                <a:cs typeface="Arial" charset="0"/>
              </a:rPr>
              <a:t>Uses HTTP</a:t>
            </a:r>
          </a:p>
          <a:p>
            <a:pPr eaLnBrk="1" hangingPunct="1"/>
            <a:r>
              <a:rPr lang="en-AU" sz="2000" dirty="0" smtClean="0">
                <a:cs typeface="Arial" charset="0"/>
              </a:rPr>
              <a:t>Request pages from a server</a:t>
            </a:r>
          </a:p>
          <a:p>
            <a:pPr eaLnBrk="1" hangingPunct="1"/>
            <a:r>
              <a:rPr lang="en-AU" sz="2000" dirty="0" smtClean="0">
                <a:cs typeface="Arial" charset="0"/>
              </a:rPr>
              <a:t>Receives pages and files from a server</a:t>
            </a:r>
          </a:p>
          <a:p>
            <a:endParaRPr lang="en-AU" sz="2000" dirty="0" smtClean="0"/>
          </a:p>
        </p:txBody>
      </p:sp>
      <p:sp>
        <p:nvSpPr>
          <p:cNvPr id="14340" name="Slide Number Placeholder 7"/>
          <p:cNvSpPr>
            <a:spLocks noGrp="1"/>
          </p:cNvSpPr>
          <p:nvPr>
            <p:ph type="sldNum" sz="quarter" idx="10"/>
          </p:nvPr>
        </p:nvSpPr>
        <p:spPr bwMode="auto">
          <a:noFill/>
          <a:ln>
            <a:miter lim="800000"/>
            <a:headEnd/>
            <a:tailEnd/>
          </a:ln>
        </p:spPr>
        <p:txBody>
          <a:bodyPr/>
          <a:lstStyle/>
          <a:p>
            <a:fld id="{4FA232D6-E8D5-4B47-B64B-994488DF0E1B}" type="slidenum">
              <a:rPr lang="en-US"/>
              <a:pPr/>
              <a:t>7</a:t>
            </a:fld>
            <a:endParaRPr lang="en-US" dirty="0"/>
          </a:p>
        </p:txBody>
      </p:sp>
      <p:sp>
        <p:nvSpPr>
          <p:cNvPr id="14341" name="Content Placeholder 8"/>
          <p:cNvSpPr>
            <a:spLocks noGrp="1"/>
          </p:cNvSpPr>
          <p:nvPr>
            <p:ph sz="quarter" idx="2"/>
          </p:nvPr>
        </p:nvSpPr>
        <p:spPr/>
        <p:txBody>
          <a:bodyPr/>
          <a:lstStyle/>
          <a:p>
            <a:pPr eaLnBrk="1" hangingPunct="1"/>
            <a:r>
              <a:rPr lang="en-AU" sz="2400" b="1" smtClean="0">
                <a:cs typeface="Arial" charset="0"/>
              </a:rPr>
              <a:t>Web Server</a:t>
            </a:r>
          </a:p>
          <a:p>
            <a:pPr eaLnBrk="1" hangingPunct="1"/>
            <a:r>
              <a:rPr lang="en-AU" sz="2000" smtClean="0">
                <a:cs typeface="Arial" charset="0"/>
              </a:rPr>
              <a:t>Continually connected to Internet</a:t>
            </a:r>
          </a:p>
          <a:p>
            <a:pPr eaLnBrk="1" hangingPunct="1"/>
            <a:r>
              <a:rPr lang="en-AU" sz="2000" smtClean="0">
                <a:cs typeface="Arial" charset="0"/>
              </a:rPr>
              <a:t>Runs server software such as Apache or Internet Information Server</a:t>
            </a:r>
          </a:p>
          <a:p>
            <a:endParaRPr lang="en-AU" smtClean="0"/>
          </a:p>
        </p:txBody>
      </p:sp>
      <p:sp>
        <p:nvSpPr>
          <p:cNvPr id="14342" name="Content Placeholder 9"/>
          <p:cNvSpPr>
            <a:spLocks noGrp="1"/>
          </p:cNvSpPr>
          <p:nvPr>
            <p:ph sz="quarter" idx="3"/>
          </p:nvPr>
        </p:nvSpPr>
        <p:spPr>
          <a:xfrm>
            <a:off x="4643438" y="3786188"/>
            <a:ext cx="4038600" cy="2190750"/>
          </a:xfrm>
        </p:spPr>
        <p:txBody>
          <a:bodyPr/>
          <a:lstStyle/>
          <a:p>
            <a:pPr eaLnBrk="1" hangingPunct="1"/>
            <a:r>
              <a:rPr lang="en-AU" sz="2000" dirty="0" smtClean="0">
                <a:cs typeface="Arial" charset="0"/>
              </a:rPr>
              <a:t>Uses HTTP</a:t>
            </a:r>
          </a:p>
          <a:p>
            <a:pPr eaLnBrk="1" hangingPunct="1"/>
            <a:r>
              <a:rPr lang="en-AU" sz="2000" dirty="0" smtClean="0">
                <a:cs typeface="Arial" charset="0"/>
              </a:rPr>
              <a:t>Receives a request for a Web page</a:t>
            </a:r>
          </a:p>
          <a:p>
            <a:pPr eaLnBrk="1" hangingPunct="1"/>
            <a:r>
              <a:rPr lang="en-AU" sz="2000" dirty="0" smtClean="0">
                <a:cs typeface="Arial" charset="0"/>
              </a:rPr>
              <a:t>Responds to request and sends status code, Web page &amp; files.</a:t>
            </a:r>
            <a:endParaRPr lang="en-US" sz="2000" dirty="0" smtClean="0">
              <a:cs typeface="Arial" charset="0"/>
            </a:endParaRPr>
          </a:p>
          <a:p>
            <a:endParaRPr lang="en-AU" dirty="0" smtClean="0"/>
          </a:p>
        </p:txBody>
      </p:sp>
      <p:sp>
        <p:nvSpPr>
          <p:cNvPr id="8" name="Rectangle 7"/>
          <p:cNvSpPr/>
          <p:nvPr/>
        </p:nvSpPr>
        <p:spPr>
          <a:xfrm>
            <a:off x="571472" y="5857892"/>
            <a:ext cx="7858180" cy="646331"/>
          </a:xfrm>
          <a:prstGeom prst="rect">
            <a:avLst/>
          </a:prstGeom>
        </p:spPr>
        <p:txBody>
          <a:bodyPr wrap="square">
            <a:spAutoFit/>
          </a:bodyPr>
          <a:lstStyle/>
          <a:p>
            <a:pPr algn="ctr"/>
            <a:r>
              <a:rPr lang="en-AU" dirty="0" smtClean="0">
                <a:solidFill>
                  <a:srgbClr val="FF0000"/>
                </a:solidFill>
              </a:rPr>
              <a:t>Readings: Shuler, R (2005). How Does the Internet Work? </a:t>
            </a:r>
            <a:r>
              <a:rPr lang="en-AU" dirty="0" smtClean="0">
                <a:solidFill>
                  <a:srgbClr val="FF0000"/>
                </a:solidFill>
                <a:hlinkClick r:id="rId3"/>
              </a:rPr>
              <a:t>http://www.theshulers.com/whitepapers/internet_whitepaper/index.html</a:t>
            </a:r>
            <a:endParaRPr lang="en-AU"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9" name="Rectangle 3"/>
          <p:cNvSpPr>
            <a:spLocks noGrp="1" noChangeArrowheads="1"/>
          </p:cNvSpPr>
          <p:nvPr>
            <p:ph type="title"/>
          </p:nvPr>
        </p:nvSpPr>
        <p:spPr/>
        <p:txBody>
          <a:bodyPr>
            <a:noAutofit/>
          </a:bodyPr>
          <a:lstStyle/>
          <a:p>
            <a:pPr eaLnBrk="1" hangingPunct="1">
              <a:defRPr/>
            </a:pPr>
            <a:r>
              <a:rPr lang="en-AU" dirty="0" smtClean="0"/>
              <a:t>HTTP request–response cycle</a:t>
            </a:r>
          </a:p>
        </p:txBody>
      </p:sp>
      <p:pic>
        <p:nvPicPr>
          <p:cNvPr id="15363" name="Picture 2"/>
          <p:cNvPicPr>
            <a:picLocks noChangeArrowheads="1"/>
          </p:cNvPicPr>
          <p:nvPr/>
        </p:nvPicPr>
        <p:blipFill>
          <a:blip r:embed="rId3"/>
          <a:srcRect/>
          <a:stretch>
            <a:fillRect/>
          </a:stretch>
        </p:blipFill>
        <p:spPr bwMode="auto">
          <a:xfrm>
            <a:off x="685800" y="2438400"/>
            <a:ext cx="2232025" cy="2087563"/>
          </a:xfrm>
          <a:prstGeom prst="rect">
            <a:avLst/>
          </a:prstGeom>
          <a:noFill/>
          <a:ln w="9525">
            <a:noFill/>
            <a:miter lim="800000"/>
            <a:headEnd/>
            <a:tailEnd/>
          </a:ln>
        </p:spPr>
      </p:pic>
      <p:grpSp>
        <p:nvGrpSpPr>
          <p:cNvPr id="2" name="Group 4"/>
          <p:cNvGrpSpPr>
            <a:grpSpLocks/>
          </p:cNvGrpSpPr>
          <p:nvPr/>
        </p:nvGrpSpPr>
        <p:grpSpPr bwMode="auto">
          <a:xfrm>
            <a:off x="1752600" y="4572000"/>
            <a:ext cx="5487988" cy="1371600"/>
            <a:chOff x="1104" y="2880"/>
            <a:chExt cx="3457" cy="864"/>
          </a:xfrm>
        </p:grpSpPr>
        <p:sp>
          <p:nvSpPr>
            <p:cNvPr id="15375" name="Arc 5"/>
            <p:cNvSpPr>
              <a:spLocks/>
            </p:cNvSpPr>
            <p:nvPr/>
          </p:nvSpPr>
          <p:spPr bwMode="auto">
            <a:xfrm rot="10800000">
              <a:off x="1104" y="2880"/>
              <a:ext cx="3457" cy="864"/>
            </a:xfrm>
            <a:custGeom>
              <a:avLst/>
              <a:gdLst>
                <a:gd name="T0" fmla="*/ 0 w 43199"/>
                <a:gd name="T1" fmla="*/ 1 h 21600"/>
                <a:gd name="T2" fmla="*/ 22 w 43199"/>
                <a:gd name="T3" fmla="*/ 1 h 21600"/>
                <a:gd name="T4" fmla="*/ 11 w 43199"/>
                <a:gd name="T5" fmla="*/ 1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0" y="21350"/>
                  </a:moveTo>
                  <a:cubicBezTo>
                    <a:pt x="137" y="9518"/>
                    <a:pt x="9767" y="-1"/>
                    <a:pt x="21599" y="-1"/>
                  </a:cubicBezTo>
                  <a:cubicBezTo>
                    <a:pt x="33528" y="-1"/>
                    <a:pt x="43199" y="9670"/>
                    <a:pt x="43199" y="21600"/>
                  </a:cubicBezTo>
                </a:path>
                <a:path w="43199" h="21600" stroke="0" extrusionOk="0">
                  <a:moveTo>
                    <a:pt x="0" y="21350"/>
                  </a:moveTo>
                  <a:cubicBezTo>
                    <a:pt x="137" y="9518"/>
                    <a:pt x="9767" y="-1"/>
                    <a:pt x="21599" y="-1"/>
                  </a:cubicBezTo>
                  <a:cubicBezTo>
                    <a:pt x="33528" y="-1"/>
                    <a:pt x="43199" y="9670"/>
                    <a:pt x="43199" y="21600"/>
                  </a:cubicBezTo>
                  <a:lnTo>
                    <a:pt x="21599" y="21600"/>
                  </a:lnTo>
                  <a:close/>
                </a:path>
              </a:pathLst>
            </a:custGeom>
            <a:noFill/>
            <a:ln w="76200" cap="rnd">
              <a:solidFill>
                <a:schemeClr val="tx2"/>
              </a:solidFill>
              <a:round/>
              <a:headEnd type="stealth" w="med" len="lg"/>
              <a:tailEnd type="none" w="sm" len="sm"/>
            </a:ln>
          </p:spPr>
          <p:txBody>
            <a:bodyPr wrap="none" anchor="ctr"/>
            <a:lstStyle/>
            <a:p>
              <a:endParaRPr lang="en-AU"/>
            </a:p>
          </p:txBody>
        </p:sp>
        <p:sp>
          <p:nvSpPr>
            <p:cNvPr id="15376" name="Rectangle 6"/>
            <p:cNvSpPr>
              <a:spLocks noChangeArrowheads="1"/>
            </p:cNvSpPr>
            <p:nvPr/>
          </p:nvSpPr>
          <p:spPr bwMode="auto">
            <a:xfrm>
              <a:off x="1752" y="3216"/>
              <a:ext cx="1716" cy="250"/>
            </a:xfrm>
            <a:prstGeom prst="rect">
              <a:avLst/>
            </a:prstGeom>
            <a:noFill/>
            <a:ln w="9525">
              <a:noFill/>
              <a:miter lim="800000"/>
              <a:headEnd/>
              <a:tailEnd/>
            </a:ln>
          </p:spPr>
          <p:txBody>
            <a:bodyPr wrap="none" lIns="92075" tIns="46038" rIns="92075" bIns="46038">
              <a:spAutoFit/>
            </a:bodyPr>
            <a:lstStyle/>
            <a:p>
              <a:pPr algn="ctr"/>
              <a:r>
                <a:rPr lang="en-AU" sz="2000">
                  <a:solidFill>
                    <a:schemeClr val="tx2"/>
                  </a:solidFill>
                  <a:latin typeface="Tahoma" pitchFamily="34" charset="0"/>
                </a:rPr>
                <a:t>4. Response + [Entity]</a:t>
              </a:r>
            </a:p>
          </p:txBody>
        </p:sp>
      </p:grpSp>
      <p:sp>
        <p:nvSpPr>
          <p:cNvPr id="15365" name="Rectangle 7"/>
          <p:cNvSpPr>
            <a:spLocks noChangeArrowheads="1"/>
          </p:cNvSpPr>
          <p:nvPr/>
        </p:nvSpPr>
        <p:spPr bwMode="auto">
          <a:xfrm>
            <a:off x="2819400" y="3276600"/>
            <a:ext cx="903288" cy="701675"/>
          </a:xfrm>
          <a:prstGeom prst="rect">
            <a:avLst/>
          </a:prstGeom>
          <a:noFill/>
          <a:ln w="9525">
            <a:noFill/>
            <a:miter lim="800000"/>
            <a:headEnd/>
            <a:tailEnd/>
          </a:ln>
        </p:spPr>
        <p:txBody>
          <a:bodyPr wrap="none" lIns="92075" tIns="46038" rIns="92075" bIns="46038">
            <a:spAutoFit/>
          </a:bodyPr>
          <a:lstStyle/>
          <a:p>
            <a:r>
              <a:rPr lang="en-AU" sz="2000">
                <a:solidFill>
                  <a:schemeClr val="tx2"/>
                </a:solidFill>
                <a:latin typeface="Tahoma" pitchFamily="34" charset="0"/>
              </a:rPr>
              <a:t>Web </a:t>
            </a:r>
            <a:br>
              <a:rPr lang="en-AU" sz="2000">
                <a:solidFill>
                  <a:schemeClr val="tx2"/>
                </a:solidFill>
                <a:latin typeface="Tahoma" pitchFamily="34" charset="0"/>
              </a:rPr>
            </a:br>
            <a:r>
              <a:rPr lang="en-AU" sz="2000">
                <a:solidFill>
                  <a:schemeClr val="tx2"/>
                </a:solidFill>
                <a:latin typeface="Tahoma" pitchFamily="34" charset="0"/>
              </a:rPr>
              <a:t>Server</a:t>
            </a:r>
          </a:p>
        </p:txBody>
      </p:sp>
      <p:sp>
        <p:nvSpPr>
          <p:cNvPr id="15366" name="Rectangle 8"/>
          <p:cNvSpPr>
            <a:spLocks noChangeArrowheads="1"/>
          </p:cNvSpPr>
          <p:nvPr/>
        </p:nvSpPr>
        <p:spPr bwMode="auto">
          <a:xfrm>
            <a:off x="7872413" y="2971800"/>
            <a:ext cx="1090612" cy="1011238"/>
          </a:xfrm>
          <a:prstGeom prst="rect">
            <a:avLst/>
          </a:prstGeom>
          <a:noFill/>
          <a:ln w="9525">
            <a:noFill/>
            <a:miter lim="800000"/>
            <a:headEnd/>
            <a:tailEnd/>
          </a:ln>
        </p:spPr>
        <p:txBody>
          <a:bodyPr wrap="none" lIns="92075" tIns="46038" rIns="92075" bIns="46038">
            <a:spAutoFit/>
          </a:bodyPr>
          <a:lstStyle/>
          <a:p>
            <a:r>
              <a:rPr lang="en-AU" sz="2000">
                <a:solidFill>
                  <a:srgbClr val="CC3300"/>
                </a:solidFill>
                <a:latin typeface="Tahoma" pitchFamily="34" charset="0"/>
              </a:rPr>
              <a:t>Web </a:t>
            </a:r>
            <a:br>
              <a:rPr lang="en-AU" sz="2000">
                <a:solidFill>
                  <a:srgbClr val="CC3300"/>
                </a:solidFill>
                <a:latin typeface="Tahoma" pitchFamily="34" charset="0"/>
              </a:rPr>
            </a:br>
            <a:r>
              <a:rPr lang="en-AU" sz="2000">
                <a:solidFill>
                  <a:srgbClr val="CC3300"/>
                </a:solidFill>
                <a:latin typeface="Tahoma" pitchFamily="34" charset="0"/>
              </a:rPr>
              <a:t>Browser</a:t>
            </a:r>
          </a:p>
          <a:p>
            <a:r>
              <a:rPr lang="en-AU" sz="2000">
                <a:solidFill>
                  <a:srgbClr val="CC3300"/>
                </a:solidFill>
                <a:latin typeface="Tahoma" pitchFamily="34" charset="0"/>
              </a:rPr>
              <a:t>(Client)</a:t>
            </a:r>
          </a:p>
        </p:txBody>
      </p:sp>
      <p:sp>
        <p:nvSpPr>
          <p:cNvPr id="679945" name="Text Box 9"/>
          <p:cNvSpPr txBox="1">
            <a:spLocks noChangeArrowheads="1"/>
          </p:cNvSpPr>
          <p:nvPr/>
        </p:nvSpPr>
        <p:spPr bwMode="auto">
          <a:xfrm>
            <a:off x="323850" y="4508500"/>
            <a:ext cx="2132013" cy="1311275"/>
          </a:xfrm>
          <a:prstGeom prst="rect">
            <a:avLst/>
          </a:prstGeom>
          <a:solidFill>
            <a:schemeClr val="bg1"/>
          </a:solidFill>
          <a:ln w="12700">
            <a:noFill/>
            <a:miter lim="800000"/>
            <a:headEnd type="none" w="sm" len="sm"/>
            <a:tailEnd type="none" w="sm" len="sm"/>
          </a:ln>
          <a:effectLst/>
        </p:spPr>
        <p:txBody>
          <a:bodyPr wrap="none">
            <a:spAutoFit/>
          </a:bodyPr>
          <a:lstStyle/>
          <a:p>
            <a:pPr>
              <a:defRPr/>
            </a:pPr>
            <a:r>
              <a:rPr lang="en-AU" sz="2000">
                <a:latin typeface="Tahoma" pitchFamily="34" charset="0"/>
              </a:rPr>
              <a:t>3. Check Request</a:t>
            </a:r>
          </a:p>
          <a:p>
            <a:pPr>
              <a:buFontTx/>
              <a:buChar char="•"/>
              <a:defRPr/>
            </a:pPr>
            <a:r>
              <a:rPr lang="en-AU" sz="2000">
                <a:effectLst>
                  <a:outerShdw blurRad="38100" dist="38100" dir="2700000" algn="tl">
                    <a:srgbClr val="000000"/>
                  </a:outerShdw>
                </a:effectLst>
                <a:latin typeface="Tahoma" pitchFamily="34" charset="0"/>
              </a:rPr>
              <a:t> </a:t>
            </a:r>
            <a:r>
              <a:rPr lang="en-AU" sz="2000">
                <a:latin typeface="Tahoma" pitchFamily="34" charset="0"/>
              </a:rPr>
              <a:t>syntax</a:t>
            </a:r>
          </a:p>
          <a:p>
            <a:pPr>
              <a:buFontTx/>
              <a:buChar char="•"/>
              <a:defRPr/>
            </a:pPr>
            <a:r>
              <a:rPr lang="en-AU" sz="2000">
                <a:latin typeface="Tahoma" pitchFamily="34" charset="0"/>
              </a:rPr>
              <a:t> existence</a:t>
            </a:r>
          </a:p>
          <a:p>
            <a:pPr>
              <a:buFontTx/>
              <a:buChar char="•"/>
              <a:defRPr/>
            </a:pPr>
            <a:r>
              <a:rPr lang="en-AU" sz="2000">
                <a:latin typeface="Tahoma" pitchFamily="34" charset="0"/>
              </a:rPr>
              <a:t> authentication</a:t>
            </a:r>
          </a:p>
        </p:txBody>
      </p:sp>
      <p:sp>
        <p:nvSpPr>
          <p:cNvPr id="679946" name="Text Box 10"/>
          <p:cNvSpPr txBox="1">
            <a:spLocks noChangeArrowheads="1"/>
          </p:cNvSpPr>
          <p:nvPr/>
        </p:nvSpPr>
        <p:spPr bwMode="auto">
          <a:xfrm>
            <a:off x="7308850" y="4797425"/>
            <a:ext cx="1806575" cy="1311275"/>
          </a:xfrm>
          <a:prstGeom prst="rect">
            <a:avLst/>
          </a:prstGeom>
          <a:solidFill>
            <a:schemeClr val="bg1"/>
          </a:solidFill>
          <a:ln w="12700">
            <a:noFill/>
            <a:miter lim="800000"/>
            <a:headEnd type="none" w="sm" len="sm"/>
            <a:tailEnd type="none" w="sm" len="sm"/>
          </a:ln>
        </p:spPr>
        <p:txBody>
          <a:bodyPr wrap="none">
            <a:spAutoFit/>
          </a:bodyPr>
          <a:lstStyle/>
          <a:p>
            <a:r>
              <a:rPr lang="en-AU" sz="2000">
                <a:latin typeface="Tahoma" pitchFamily="34" charset="0"/>
              </a:rPr>
              <a:t>5. Interpret &amp; </a:t>
            </a:r>
            <a:br>
              <a:rPr lang="en-AU" sz="2000">
                <a:latin typeface="Tahoma" pitchFamily="34" charset="0"/>
              </a:rPr>
            </a:br>
            <a:r>
              <a:rPr lang="en-AU" sz="2000">
                <a:latin typeface="Tahoma" pitchFamily="34" charset="0"/>
              </a:rPr>
              <a:t>Display</a:t>
            </a:r>
          </a:p>
          <a:p>
            <a:r>
              <a:rPr lang="en-AU" sz="2000">
                <a:latin typeface="Tahoma" pitchFamily="34" charset="0"/>
              </a:rPr>
              <a:t>6. Close TCP </a:t>
            </a:r>
            <a:br>
              <a:rPr lang="en-AU" sz="2000">
                <a:latin typeface="Tahoma" pitchFamily="34" charset="0"/>
              </a:rPr>
            </a:br>
            <a:r>
              <a:rPr lang="en-AU" sz="2000">
                <a:latin typeface="Tahoma" pitchFamily="34" charset="0"/>
              </a:rPr>
              <a:t>Connection</a:t>
            </a:r>
          </a:p>
        </p:txBody>
      </p:sp>
      <p:grpSp>
        <p:nvGrpSpPr>
          <p:cNvPr id="3" name="Group 11"/>
          <p:cNvGrpSpPr>
            <a:grpSpLocks/>
          </p:cNvGrpSpPr>
          <p:nvPr/>
        </p:nvGrpSpPr>
        <p:grpSpPr bwMode="auto">
          <a:xfrm>
            <a:off x="1763713" y="1700213"/>
            <a:ext cx="7239000" cy="1444625"/>
            <a:chOff x="1111" y="1071"/>
            <a:chExt cx="4560" cy="910"/>
          </a:xfrm>
        </p:grpSpPr>
        <p:sp>
          <p:nvSpPr>
            <p:cNvPr id="15373" name="Text Box 12"/>
            <p:cNvSpPr txBox="1">
              <a:spLocks noChangeArrowheads="1"/>
            </p:cNvSpPr>
            <p:nvPr/>
          </p:nvSpPr>
          <p:spPr bwMode="auto">
            <a:xfrm>
              <a:off x="3833" y="1071"/>
              <a:ext cx="1838" cy="250"/>
            </a:xfrm>
            <a:prstGeom prst="rect">
              <a:avLst/>
            </a:prstGeom>
            <a:noFill/>
            <a:ln w="12700">
              <a:noFill/>
              <a:miter lim="800000"/>
              <a:headEnd type="none" w="sm" len="sm"/>
              <a:tailEnd type="none" w="sm" len="sm"/>
            </a:ln>
          </p:spPr>
          <p:txBody>
            <a:bodyPr wrap="none">
              <a:spAutoFit/>
            </a:bodyPr>
            <a:lstStyle/>
            <a:p>
              <a:r>
                <a:rPr lang="en-AU" sz="2000">
                  <a:latin typeface="Tahoma" pitchFamily="34" charset="0"/>
                </a:rPr>
                <a:t>1. Open TCP Connection</a:t>
              </a:r>
            </a:p>
          </p:txBody>
        </p:sp>
        <p:sp>
          <p:nvSpPr>
            <p:cNvPr id="15374" name="Arc 13"/>
            <p:cNvSpPr>
              <a:spLocks/>
            </p:cNvSpPr>
            <p:nvPr/>
          </p:nvSpPr>
          <p:spPr bwMode="auto">
            <a:xfrm rot="10800000" flipH="1" flipV="1">
              <a:off x="1111" y="1117"/>
              <a:ext cx="3457" cy="864"/>
            </a:xfrm>
            <a:custGeom>
              <a:avLst/>
              <a:gdLst>
                <a:gd name="T0" fmla="*/ 0 w 43199"/>
                <a:gd name="T1" fmla="*/ 1 h 21600"/>
                <a:gd name="T2" fmla="*/ 22 w 43199"/>
                <a:gd name="T3" fmla="*/ 1 h 21600"/>
                <a:gd name="T4" fmla="*/ 11 w 43199"/>
                <a:gd name="T5" fmla="*/ 1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0" y="21350"/>
                  </a:moveTo>
                  <a:cubicBezTo>
                    <a:pt x="137" y="9518"/>
                    <a:pt x="9767" y="-1"/>
                    <a:pt x="21599" y="-1"/>
                  </a:cubicBezTo>
                  <a:cubicBezTo>
                    <a:pt x="33528" y="-1"/>
                    <a:pt x="43199" y="9670"/>
                    <a:pt x="43199" y="21600"/>
                  </a:cubicBezTo>
                </a:path>
                <a:path w="43199" h="21600" stroke="0" extrusionOk="0">
                  <a:moveTo>
                    <a:pt x="0" y="21350"/>
                  </a:moveTo>
                  <a:cubicBezTo>
                    <a:pt x="137" y="9518"/>
                    <a:pt x="9767" y="-1"/>
                    <a:pt x="21599" y="-1"/>
                  </a:cubicBezTo>
                  <a:cubicBezTo>
                    <a:pt x="33528" y="-1"/>
                    <a:pt x="43199" y="9670"/>
                    <a:pt x="43199" y="21600"/>
                  </a:cubicBezTo>
                  <a:lnTo>
                    <a:pt x="21599" y="21600"/>
                  </a:lnTo>
                  <a:close/>
                </a:path>
              </a:pathLst>
            </a:custGeom>
            <a:noFill/>
            <a:ln w="76200" cap="rnd">
              <a:solidFill>
                <a:srgbClr val="CC3300"/>
              </a:solidFill>
              <a:round/>
              <a:headEnd type="stealth" w="med" len="lg"/>
              <a:tailEnd type="none" w="sm" len="sm"/>
            </a:ln>
          </p:spPr>
          <p:txBody>
            <a:bodyPr wrap="none" anchor="ctr"/>
            <a:lstStyle/>
            <a:p>
              <a:endParaRPr lang="en-AU"/>
            </a:p>
          </p:txBody>
        </p:sp>
      </p:grpSp>
      <p:sp>
        <p:nvSpPr>
          <p:cNvPr id="679950" name="Rectangle 14"/>
          <p:cNvSpPr>
            <a:spLocks noChangeArrowheads="1"/>
          </p:cNvSpPr>
          <p:nvPr/>
        </p:nvSpPr>
        <p:spPr bwMode="auto">
          <a:xfrm>
            <a:off x="3505200" y="2057400"/>
            <a:ext cx="2559050" cy="396875"/>
          </a:xfrm>
          <a:prstGeom prst="rect">
            <a:avLst/>
          </a:prstGeom>
          <a:noFill/>
          <a:ln w="9525">
            <a:noFill/>
            <a:miter lim="800000"/>
            <a:headEnd/>
            <a:tailEnd/>
          </a:ln>
          <a:effectLst/>
        </p:spPr>
        <p:txBody>
          <a:bodyPr wrap="none">
            <a:spAutoFit/>
          </a:bodyPr>
          <a:lstStyle/>
          <a:p>
            <a:r>
              <a:rPr lang="en-AU" sz="2000">
                <a:solidFill>
                  <a:srgbClr val="CC3300"/>
                </a:solidFill>
                <a:effectLst>
                  <a:outerShdw blurRad="38100" dist="38100" dir="2700000" algn="tl">
                    <a:srgbClr val="C0C0C0"/>
                  </a:outerShdw>
                </a:effectLst>
                <a:latin typeface="Tahoma" pitchFamily="34" charset="0"/>
              </a:rPr>
              <a:t>2. </a:t>
            </a:r>
            <a:r>
              <a:rPr lang="en-AU" sz="2000">
                <a:solidFill>
                  <a:srgbClr val="CC3300"/>
                </a:solidFill>
                <a:latin typeface="Tahoma" pitchFamily="34" charset="0"/>
              </a:rPr>
              <a:t>Request</a:t>
            </a:r>
            <a:r>
              <a:rPr lang="en-AU" sz="2000">
                <a:solidFill>
                  <a:srgbClr val="CC3300"/>
                </a:solidFill>
                <a:effectLst>
                  <a:outerShdw blurRad="38100" dist="38100" dir="2700000" algn="tl">
                    <a:srgbClr val="C0C0C0"/>
                  </a:outerShdw>
                </a:effectLst>
                <a:latin typeface="Tahoma" pitchFamily="34" charset="0"/>
              </a:rPr>
              <a:t> </a:t>
            </a:r>
            <a:r>
              <a:rPr lang="en-AU" sz="2000">
                <a:solidFill>
                  <a:srgbClr val="CC3300"/>
                </a:solidFill>
                <a:latin typeface="Tahoma" pitchFamily="34" charset="0"/>
              </a:rPr>
              <a:t>+ [Entity]</a:t>
            </a:r>
            <a:endParaRPr lang="en-US" sz="2000">
              <a:solidFill>
                <a:srgbClr val="CC3300"/>
              </a:solidFill>
              <a:latin typeface="Tahoma" pitchFamily="34" charset="0"/>
            </a:endParaRPr>
          </a:p>
        </p:txBody>
      </p:sp>
      <p:pic>
        <p:nvPicPr>
          <p:cNvPr id="15371" name="Picture 15"/>
          <p:cNvPicPr>
            <a:picLocks noChangeArrowheads="1"/>
          </p:cNvPicPr>
          <p:nvPr/>
        </p:nvPicPr>
        <p:blipFill>
          <a:blip r:embed="rId4"/>
          <a:srcRect/>
          <a:stretch>
            <a:fillRect/>
          </a:stretch>
        </p:blipFill>
        <p:spPr bwMode="auto">
          <a:xfrm>
            <a:off x="6477000" y="2790825"/>
            <a:ext cx="1350963" cy="1857375"/>
          </a:xfrm>
          <a:prstGeom prst="rect">
            <a:avLst/>
          </a:prstGeom>
          <a:noFill/>
          <a:ln w="9525">
            <a:noFill/>
            <a:miter lim="800000"/>
            <a:headEnd/>
            <a:tailEnd/>
          </a:ln>
        </p:spPr>
      </p:pic>
      <p:sp>
        <p:nvSpPr>
          <p:cNvPr id="15372" name="Slide Number Placeholder 17"/>
          <p:cNvSpPr>
            <a:spLocks noGrp="1"/>
          </p:cNvSpPr>
          <p:nvPr>
            <p:ph type="sldNum" sz="quarter" idx="12"/>
          </p:nvPr>
        </p:nvSpPr>
        <p:spPr bwMode="auto">
          <a:noFill/>
          <a:ln>
            <a:miter lim="800000"/>
            <a:headEnd/>
            <a:tailEnd/>
          </a:ln>
        </p:spPr>
        <p:txBody>
          <a:bodyPr/>
          <a:lstStyle/>
          <a:p>
            <a:fld id="{8F31B693-E279-4F92-819F-CD8DC42CFC63}" type="slidenum">
              <a:rPr lang="en-US"/>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9950"/>
                                        </p:tgtEl>
                                        <p:attrNameLst>
                                          <p:attrName>style.visibility</p:attrName>
                                        </p:attrNameLst>
                                      </p:cBhvr>
                                      <p:to>
                                        <p:strVal val="visible"/>
                                      </p:to>
                                    </p:set>
                                    <p:anim calcmode="lin" valueType="num">
                                      <p:cBhvr additive="base">
                                        <p:cTn id="13" dur="500" fill="hold"/>
                                        <p:tgtEl>
                                          <p:spTgt spid="679950"/>
                                        </p:tgtEl>
                                        <p:attrNameLst>
                                          <p:attrName>ppt_x</p:attrName>
                                        </p:attrNameLst>
                                      </p:cBhvr>
                                      <p:tavLst>
                                        <p:tav tm="0">
                                          <p:val>
                                            <p:strVal val="1+#ppt_w/2"/>
                                          </p:val>
                                        </p:tav>
                                        <p:tav tm="100000">
                                          <p:val>
                                            <p:strVal val="#ppt_x"/>
                                          </p:val>
                                        </p:tav>
                                      </p:tavLst>
                                    </p:anim>
                                    <p:anim calcmode="lin" valueType="num">
                                      <p:cBhvr additive="base">
                                        <p:cTn id="14" dur="500" fill="hold"/>
                                        <p:tgtEl>
                                          <p:spTgt spid="6799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79945"/>
                                        </p:tgtEl>
                                        <p:attrNameLst>
                                          <p:attrName>style.visibility</p:attrName>
                                        </p:attrNameLst>
                                      </p:cBhvr>
                                      <p:to>
                                        <p:strVal val="visible"/>
                                      </p:to>
                                    </p:set>
                                    <p:animEffect transition="in" filter="blinds(horizontal)">
                                      <p:cBhvr>
                                        <p:cTn id="19" dur="500"/>
                                        <p:tgtEl>
                                          <p:spTgt spid="67994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79946"/>
                                        </p:tgtEl>
                                        <p:attrNameLst>
                                          <p:attrName>style.visibility</p:attrName>
                                        </p:attrNameLst>
                                      </p:cBhvr>
                                      <p:to>
                                        <p:strVal val="visible"/>
                                      </p:to>
                                    </p:set>
                                    <p:animEffect transition="in" filter="blinds(horizontal)">
                                      <p:cBhvr>
                                        <p:cTn id="30" dur="500"/>
                                        <p:tgtEl>
                                          <p:spTgt spid="67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5" grpId="0" animBg="1" autoUpdateAnimBg="0"/>
      <p:bldP spid="679946" grpId="0" animBg="1" autoUpdateAnimBg="0"/>
      <p:bldP spid="67995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04850"/>
            <a:ext cx="8229600" cy="723900"/>
          </a:xfrm>
        </p:spPr>
        <p:txBody>
          <a:bodyPr/>
          <a:lstStyle/>
          <a:p>
            <a:pPr eaLnBrk="1" hangingPunct="1"/>
            <a:r>
              <a:rPr lang="en-AU" smtClean="0"/>
              <a:t>Internet Service Provider</a:t>
            </a:r>
            <a:endParaRPr lang="en-US" smtClean="0"/>
          </a:p>
        </p:txBody>
      </p:sp>
      <p:sp>
        <p:nvSpPr>
          <p:cNvPr id="654339" name="Rectangle 3"/>
          <p:cNvSpPr>
            <a:spLocks noGrp="1" noChangeArrowheads="1"/>
          </p:cNvSpPr>
          <p:nvPr>
            <p:ph sz="quarter" idx="1"/>
          </p:nvPr>
        </p:nvSpPr>
        <p:spPr/>
        <p:txBody>
          <a:bodyPr>
            <a:normAutofit/>
          </a:bodyPr>
          <a:lstStyle/>
          <a:p>
            <a:pPr eaLnBrk="1" hangingPunct="1"/>
            <a:r>
              <a:rPr lang="en-AU" sz="2400" smtClean="0"/>
              <a:t>You must have access to connect to the Internet. Most people connect through an </a:t>
            </a:r>
            <a:r>
              <a:rPr lang="en-AU" sz="2400" b="1" smtClean="0"/>
              <a:t>ISP</a:t>
            </a:r>
            <a:r>
              <a:rPr lang="en-AU" sz="2400" smtClean="0"/>
              <a:t> – an </a:t>
            </a:r>
            <a:r>
              <a:rPr lang="en-AU" sz="2400" b="1" smtClean="0"/>
              <a:t>Internet Service Provider</a:t>
            </a:r>
            <a:r>
              <a:rPr lang="en-AU" sz="2400" smtClean="0"/>
              <a:t>.</a:t>
            </a:r>
            <a:br>
              <a:rPr lang="en-AU" sz="2400" smtClean="0"/>
            </a:br>
            <a:endParaRPr lang="en-AU" sz="2400" smtClean="0"/>
          </a:p>
          <a:p>
            <a:pPr eaLnBrk="1" hangingPunct="1"/>
            <a:r>
              <a:rPr lang="en-AU" sz="2400" b="1" smtClean="0"/>
              <a:t>ISP</a:t>
            </a:r>
            <a:r>
              <a:rPr lang="en-AU" sz="2400" smtClean="0"/>
              <a:t> is a company that has direct access to the internet and sells access to smaller entities.</a:t>
            </a:r>
            <a:br>
              <a:rPr lang="en-AU" sz="2400" smtClean="0"/>
            </a:br>
            <a:endParaRPr lang="en-AU" sz="2400" smtClean="0"/>
          </a:p>
          <a:p>
            <a:pPr eaLnBrk="1" hangingPunct="1"/>
            <a:r>
              <a:rPr lang="en-AU" sz="2400" smtClean="0"/>
              <a:t>Some larger institutions have direct access and are essentially their own service providers.</a:t>
            </a:r>
          </a:p>
          <a:p>
            <a:pPr eaLnBrk="1" hangingPunct="1">
              <a:buFont typeface="Wingdings" pitchFamily="2" charset="2"/>
              <a:buNone/>
            </a:pPr>
            <a:r>
              <a:rPr lang="en-AU" sz="2400" smtClean="0"/>
              <a:t> </a:t>
            </a:r>
            <a:endParaRPr lang="en-US" sz="2400" smtClean="0"/>
          </a:p>
        </p:txBody>
      </p:sp>
      <p:sp>
        <p:nvSpPr>
          <p:cNvPr id="16388" name="Slide Number Placeholder 5"/>
          <p:cNvSpPr>
            <a:spLocks noGrp="1"/>
          </p:cNvSpPr>
          <p:nvPr>
            <p:ph type="sldNum" sz="quarter" idx="12"/>
          </p:nvPr>
        </p:nvSpPr>
        <p:spPr bwMode="auto">
          <a:noFill/>
          <a:ln>
            <a:miter lim="800000"/>
            <a:headEnd/>
            <a:tailEnd/>
          </a:ln>
        </p:spPr>
        <p:txBody>
          <a:bodyPr/>
          <a:lstStyle/>
          <a:p>
            <a:fld id="{3F333470-6DE0-4095-A349-2DC504F9E57C}" type="slidenum">
              <a:rPr lang="en-US"/>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CC66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CC6600"/>
    </a:hlink>
    <a:folHlink>
      <a:srgbClr val="85DFD0"/>
    </a:folHlink>
  </a:clrScheme>
</a:themeOverride>
</file>

<file path=ppt/theme/themeOverride2.xml><?xml version="1.0" encoding="utf-8"?>
<a:themeOverride xmlns:a="http://schemas.openxmlformats.org/drawingml/2006/main">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CC66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4679</TotalTime>
  <Pages>17</Pages>
  <Words>3037</Words>
  <Application>Microsoft Office PowerPoint</Application>
  <PresentationFormat>On-screen Show (4:3)</PresentationFormat>
  <Paragraphs>450</Paragraphs>
  <Slides>55</Slides>
  <Notes>23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Flow</vt:lpstr>
      <vt:lpstr>MMDE 11-150 Web Design</vt:lpstr>
      <vt:lpstr>Announcements</vt:lpstr>
      <vt:lpstr>Outline</vt:lpstr>
      <vt:lpstr>The Internet and the Web</vt:lpstr>
      <vt:lpstr>The Client / Server Model</vt:lpstr>
      <vt:lpstr>The Client / Server Model</vt:lpstr>
      <vt:lpstr>The Internet and the Web</vt:lpstr>
      <vt:lpstr>HTTP request–response cycle</vt:lpstr>
      <vt:lpstr>Internet Service Provider</vt:lpstr>
      <vt:lpstr>What is a URL</vt:lpstr>
      <vt:lpstr>Components of a URL</vt:lpstr>
      <vt:lpstr>Domain Names</vt:lpstr>
      <vt:lpstr>Domain Names</vt:lpstr>
      <vt:lpstr>Top Level Domains</vt:lpstr>
      <vt:lpstr>Retrieving a Webpage</vt:lpstr>
      <vt:lpstr>Not all Browsers are created equal</vt:lpstr>
      <vt:lpstr>Not all Browsers are created equal</vt:lpstr>
      <vt:lpstr>Browser Statistics</vt:lpstr>
      <vt:lpstr>3-teired Architecture</vt:lpstr>
      <vt:lpstr>The Content Layer</vt:lpstr>
      <vt:lpstr>HTML vs. XHTML</vt:lpstr>
      <vt:lpstr>HTML vs. XHTML</vt:lpstr>
      <vt:lpstr>Basic XHTML</vt:lpstr>
      <vt:lpstr>XHTML</vt:lpstr>
      <vt:lpstr>The Presentation Layer</vt:lpstr>
      <vt:lpstr>The Behaviour Layer</vt:lpstr>
      <vt:lpstr>Great Book for HTML &amp; CSS</vt:lpstr>
      <vt:lpstr>Organising Files</vt:lpstr>
      <vt:lpstr>Organising Files</vt:lpstr>
      <vt:lpstr>Types of URL</vt:lpstr>
      <vt:lpstr>File name and Title name</vt:lpstr>
      <vt:lpstr>File name and Page Title</vt:lpstr>
      <vt:lpstr>File name and Page Title</vt:lpstr>
      <vt:lpstr>File name and Page Title</vt:lpstr>
      <vt:lpstr>Naming your files</vt:lpstr>
      <vt:lpstr>Some file naming hints</vt:lpstr>
      <vt:lpstr>Getting Started Focus on Web Design</vt:lpstr>
      <vt:lpstr>The Design Process</vt:lpstr>
      <vt:lpstr>1. Discovery</vt:lpstr>
      <vt:lpstr>Discovery</vt:lpstr>
      <vt:lpstr>2. Implementation</vt:lpstr>
      <vt:lpstr>2. Implementation</vt:lpstr>
      <vt:lpstr>2. Implementation</vt:lpstr>
      <vt:lpstr>2. Implementation</vt:lpstr>
      <vt:lpstr>ANZCA comps</vt:lpstr>
      <vt:lpstr>Purpose of your Website?</vt:lpstr>
      <vt:lpstr>Planning Ahead</vt:lpstr>
      <vt:lpstr>Who is the target audience? </vt:lpstr>
      <vt:lpstr>Target Audience</vt:lpstr>
      <vt:lpstr>A Website Persona</vt:lpstr>
      <vt:lpstr>Identifying User Needs</vt:lpstr>
      <vt:lpstr>Planning your website</vt:lpstr>
      <vt:lpstr>Analysis of a Web Design</vt:lpstr>
      <vt:lpstr>Sites of Interest</vt:lpstr>
      <vt:lpstr>Assignment One</vt:lpstr>
    </vt:vector>
  </TitlesOfParts>
  <Company> Bond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Concepts</dc:title>
  <dc:subject>Website Design 082</dc:subject>
  <dc:creator>Jan Jervis</dc:creator>
  <cp:keywords/>
  <dc:description/>
  <cp:lastModifiedBy>jbirt</cp:lastModifiedBy>
  <cp:revision>416</cp:revision>
  <cp:lastPrinted>2001-01-19T02:26:56Z</cp:lastPrinted>
  <dcterms:created xsi:type="dcterms:W3CDTF">2009-05-14T07:31:30Z</dcterms:created>
  <dcterms:modified xsi:type="dcterms:W3CDTF">2010-05-05T01:13:50Z</dcterms:modified>
  <cp:category>Lecture notes</cp:category>
</cp:coreProperties>
</file>