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94" r:id="rId2"/>
    <p:sldId id="280" r:id="rId3"/>
    <p:sldId id="296" r:id="rId4"/>
    <p:sldId id="269" r:id="rId5"/>
    <p:sldId id="299" r:id="rId6"/>
    <p:sldId id="300" r:id="rId7"/>
    <p:sldId id="301" r:id="rId8"/>
    <p:sldId id="302" r:id="rId9"/>
    <p:sldId id="257" r:id="rId10"/>
    <p:sldId id="258" r:id="rId11"/>
    <p:sldId id="259" r:id="rId12"/>
    <p:sldId id="261" r:id="rId13"/>
    <p:sldId id="263" r:id="rId14"/>
    <p:sldId id="266" r:id="rId15"/>
    <p:sldId id="267" r:id="rId16"/>
    <p:sldId id="303" r:id="rId17"/>
    <p:sldId id="304" r:id="rId18"/>
    <p:sldId id="271" r:id="rId19"/>
    <p:sldId id="306" r:id="rId20"/>
    <p:sldId id="307" r:id="rId21"/>
    <p:sldId id="308" r:id="rId22"/>
    <p:sldId id="272" r:id="rId23"/>
    <p:sldId id="273" r:id="rId24"/>
    <p:sldId id="309" r:id="rId25"/>
    <p:sldId id="313" r:id="rId26"/>
    <p:sldId id="283" r:id="rId27"/>
    <p:sldId id="284" r:id="rId28"/>
    <p:sldId id="285" r:id="rId29"/>
    <p:sldId id="286" r:id="rId30"/>
    <p:sldId id="287" r:id="rId31"/>
    <p:sldId id="288" r:id="rId32"/>
    <p:sldId id="315" r:id="rId33"/>
    <p:sldId id="316" r:id="rId34"/>
    <p:sldId id="317" r:id="rId35"/>
    <p:sldId id="311" r:id="rId36"/>
    <p:sldId id="312" r:id="rId37"/>
    <p:sldId id="31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32CD2-D42F-4623-BA31-A9D6008EAEE3}" type="datetimeFigureOut">
              <a:rPr lang="en-US" smtClean="0"/>
              <a:pPr/>
              <a:t>6/9/2010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5379E-F809-4EEA-87DF-2C1176063D28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</a:t>
            </a:r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A9E3B-DC58-410D-87DB-CF057A920417}" type="slidenum">
              <a:rPr lang="en-US"/>
              <a:pPr/>
              <a:t>1</a:t>
            </a:fld>
            <a:endParaRPr lang="en-US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889" y="4754061"/>
            <a:ext cx="5496857" cy="2841322"/>
          </a:xfrm>
          <a:noFill/>
          <a:ln/>
        </p:spPr>
        <p:txBody>
          <a:bodyPr/>
          <a:lstStyle/>
          <a:p>
            <a:pPr eaLnBrk="1" hangingPunct="1"/>
            <a:endParaRPr lang="en-AU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CAADFC59-3245-4F61-9201-E5B49EB9A664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50179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50180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A79FDEB5-C42F-4D68-AD34-217434DFE400}" type="slidenum">
              <a:rPr lang="en-US" sz="1000" i="1">
                <a:latin typeface="Times New Roman" pitchFamily="18" charset="0"/>
              </a:rPr>
              <a:pPr algn="r" defTabSz="781050"/>
              <a:t>20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96" y="3730425"/>
            <a:ext cx="5717450" cy="3864959"/>
          </a:xfrm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CD3CA3D2-ECB2-4A65-87F1-A2134022AEBF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52227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52228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FB82C22B-9D98-4F42-831C-92CA5C7403CF}" type="slidenum">
              <a:rPr lang="en-US" sz="1000" i="1">
                <a:latin typeface="Times New Roman" pitchFamily="18" charset="0"/>
              </a:rPr>
              <a:pPr algn="r" defTabSz="781050"/>
              <a:t>21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96" y="3730425"/>
            <a:ext cx="5717450" cy="3864959"/>
          </a:xfrm>
          <a:noFill/>
          <a:ln/>
        </p:spPr>
        <p:txBody>
          <a:bodyPr/>
          <a:lstStyle/>
          <a:p>
            <a:endParaRPr lang="en-AU" sz="8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3EED1-F902-459C-9973-72D53072B5DA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4E09710A-EBCE-4CF3-A684-48750CB9C72A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53251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53252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EB1D5B41-1EEF-4978-8ECB-2C1EA9C60E9C}" type="slidenum">
              <a:rPr lang="en-US" sz="1000" i="1">
                <a:latin typeface="Times New Roman" pitchFamily="18" charset="0"/>
              </a:rPr>
              <a:pPr algn="r" defTabSz="781050"/>
              <a:t>24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96" y="3730425"/>
            <a:ext cx="5717450" cy="3864959"/>
          </a:xfrm>
          <a:noFill/>
          <a:ln/>
        </p:spPr>
        <p:txBody>
          <a:bodyPr/>
          <a:lstStyle/>
          <a:p>
            <a:r>
              <a:rPr lang="en-AU" smtClean="0">
                <a:latin typeface="Arial" pitchFamily="34" charset="0"/>
                <a:cs typeface="Arial" pitchFamily="34" charset="0"/>
              </a:rPr>
              <a:t>Choose fewer fonts for a cleaner look</a:t>
            </a: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63D02-1D15-45A3-861E-D19EFE88865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4ACECC-35AB-4CF2-B1A3-5D0AFEC1AD23}" type="datetime1">
              <a:rPr lang="en-US" smtClean="0"/>
              <a:pPr/>
              <a:t>6/9/2010</a:t>
            </a:fld>
            <a:endParaRPr lang="en-US" smtClean="0"/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Semester 082</a:t>
            </a:r>
          </a:p>
        </p:txBody>
      </p:sp>
      <p:sp>
        <p:nvSpPr>
          <p:cNvPr id="6963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2C652-891A-46C9-87A1-E4F7A47D1F8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Highly effective for saving users additional searching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CB767E5-B409-4638-9689-CFD6DC572A22}" type="datetime1">
              <a:rPr lang="en-US" smtClean="0"/>
              <a:pPr/>
              <a:t>6/9/2010</a:t>
            </a:fld>
            <a:endParaRPr lang="en-US" smtClean="0"/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Semester 082</a:t>
            </a:r>
          </a:p>
        </p:txBody>
      </p:sp>
      <p:sp>
        <p:nvSpPr>
          <p:cNvPr id="7066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3CB08-95A2-41C1-BA36-906604F5AF5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smtClean="0"/>
              <a:t>However, due to its interactivity, the web can provide a lot more useful information in the page footer, therefore making your website more user-friendly.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F8A6E2D-FD65-42BF-8077-F06B27729CAF}" type="datetime1">
              <a:rPr lang="en-US" smtClean="0"/>
              <a:pPr/>
              <a:t>6/9/2010</a:t>
            </a:fld>
            <a:endParaRPr lang="en-US" smtClean="0"/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Semester 082</a:t>
            </a:r>
          </a:p>
        </p:txBody>
      </p:sp>
      <p:sp>
        <p:nvSpPr>
          <p:cNvPr id="7168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8DB65-A993-4531-9AEF-B0B8E2AFCA7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2950" cy="3414712"/>
          </a:xfrm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smtClean="0"/>
              <a:t>Current vacancies is shown at the top of the page/ title/ and in menu – also giving clues with colour and also supplies other options.</a:t>
            </a:r>
          </a:p>
          <a:p>
            <a:r>
              <a:rPr lang="en-AU" smtClean="0"/>
              <a:t>Tabs provide horizontal navigation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63D02-1D15-45A3-861E-D19EFE88865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B1424874-E16D-4EC5-ACC5-B5104256FF1D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1923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81924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7E053C1A-219F-4E99-A089-E69C10FBAA2B}" type="slidenum">
              <a:rPr lang="en-US" sz="1000" i="1">
                <a:latin typeface="Times New Roman" pitchFamily="18" charset="0"/>
              </a:rPr>
              <a:pPr algn="r" defTabSz="781050"/>
              <a:t>9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96" y="3730425"/>
            <a:ext cx="5717450" cy="3864959"/>
          </a:xfrm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48CF0A44-DBB9-4B86-9D71-4E973B5E20F2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2947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82948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A7C494FC-4785-41B5-ACA5-E57CCAC265AA}" type="slidenum">
              <a:rPr lang="en-US" sz="1000" i="1">
                <a:latin typeface="Times New Roman" pitchFamily="18" charset="0"/>
              </a:rPr>
              <a:pPr algn="r" defTabSz="781050"/>
              <a:t>11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96" y="3730425"/>
            <a:ext cx="5717450" cy="3864959"/>
          </a:xfrm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CB0BB5FE-BD96-4CFD-8F58-CF1BAA26E84D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3971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83972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07A98B50-7EEF-46AE-ACB7-B58CAF0F68D1}" type="slidenum">
              <a:rPr lang="en-US" sz="1000" i="1">
                <a:latin typeface="Times New Roman" pitchFamily="18" charset="0"/>
              </a:rPr>
              <a:pPr algn="r" defTabSz="781050"/>
              <a:t>12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96" y="3730425"/>
            <a:ext cx="5717450" cy="3864959"/>
          </a:xfrm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1D3A3A0F-ECBF-4E61-B6CB-E32430C7B51F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4995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84996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D005464B-0317-4CFD-A83F-1EE2FE6F82C6}" type="slidenum">
              <a:rPr lang="en-US" sz="1000" i="1">
                <a:latin typeface="Times New Roman" pitchFamily="18" charset="0"/>
              </a:rPr>
              <a:pPr algn="r" defTabSz="781050"/>
              <a:t>13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96" y="3730425"/>
            <a:ext cx="5717450" cy="3864959"/>
          </a:xfrm>
          <a:noFill/>
          <a:ln/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 txBox="1">
            <a:spLocks noGrp="1" noChangeArrowheads="1"/>
          </p:cNvSpPr>
          <p:nvPr/>
        </p:nvSpPr>
        <p:spPr bwMode="auto">
          <a:xfrm>
            <a:off x="3882441" y="0"/>
            <a:ext cx="2975559" cy="45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/>
          <a:lstStyle/>
          <a:p>
            <a:pPr algn="r" defTabSz="781050"/>
            <a:fld id="{2A9643DB-C8DD-42E0-8F6A-519A48EB07FF}" type="datetime1">
              <a:rPr lang="en-US" sz="1000" i="1">
                <a:latin typeface="Times New Roman" pitchFamily="18" charset="0"/>
              </a:rPr>
              <a:pPr algn="r" defTabSz="781050"/>
              <a:t>6/9/2010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8067" name="Rectangle 4"/>
          <p:cNvSpPr txBox="1">
            <a:spLocks noGrp="1" noChangeArrowheads="1"/>
          </p:cNvSpPr>
          <p:nvPr/>
        </p:nvSpPr>
        <p:spPr bwMode="auto">
          <a:xfrm>
            <a:off x="-1635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defTabSz="781050"/>
            <a:r>
              <a:rPr lang="en-US" sz="1000" i="1">
                <a:latin typeface="Times New Roman" pitchFamily="18" charset="0"/>
              </a:rPr>
              <a:t>MMDE11-150  Semester 082</a:t>
            </a:r>
          </a:p>
        </p:txBody>
      </p:sp>
      <p:sp>
        <p:nvSpPr>
          <p:cNvPr id="88068" name="Rectangle 5"/>
          <p:cNvSpPr txBox="1">
            <a:spLocks noGrp="1" noChangeArrowheads="1"/>
          </p:cNvSpPr>
          <p:nvPr/>
        </p:nvSpPr>
        <p:spPr bwMode="auto">
          <a:xfrm>
            <a:off x="3882441" y="8686288"/>
            <a:ext cx="2975559" cy="45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525" tIns="0" rIns="19525" bIns="0" anchor="b"/>
          <a:lstStyle/>
          <a:p>
            <a:pPr algn="r" defTabSz="781050"/>
            <a:fld id="{C86CB065-9451-424D-B341-366EC22EE0F6}" type="slidenum">
              <a:rPr lang="en-US" sz="1000" i="1">
                <a:latin typeface="Times New Roman" pitchFamily="18" charset="0"/>
              </a:rPr>
              <a:pPr algn="r" defTabSz="781050"/>
              <a:t>15</a:t>
            </a:fld>
            <a:endParaRPr lang="en-US" sz="1000" i="1">
              <a:latin typeface="Times New Roman" pitchFamily="18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AU" sz="800" smtClean="0"/>
              <a:t>Red next to blue will make the blue recede</a:t>
            </a:r>
          </a:p>
          <a:p>
            <a:r>
              <a:rPr lang="en-AU" sz="800" smtClean="0"/>
              <a:t>Warm reds and orange seem to come forward</a:t>
            </a:r>
          </a:p>
          <a:p>
            <a:r>
              <a:rPr lang="en-AU" sz="800" smtClean="0"/>
              <a:t>Warm colours are considered Harmonious colours.</a:t>
            </a:r>
          </a:p>
          <a:p>
            <a:r>
              <a:rPr lang="en-AU" sz="800" smtClean="0"/>
              <a:t>Can lack visual variety unless used with other colours.</a:t>
            </a:r>
          </a:p>
          <a:p>
            <a:r>
              <a:rPr lang="en-AU" sz="800" smtClean="0"/>
              <a:t>But always think about individual meaning of colours.</a:t>
            </a:r>
          </a:p>
          <a:p>
            <a:endParaRPr lang="en-AU" sz="800" smtClean="0"/>
          </a:p>
          <a:p>
            <a:r>
              <a:rPr lang="en-AU" sz="800" smtClean="0"/>
              <a:t>Cool Colours especially blue can recede into the background.</a:t>
            </a:r>
          </a:p>
          <a:p>
            <a:r>
              <a:rPr lang="en-AU" sz="800" smtClean="0"/>
              <a:t>Pastels are considered calming to the phsyc.</a:t>
            </a:r>
            <a:endParaRPr lang="en-US" sz="8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63D02-1D15-45A3-861E-D19EFE88865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The process is fraught with the unexpected: a missing font, an out-of-date browser, a peculiar set of font preferences designated by the reader. 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ＭＳ Ｐゴシック" pitchFamily="34" charset="-128"/>
              </a:rPr>
              <a:t>MMDE11-150 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9B883-076F-4D09-9975-1CE7E376E4A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B87C-4756-4313-9496-4013DFC676F0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2159-68D7-49CD-A872-93982E063D1A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4BC-004F-44EC-9848-E2332F20AA33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0769-4955-447B-94D5-0DB3323C898C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54A1-B349-4863-806F-6267EEC7C514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407C-F6EA-4161-B8F7-8B2B8C61E1D4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6387-5268-4522-BD38-A732C6FBF71F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DAF2-D1ED-411C-A718-6EE6E299725F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3913-0909-4DD9-B9DB-24F612658CB3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55E9-670B-42FD-97DF-47B95000C3A4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BA71-D2B8-4792-9A7F-D9AFE0881C31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A86CD9-2F89-49DD-8C4E-9C08BEAB8106}" type="datetime1">
              <a:rPr lang="en-US" smtClean="0"/>
              <a:pPr/>
              <a:t>6/9/2010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61F05C-133A-4F03-9B7C-953091277880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hyperlink" Target="http://www.colorsontheweb.com/colorwheel.asp" TargetMode="External"/><Relationship Id="rId2" Type="http://schemas.openxmlformats.org/officeDocument/2006/relationships/hyperlink" Target="http://www.colorsonthewe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lorsontheweb.com/colorcontrast.asp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://www.colorsontheweb.com/colorwizard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microsoft.com/typography/default.msp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ypetester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pagesthatsuck.com/mysterymeatnavigatio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xar.com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doj.gov/06employment/06_1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www.pixar.com/artistscorner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andards/webdesig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.gov/wiseguide/may08/index-flash.html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store.apple.com/us/configure/MC207LL/A?mco=MTMzNzU4OT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ple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msturf.com.au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olhomepages.com/" TargetMode="External"/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gelfire.com/super/badwebs/main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krylon.com/images/color/theory/color-wheel.png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357686" y="3811634"/>
            <a:ext cx="3999600" cy="268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071538" y="1071546"/>
            <a:ext cx="7273925" cy="8747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MMDE 11-150 Web Design</a:t>
            </a:r>
          </a:p>
        </p:txBody>
      </p:sp>
      <p:sp>
        <p:nvSpPr>
          <p:cNvPr id="102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116012" y="2205038"/>
            <a:ext cx="7599391" cy="38163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en-US" sz="3600" dirty="0" smtClean="0"/>
              <a:t>Lecture 5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sz="3200" dirty="0" smtClean="0">
                <a:sym typeface="Wingdings" pitchFamily="2" charset="2"/>
              </a:rPr>
              <a:t>Site Design </a:t>
            </a:r>
            <a:r>
              <a:rPr lang="en-US" sz="3200" dirty="0" smtClean="0">
                <a:sym typeface="Wingdings" pitchFamily="2" charset="2"/>
              </a:rPr>
              <a:t>Continued</a:t>
            </a:r>
            <a:endParaRPr lang="en-US" sz="3200" dirty="0" smtClean="0"/>
          </a:p>
          <a:p>
            <a:pPr marR="0" algn="l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Semester 102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Dr. James </a:t>
            </a:r>
            <a:r>
              <a:rPr lang="en-US" sz="2800" dirty="0" err="1" smtClean="0">
                <a:solidFill>
                  <a:schemeClr val="tx2"/>
                </a:solidFill>
              </a:rPr>
              <a:t>Birt</a:t>
            </a:r>
            <a:endParaRPr lang="en-US" sz="32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" charset="0"/>
              </a:rPr>
              <a:t>Colour on the Web</a:t>
            </a:r>
            <a:endParaRPr lang="en-US" smtClean="0">
              <a:latin typeface="Arial" charset="0"/>
            </a:endParaRPr>
          </a:p>
        </p:txBody>
      </p:sp>
      <p:pic>
        <p:nvPicPr>
          <p:cNvPr id="54276" name="Picture 7" descr="RGB_Co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72188" y="2000250"/>
            <a:ext cx="2701925" cy="2609850"/>
          </a:xfrm>
        </p:spPr>
      </p:pic>
      <p:sp>
        <p:nvSpPr>
          <p:cNvPr id="5427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5720" y="2000250"/>
            <a:ext cx="5643602" cy="3214700"/>
          </a:xfrm>
        </p:spPr>
        <p:txBody>
          <a:bodyPr/>
          <a:lstStyle/>
          <a:p>
            <a:pPr eaLnBrk="1" hangingPunct="1"/>
            <a:r>
              <a:rPr lang="en-AU" sz="2400" b="1" dirty="0" smtClean="0">
                <a:latin typeface="Arial" charset="0"/>
                <a:cs typeface="Arial" charset="0"/>
              </a:rPr>
              <a:t>Complimentary colours </a:t>
            </a:r>
            <a:r>
              <a:rPr lang="en-AU" sz="2400" dirty="0" smtClean="0">
                <a:latin typeface="Arial" charset="0"/>
                <a:cs typeface="Arial" charset="0"/>
              </a:rPr>
              <a:t>are directly opposite each other.</a:t>
            </a:r>
            <a:br>
              <a:rPr lang="en-AU" sz="2400" dirty="0" smtClean="0">
                <a:latin typeface="Arial" charset="0"/>
                <a:cs typeface="Arial" charset="0"/>
              </a:rPr>
            </a:br>
            <a:endParaRPr lang="en-AU" sz="24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AU" sz="2400" dirty="0" smtClean="0">
                <a:latin typeface="Arial" charset="0"/>
                <a:cs typeface="Arial" charset="0"/>
              </a:rPr>
              <a:t>When these colours are placed side by side they provide a good contrast.</a:t>
            </a:r>
          </a:p>
          <a:p>
            <a:pPr eaLnBrk="1" hangingPunct="1"/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" charset="0"/>
              </a:rPr>
              <a:t>Split Complimentary </a:t>
            </a:r>
          </a:p>
        </p:txBody>
      </p:sp>
      <p:pic>
        <p:nvPicPr>
          <p:cNvPr id="55300" name="Picture 4" descr="RGB_Split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00750" y="2000250"/>
            <a:ext cx="2565400" cy="2519363"/>
          </a:xfrm>
        </p:spPr>
      </p:pic>
      <p:sp>
        <p:nvSpPr>
          <p:cNvPr id="553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14282" y="2081230"/>
            <a:ext cx="5715040" cy="37766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sz="2400" b="1" dirty="0" smtClean="0">
                <a:latin typeface="Arial" charset="0"/>
              </a:rPr>
              <a:t>Split Complimentary </a:t>
            </a:r>
            <a:r>
              <a:rPr lang="en-AU" sz="2400" dirty="0" smtClean="0">
                <a:latin typeface="Arial" charset="0"/>
              </a:rPr>
              <a:t>form an uneven triangle.</a:t>
            </a:r>
            <a:br>
              <a:rPr lang="en-AU" sz="2400" dirty="0" smtClean="0">
                <a:latin typeface="Arial" charset="0"/>
              </a:rPr>
            </a:br>
            <a:endParaRPr lang="en-AU" sz="2400" dirty="0" smtClean="0">
              <a:latin typeface="Arial" charset="0"/>
            </a:endParaRPr>
          </a:p>
          <a:p>
            <a:pPr eaLnBrk="1" hangingPunct="1"/>
            <a:r>
              <a:rPr lang="en-AU" sz="2400" dirty="0" smtClean="0">
                <a:latin typeface="Arial" charset="0"/>
              </a:rPr>
              <a:t>The three colours form an instant colour scheme that is pleasing to the eye.</a:t>
            </a:r>
            <a:br>
              <a:rPr lang="en-AU" sz="2400" dirty="0" smtClean="0">
                <a:latin typeface="Arial" charset="0"/>
              </a:rPr>
            </a:br>
            <a:endParaRPr lang="en-AU" sz="2400" dirty="0" smtClean="0">
              <a:latin typeface="Arial" charset="0"/>
            </a:endParaRPr>
          </a:p>
          <a:p>
            <a:pPr eaLnBrk="1" hangingPunct="1"/>
            <a:r>
              <a:rPr lang="en-AU" sz="2400" dirty="0" smtClean="0">
                <a:latin typeface="Arial" charset="0"/>
              </a:rPr>
              <a:t>Preferably use the two colours closest to one another, and the colour further away as an accent colour.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" charset="0"/>
              </a:rPr>
              <a:t>Triad Colours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600200"/>
            <a:ext cx="5429288" cy="4525963"/>
          </a:xfrm>
        </p:spPr>
        <p:txBody>
          <a:bodyPr/>
          <a:lstStyle/>
          <a:p>
            <a:pPr eaLnBrk="1" hangingPunct="1"/>
            <a:endParaRPr lang="en-AU" sz="2400" dirty="0" smtClean="0">
              <a:latin typeface="Arial" charset="0"/>
            </a:endParaRPr>
          </a:p>
          <a:p>
            <a:pPr eaLnBrk="1" hangingPunct="1"/>
            <a:r>
              <a:rPr lang="en-AU" sz="2400" dirty="0" smtClean="0">
                <a:latin typeface="Arial" charset="0"/>
              </a:rPr>
              <a:t>Three colours that are an equal distance from each other on the colour wheel.</a:t>
            </a:r>
            <a:br>
              <a:rPr lang="en-AU" sz="2400" dirty="0" smtClean="0">
                <a:latin typeface="Arial" charset="0"/>
              </a:rPr>
            </a:br>
            <a:endParaRPr lang="en-AU" sz="2400" dirty="0" smtClean="0">
              <a:latin typeface="Arial" charset="0"/>
            </a:endParaRPr>
          </a:p>
          <a:p>
            <a:pPr eaLnBrk="1" hangingPunct="1"/>
            <a:r>
              <a:rPr lang="en-AU" sz="2400" dirty="0" smtClean="0">
                <a:latin typeface="Arial" charset="0"/>
              </a:rPr>
              <a:t>Triad colour schemes work well in giving an equal amount of contrast between the three colours.</a:t>
            </a:r>
          </a:p>
        </p:txBody>
      </p:sp>
      <p:pic>
        <p:nvPicPr>
          <p:cNvPr id="57349" name="Picture 4" descr="RGB_Triad"/>
          <p:cNvPicPr>
            <a:picLocks noGrp="1" noChangeAspect="1" noChangeArrowheads="1"/>
          </p:cNvPicPr>
          <p:nvPr>
            <p:ph type="clipArt"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57916" y="2000240"/>
            <a:ext cx="2686050" cy="2657475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>
                <a:latin typeface="Arial" charset="0"/>
              </a:rPr>
              <a:t>Analogous Colours</a:t>
            </a:r>
          </a:p>
        </p:txBody>
      </p:sp>
      <p:pic>
        <p:nvPicPr>
          <p:cNvPr id="59396" name="Picture 4" descr="AnagolousRGB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29313" y="2000240"/>
            <a:ext cx="2665412" cy="2614612"/>
          </a:xfrm>
        </p:spPr>
      </p:pic>
      <p:sp>
        <p:nvSpPr>
          <p:cNvPr id="5939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5720" y="2000240"/>
            <a:ext cx="5214974" cy="4533900"/>
          </a:xfrm>
        </p:spPr>
        <p:txBody>
          <a:bodyPr/>
          <a:lstStyle/>
          <a:p>
            <a:pPr eaLnBrk="1" hangingPunct="1"/>
            <a:r>
              <a:rPr lang="en-AU" sz="2400" dirty="0" smtClean="0">
                <a:latin typeface="Arial" charset="0"/>
              </a:rPr>
              <a:t>Three colours that are side by side work well together but do not provide strong contrast.</a:t>
            </a:r>
            <a:br>
              <a:rPr lang="en-AU" sz="2400" dirty="0" smtClean="0">
                <a:latin typeface="Arial" charset="0"/>
              </a:rPr>
            </a:br>
            <a:endParaRPr lang="en-AU" sz="2400" dirty="0" smtClean="0">
              <a:latin typeface="Arial" charset="0"/>
            </a:endParaRPr>
          </a:p>
          <a:p>
            <a:pPr eaLnBrk="1" hangingPunct="1"/>
            <a:r>
              <a:rPr lang="en-AU" sz="2400" dirty="0" smtClean="0">
                <a:latin typeface="Arial" charset="0"/>
              </a:rPr>
              <a:t>Would depend on the message to be conveyed to the audience.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24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smtClean="0">
                <a:latin typeface="Arial" charset="0"/>
              </a:rPr>
              <a:t>Monochromatic Colour Scheme </a:t>
            </a:r>
            <a:endParaRPr lang="en-US" smtClean="0">
              <a:latin typeface="Arial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z="2400" b="1" smtClean="0">
                <a:latin typeface="Arial" charset="0"/>
              </a:rPr>
              <a:t>Monochromatic</a:t>
            </a:r>
            <a:r>
              <a:rPr lang="en-AU" sz="2400" smtClean="0">
                <a:latin typeface="Arial" charset="0"/>
              </a:rPr>
              <a:t> means one single colour </a:t>
            </a:r>
            <a:br>
              <a:rPr lang="en-AU" sz="2400" smtClean="0">
                <a:latin typeface="Arial" charset="0"/>
              </a:rPr>
            </a:br>
            <a:r>
              <a:rPr lang="en-AU" sz="2400" smtClean="0">
                <a:latin typeface="Arial" charset="0"/>
              </a:rPr>
              <a:t>(Mono = one)</a:t>
            </a:r>
            <a:br>
              <a:rPr lang="en-AU" sz="2400" smtClean="0">
                <a:latin typeface="Arial" charset="0"/>
              </a:rPr>
            </a:br>
            <a:r>
              <a:rPr lang="en-AU" sz="2400" smtClean="0">
                <a:latin typeface="Arial" charset="0"/>
              </a:rPr>
              <a:t>(Chrome = colour)</a:t>
            </a:r>
            <a:endParaRPr lang="en-US" sz="2400" smtClean="0">
              <a:latin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158" y="4005263"/>
            <a:ext cx="8501062" cy="1138237"/>
            <a:chOff x="1440" y="3456"/>
            <a:chExt cx="3379" cy="272"/>
          </a:xfrm>
        </p:grpSpPr>
        <p:sp>
          <p:nvSpPr>
            <p:cNvPr id="62470" name="Rectangle 5"/>
            <p:cNvSpPr>
              <a:spLocks noChangeArrowheads="1"/>
            </p:cNvSpPr>
            <p:nvPr/>
          </p:nvSpPr>
          <p:spPr bwMode="auto">
            <a:xfrm>
              <a:off x="1440" y="3456"/>
              <a:ext cx="499" cy="272"/>
            </a:xfrm>
            <a:prstGeom prst="rect">
              <a:avLst/>
            </a:prstGeom>
            <a:solidFill>
              <a:srgbClr val="FC064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>
                <a:latin typeface="Tahoma" pitchFamily="34" charset="0"/>
              </a:endParaRPr>
            </a:p>
          </p:txBody>
        </p:sp>
        <p:sp>
          <p:nvSpPr>
            <p:cNvPr id="62471" name="Rectangle 6"/>
            <p:cNvSpPr>
              <a:spLocks noChangeArrowheads="1"/>
            </p:cNvSpPr>
            <p:nvPr/>
          </p:nvSpPr>
          <p:spPr bwMode="auto">
            <a:xfrm>
              <a:off x="1920" y="3456"/>
              <a:ext cx="499" cy="272"/>
            </a:xfrm>
            <a:prstGeom prst="rect">
              <a:avLst/>
            </a:prstGeom>
            <a:solidFill>
              <a:srgbClr val="FD3565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>
                <a:latin typeface="Tahoma" pitchFamily="34" charset="0"/>
              </a:endParaRPr>
            </a:p>
          </p:txBody>
        </p:sp>
        <p:sp>
          <p:nvSpPr>
            <p:cNvPr id="62472" name="Rectangle 7"/>
            <p:cNvSpPr>
              <a:spLocks noChangeArrowheads="1"/>
            </p:cNvSpPr>
            <p:nvPr/>
          </p:nvSpPr>
          <p:spPr bwMode="auto">
            <a:xfrm>
              <a:off x="2400" y="3456"/>
              <a:ext cx="499" cy="272"/>
            </a:xfrm>
            <a:prstGeom prst="rect">
              <a:avLst/>
            </a:prstGeom>
            <a:solidFill>
              <a:srgbClr val="FD618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>
                <a:latin typeface="Tahoma" pitchFamily="34" charset="0"/>
              </a:endParaRPr>
            </a:p>
          </p:txBody>
        </p:sp>
        <p:sp>
          <p:nvSpPr>
            <p:cNvPr id="62473" name="Rectangle 8"/>
            <p:cNvSpPr>
              <a:spLocks noChangeArrowheads="1"/>
            </p:cNvSpPr>
            <p:nvPr/>
          </p:nvSpPr>
          <p:spPr bwMode="auto">
            <a:xfrm>
              <a:off x="2880" y="3456"/>
              <a:ext cx="499" cy="272"/>
            </a:xfrm>
            <a:prstGeom prst="rect">
              <a:avLst/>
            </a:prstGeom>
            <a:solidFill>
              <a:srgbClr val="FE92A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AU">
                <a:latin typeface="Verdana" pitchFamily="34" charset="0"/>
                <a:cs typeface="Arial" charset="0"/>
              </a:endParaRPr>
            </a:p>
          </p:txBody>
        </p:sp>
        <p:sp>
          <p:nvSpPr>
            <p:cNvPr id="62474" name="Rectangle 9"/>
            <p:cNvSpPr>
              <a:spLocks noChangeArrowheads="1"/>
            </p:cNvSpPr>
            <p:nvPr/>
          </p:nvSpPr>
          <p:spPr bwMode="auto">
            <a:xfrm>
              <a:off x="3360" y="3456"/>
              <a:ext cx="499" cy="272"/>
            </a:xfrm>
            <a:prstGeom prst="rect">
              <a:avLst/>
            </a:prstGeom>
            <a:solidFill>
              <a:srgbClr val="FECCD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>
                <a:latin typeface="Tahoma" pitchFamily="34" charset="0"/>
              </a:endParaRPr>
            </a:p>
          </p:txBody>
        </p:sp>
        <p:sp>
          <p:nvSpPr>
            <p:cNvPr id="62475" name="Rectangle 10"/>
            <p:cNvSpPr>
              <a:spLocks noChangeArrowheads="1"/>
            </p:cNvSpPr>
            <p:nvPr/>
          </p:nvSpPr>
          <p:spPr bwMode="auto">
            <a:xfrm>
              <a:off x="3840" y="3456"/>
              <a:ext cx="499" cy="272"/>
            </a:xfrm>
            <a:prstGeom prst="rect">
              <a:avLst/>
            </a:prstGeom>
            <a:solidFill>
              <a:srgbClr val="FFEFF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>
                <a:latin typeface="Tahoma" pitchFamily="34" charset="0"/>
              </a:endParaRPr>
            </a:p>
          </p:txBody>
        </p:sp>
        <p:sp>
          <p:nvSpPr>
            <p:cNvPr id="62476" name="Rectangle 11"/>
            <p:cNvSpPr>
              <a:spLocks noChangeArrowheads="1"/>
            </p:cNvSpPr>
            <p:nvPr/>
          </p:nvSpPr>
          <p:spPr bwMode="auto">
            <a:xfrm>
              <a:off x="4320" y="3456"/>
              <a:ext cx="499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CEEF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>
                <a:latin typeface="Tahoma" pitchFamily="34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Colour temperature</a:t>
            </a:r>
          </a:p>
        </p:txBody>
      </p:sp>
      <p:pic>
        <p:nvPicPr>
          <p:cNvPr id="63492" name="Picture 3" descr="wrmcool.jpg (16817 bytes)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2132" y="2643182"/>
            <a:ext cx="2540000" cy="2540000"/>
          </a:xfrm>
        </p:spPr>
      </p:pic>
      <p:sp>
        <p:nvSpPr>
          <p:cNvPr id="63493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84146" y="4286250"/>
            <a:ext cx="3816350" cy="1919288"/>
          </a:xfrm>
          <a:solidFill>
            <a:srgbClr val="0099FF"/>
          </a:solidFill>
        </p:spPr>
        <p:txBody>
          <a:bodyPr anchor="ctr"/>
          <a:lstStyle/>
          <a:p>
            <a:pPr algn="ctr" eaLnBrk="1" hangingPunct="1">
              <a:buFont typeface="Wingdings" pitchFamily="2" charset="2"/>
              <a:buNone/>
            </a:pPr>
            <a:r>
              <a:rPr lang="en-AU" sz="2000" smtClean="0">
                <a:latin typeface="Arial" charset="0"/>
              </a:rPr>
              <a:t>Cool colours - add blue</a:t>
            </a:r>
          </a:p>
        </p:txBody>
      </p:sp>
      <p:sp>
        <p:nvSpPr>
          <p:cNvPr id="6349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92083" y="2286000"/>
            <a:ext cx="3808413" cy="1871663"/>
          </a:xfrm>
          <a:solidFill>
            <a:srgbClr val="FF3300"/>
          </a:solidFill>
        </p:spPr>
        <p:txBody>
          <a:bodyPr anchor="ctr"/>
          <a:lstStyle/>
          <a:p>
            <a:pPr algn="ctr" eaLnBrk="1" hangingPunct="1">
              <a:buFont typeface="Wingdings" pitchFamily="2" charset="2"/>
              <a:buNone/>
            </a:pPr>
            <a:r>
              <a:rPr lang="en-AU" sz="2000" smtClean="0">
                <a:latin typeface="Arial" charset="0"/>
              </a:rPr>
              <a:t>Warm colours - add red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5643563" y="5572125"/>
            <a:ext cx="2857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b="1"/>
              <a:t>Pastels are considered calming to the phsyc.</a:t>
            </a:r>
            <a:endParaRPr lang="en-US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15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Colour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Check out: </a:t>
            </a:r>
            <a:r>
              <a:rPr lang="en-AU" sz="2400" dirty="0" smtClean="0">
                <a:hlinkClick r:id="rId2"/>
              </a:rPr>
              <a:t>http://www.colorsontheweb.com/</a:t>
            </a:r>
            <a:endParaRPr lang="en-AU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00037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7158" y="5214950"/>
            <a:ext cx="22145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hlinkClick r:id="rId4"/>
              </a:rPr>
              <a:t>http://www.colorsontheweb.com/colorwizard.asp</a:t>
            </a:r>
            <a:endParaRPr lang="en-AU" sz="1000" dirty="0" smtClean="0"/>
          </a:p>
          <a:p>
            <a:endParaRPr lang="en-AU" sz="1000" dirty="0"/>
          </a:p>
        </p:txBody>
      </p:sp>
      <p:pic>
        <p:nvPicPr>
          <p:cNvPr id="95234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06" y="2977892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643306" y="5214950"/>
            <a:ext cx="2143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hlinkClick r:id="rId6"/>
              </a:rPr>
              <a:t>http://www.colorsontheweb.com/colorcontrast.asp</a:t>
            </a:r>
            <a:endParaRPr lang="en-AU" sz="1000" dirty="0" smtClean="0"/>
          </a:p>
          <a:p>
            <a:endParaRPr lang="en-AU" sz="1000" dirty="0"/>
          </a:p>
        </p:txBody>
      </p:sp>
      <p:sp>
        <p:nvSpPr>
          <p:cNvPr id="8" name="Rectangle 7"/>
          <p:cNvSpPr/>
          <p:nvPr/>
        </p:nvSpPr>
        <p:spPr>
          <a:xfrm>
            <a:off x="6786578" y="5214950"/>
            <a:ext cx="21431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 smtClean="0">
                <a:hlinkClick r:id="rId7"/>
              </a:rPr>
              <a:t>http://www.colorsontheweb.com/colorwheel.asp</a:t>
            </a:r>
            <a:endParaRPr lang="en-AU" sz="1000" dirty="0" smtClean="0"/>
          </a:p>
          <a:p>
            <a:endParaRPr lang="en-AU" sz="1000" dirty="0"/>
          </a:p>
        </p:txBody>
      </p:sp>
      <p:pic>
        <p:nvPicPr>
          <p:cNvPr id="95235" name="Picture 3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69718" y="2928934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Typography and the Web</a:t>
            </a:r>
            <a:endParaRPr lang="en-AU" dirty="0"/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E4362B-C8E1-41EC-879C-A07DFC0785C6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Web Type ‘on-the-fly’</a:t>
            </a:r>
            <a:endParaRPr lang="en-US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Web pages are built ‘on the fly’ each time they are loaded into a web browser. </a:t>
            </a:r>
          </a:p>
          <a:p>
            <a:r>
              <a:rPr lang="en-US" sz="2400" i="1" smtClean="0"/>
              <a:t>Each line of text, each headline, and each unique font and style are re-created by a complex interaction of the web browser, the web server, and the operating system of the reader’s computer. </a:t>
            </a:r>
          </a:p>
          <a:p>
            <a:r>
              <a:rPr lang="en-US" sz="2400" smtClean="0"/>
              <a:t>Remember: Web page layouts and typography are only </a:t>
            </a:r>
            <a:r>
              <a:rPr lang="en-US" sz="2400" i="1" smtClean="0"/>
              <a:t>suggestions</a:t>
            </a:r>
            <a:r>
              <a:rPr lang="en-US" sz="2400" smtClean="0"/>
              <a:t> of how your pages should be rendered—you’ll never know exactly how they will look on the reader’s screen.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218984-08B3-4B70-A35E-2E284E9078D1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AU" sz="3200" dirty="0" smtClean="0">
                <a:latin typeface="Arial" pitchFamily="34" charset="0"/>
              </a:rPr>
              <a:t>Revisit from Week 4:Serif and Sans Serif</a:t>
            </a:r>
            <a:endParaRPr lang="en-US" sz="3200" dirty="0" smtClean="0">
              <a:latin typeface="Arial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sz="8800" dirty="0" smtClean="0">
                <a:latin typeface="Times New Roman" pitchFamily="18" charset="0"/>
              </a:rPr>
              <a:t>SERIF		</a:t>
            </a:r>
            <a:endParaRPr lang="en-AU" sz="8800" dirty="0" smtClean="0">
              <a:latin typeface="Georgia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AU" sz="2400" dirty="0" smtClean="0">
                <a:latin typeface="Times New Roman" pitchFamily="18" charset="0"/>
              </a:rPr>
              <a:t>Serif (Times New Roman)   </a:t>
            </a:r>
            <a:r>
              <a:rPr lang="en-AU" sz="2400" dirty="0" smtClean="0">
                <a:latin typeface="Georgia" pitchFamily="18" charset="0"/>
              </a:rPr>
              <a:t>Serif  (Georgia)</a:t>
            </a:r>
            <a:endParaRPr lang="en-US" sz="2400" dirty="0" smtClean="0">
              <a:latin typeface="Georgia" pitchFamily="18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49725"/>
            <a:ext cx="7543800" cy="198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sz="8800" smtClean="0">
                <a:latin typeface="Arial" pitchFamily="34" charset="0"/>
              </a:rPr>
              <a:t>SANS SERIF</a:t>
            </a:r>
            <a:endParaRPr lang="en-US" sz="8800" smtClean="0">
              <a:latin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AU" sz="2400" smtClean="0">
                <a:latin typeface="Arial" pitchFamily="34" charset="0"/>
              </a:rPr>
              <a:t>Sans Serif (Arial)   </a:t>
            </a:r>
            <a:r>
              <a:rPr lang="en-AU" sz="2400" smtClean="0"/>
              <a:t>Sans Serif (Verdana)</a:t>
            </a: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4500563" y="4429125"/>
            <a:ext cx="431800" cy="4318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AU" sz="2400">
              <a:solidFill>
                <a:srgbClr val="CC3300"/>
              </a:solidFill>
              <a:latin typeface="Tahoma" pitchFamily="34" charset="0"/>
            </a:endParaRP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1071563" y="2786063"/>
            <a:ext cx="431800" cy="4318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AU" sz="2400">
              <a:solidFill>
                <a:srgbClr val="CC3300"/>
              </a:solidFill>
              <a:latin typeface="Tahoma" pitchFamily="34" charset="0"/>
            </a:endParaRP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7524750" y="4292600"/>
            <a:ext cx="431800" cy="4318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AU" sz="2400">
              <a:solidFill>
                <a:srgbClr val="CC3300"/>
              </a:solidFill>
              <a:latin typeface="Tahoma" pitchFamily="34" charset="0"/>
            </a:endParaRP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2571750" y="2786063"/>
            <a:ext cx="431800" cy="4318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AU" sz="2400">
              <a:solidFill>
                <a:srgbClr val="CC3300"/>
              </a:solidFill>
              <a:latin typeface="Tahoma" pitchFamily="34" charset="0"/>
            </a:endParaRP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3286125" y="2143125"/>
            <a:ext cx="431800" cy="43180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AU" sz="2400">
              <a:solidFill>
                <a:srgbClr val="CC33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Announcements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Quizzes (All been shifted to </a:t>
            </a:r>
            <a:r>
              <a:rPr lang="en-AU" b="1" dirty="0" smtClean="0">
                <a:solidFill>
                  <a:srgbClr val="FF0000"/>
                </a:solidFill>
              </a:rPr>
              <a:t>one week</a:t>
            </a:r>
            <a:r>
              <a:rPr lang="en-AU" dirty="0" smtClean="0"/>
              <a:t> later)</a:t>
            </a:r>
          </a:p>
          <a:p>
            <a:pPr lvl="1"/>
            <a:r>
              <a:rPr lang="en-AU" dirty="0" smtClean="0"/>
              <a:t>New structure Week (4, 6, 8, 10, 12)</a:t>
            </a:r>
          </a:p>
          <a:p>
            <a:pPr lvl="2"/>
            <a:r>
              <a:rPr lang="en-AU" dirty="0" smtClean="0"/>
              <a:t>W4 (1&amp;2)</a:t>
            </a:r>
          </a:p>
          <a:p>
            <a:pPr lvl="2"/>
            <a:r>
              <a:rPr lang="en-AU" dirty="0" smtClean="0"/>
              <a:t>W6 (3&amp;4)</a:t>
            </a:r>
          </a:p>
          <a:p>
            <a:pPr lvl="2"/>
            <a:r>
              <a:rPr lang="en-AU" dirty="0" smtClean="0"/>
              <a:t>W8(5&amp;6)</a:t>
            </a:r>
          </a:p>
          <a:p>
            <a:pPr lvl="2"/>
            <a:r>
              <a:rPr lang="en-AU" dirty="0" smtClean="0"/>
              <a:t>W10(7&amp;8)</a:t>
            </a:r>
          </a:p>
          <a:p>
            <a:pPr lvl="2"/>
            <a:r>
              <a:rPr lang="en-AU" dirty="0" smtClean="0"/>
              <a:t>W12 (9&amp;10) </a:t>
            </a:r>
          </a:p>
          <a:p>
            <a:r>
              <a:rPr lang="en-AU" dirty="0" smtClean="0"/>
              <a:t>Assignment Due Week 6!!!!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600" dirty="0" smtClean="0">
                <a:latin typeface="Arial" pitchFamily="34" charset="0"/>
              </a:rPr>
              <a:t>Revisit from Week 4:Legibility on Screen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857375"/>
            <a:ext cx="81153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Some typefaces are more legible than others on the screen. </a:t>
            </a:r>
            <a:br>
              <a:rPr lang="en-AU" sz="2400" smtClean="0">
                <a:latin typeface="Arial" pitchFamily="34" charset="0"/>
                <a:cs typeface="Arial" pitchFamily="34" charset="0"/>
              </a:rPr>
            </a:br>
            <a:endParaRPr lang="en-AU" sz="120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A traditional typeface such as </a:t>
            </a:r>
            <a:r>
              <a:rPr lang="en-AU" sz="2400" b="1" smtClean="0">
                <a:latin typeface="Times New Roman" pitchFamily="18" charset="0"/>
                <a:cs typeface="Times New Roman" pitchFamily="18" charset="0"/>
              </a:rPr>
              <a:t>Times New Roman 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(a SERIF font)  is considered to be one of the most legible on paper, but at screen resolution its size is too small and its shapes look irregular.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120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Screen legibility is most influenced by the x-height (the height of a lowercase "x") and the overall size of the typeface.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b="1" smtClean="0">
                <a:latin typeface="Arial" pitchFamily="34" charset="0"/>
                <a:cs typeface="Arial" pitchFamily="34" charset="0"/>
              </a:rPr>
              <a:t>ARIAL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(a SANS SERIF) font is considered easier to read on screen.</a:t>
            </a:r>
            <a:endParaRPr lang="en-AU" sz="2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latin typeface="Arial" pitchFamily="34" charset="0"/>
              </a:rPr>
              <a:t>Revisit from Week 4:Designed for the screen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928802"/>
            <a:ext cx="8229600" cy="4389120"/>
          </a:xfrm>
        </p:spPr>
        <p:txBody>
          <a:bodyPr/>
          <a:lstStyle/>
          <a:p>
            <a:pPr eaLnBrk="1" hangingPunct="1"/>
            <a:r>
              <a:rPr lang="en-AU" sz="2400" smtClean="0">
                <a:latin typeface="Arial" pitchFamily="34" charset="0"/>
              </a:rPr>
              <a:t>Typefaces such as </a:t>
            </a:r>
            <a:r>
              <a:rPr lang="en-AU" sz="2400" b="1" smtClean="0">
                <a:solidFill>
                  <a:srgbClr val="CC3300"/>
                </a:solidFill>
                <a:latin typeface="Georgia" pitchFamily="18" charset="0"/>
              </a:rPr>
              <a:t>Georgia</a:t>
            </a:r>
            <a:r>
              <a:rPr lang="en-AU" sz="2400" smtClean="0">
                <a:latin typeface="Arial" pitchFamily="34" charset="0"/>
              </a:rPr>
              <a:t> and </a:t>
            </a:r>
            <a:r>
              <a:rPr lang="en-AU" sz="2400" b="1" smtClean="0">
                <a:solidFill>
                  <a:srgbClr val="CC3300"/>
                </a:solidFill>
              </a:rPr>
              <a:t>Verdana </a:t>
            </a:r>
            <a:r>
              <a:rPr lang="en-AU" sz="2400" smtClean="0">
                <a:latin typeface="Arial" pitchFamily="34" charset="0"/>
              </a:rPr>
              <a:t>were designed specifically for legibility on the computer screen; they have exaggerated x-heights and are very large compared to more traditional typefaces in the same point size. </a:t>
            </a:r>
            <a:br>
              <a:rPr lang="en-AU" sz="2400" smtClean="0">
                <a:latin typeface="Arial" pitchFamily="34" charset="0"/>
              </a:rPr>
            </a:br>
            <a:endParaRPr lang="en-AU" sz="2400" smtClean="0">
              <a:latin typeface="Arial" pitchFamily="34" charset="0"/>
            </a:endParaRPr>
          </a:p>
          <a:p>
            <a:pPr eaLnBrk="1" hangingPunct="1"/>
            <a:r>
              <a:rPr lang="en-AU" sz="2400" smtClean="0">
                <a:latin typeface="Arial" pitchFamily="34" charset="0"/>
              </a:rPr>
              <a:t>These fonts offer excellent legibility for Web pages designed to be read directly from the screen. </a:t>
            </a:r>
            <a:br>
              <a:rPr lang="en-AU" sz="2400" smtClean="0">
                <a:latin typeface="Arial" pitchFamily="34" charset="0"/>
              </a:rPr>
            </a:br>
            <a:endParaRPr lang="en-AU" sz="2400" smtClean="0">
              <a:latin typeface="Arial" pitchFamily="34" charset="0"/>
            </a:endParaRPr>
          </a:p>
          <a:p>
            <a:pPr eaLnBrk="1" hangingPunct="1"/>
            <a:r>
              <a:rPr lang="en-AU" sz="2400" smtClean="0">
                <a:latin typeface="Arial" pitchFamily="34" charset="0"/>
              </a:rPr>
              <a:t>These fonts can look massive and clumsy when transferred to the high-resolution medium of print.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AU" smtClean="0"/>
              <a:t>Anti- Aliased Type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AU" dirty="0" smtClean="0"/>
              <a:t>Type on screen is displayed at a much lower resolution – techniques include Anti- aliasing and Hinting to improve readability- we recognise a more smooth contour</a:t>
            </a:r>
          </a:p>
          <a:p>
            <a:r>
              <a:rPr lang="en-AU" sz="1600" dirty="0" smtClean="0">
                <a:hlinkClick r:id="rId2"/>
              </a:rPr>
              <a:t>http://www.microsoft.com/typography/default.mspx</a:t>
            </a:r>
            <a:endParaRPr lang="en-AU" sz="1600" dirty="0" smtClean="0"/>
          </a:p>
          <a:p>
            <a:pPr>
              <a:buFont typeface="Wingdings 2" pitchFamily="18" charset="2"/>
              <a:buNone/>
            </a:pPr>
            <a:endParaRPr lang="en-AU" sz="1600" dirty="0" smtClean="0"/>
          </a:p>
          <a:p>
            <a:endParaRPr lang="en-AU" dirty="0" smtClean="0"/>
          </a:p>
          <a:p>
            <a:endParaRPr lang="en-US" dirty="0" smtClean="0"/>
          </a:p>
        </p:txBody>
      </p:sp>
      <p:pic>
        <p:nvPicPr>
          <p:cNvPr id="3584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00563" y="1857375"/>
            <a:ext cx="4330700" cy="2786063"/>
          </a:xfrm>
          <a:noFill/>
        </p:spPr>
      </p:pic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15F8F9-14BB-442C-BB34-9CB16D38DB24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714875"/>
            <a:ext cx="2038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AU" smtClean="0"/>
              <a:t>Fonts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r>
              <a:rPr lang="en-AU" smtClean="0"/>
              <a:t>Your pages will look cleaner when you choose fewer fonts and sizes of type.</a:t>
            </a:r>
          </a:p>
          <a:p>
            <a:r>
              <a:rPr lang="en-AU" smtClean="0"/>
              <a:t>Decide on a font for each level of importance.</a:t>
            </a:r>
          </a:p>
          <a:p>
            <a:r>
              <a:rPr lang="en-AU" smtClean="0"/>
              <a:t>Communicate hierarchy with size, weight colour.</a:t>
            </a:r>
            <a:endParaRPr lang="en-US" smtClean="0"/>
          </a:p>
        </p:txBody>
      </p:sp>
      <p:pic>
        <p:nvPicPr>
          <p:cNvPr id="3686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29188" y="571480"/>
            <a:ext cx="3895416" cy="2629099"/>
          </a:xfrm>
          <a:noFill/>
        </p:spPr>
      </p:pic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886221-B8B9-4CA3-9CA1-EC20F1555033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9351" y="2786042"/>
            <a:ext cx="3898479" cy="26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2051" y="4286230"/>
            <a:ext cx="3886229" cy="220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4714894" y="3929066"/>
            <a:ext cx="257175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3456" y="285728"/>
            <a:ext cx="257175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/>
            <a:endParaRPr lang="en-US" sz="10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>
                <a:latin typeface="Arial" pitchFamily="34" charset="0"/>
              </a:rPr>
              <a:t>Demo Type</a:t>
            </a:r>
            <a:endParaRPr lang="en-US" dirty="0" smtClean="0">
              <a:latin typeface="Arial" pitchFamily="34" charset="0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3071810"/>
            <a:ext cx="5429288" cy="348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500034" y="1928802"/>
            <a:ext cx="84296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3200" dirty="0">
                <a:latin typeface="Georgia" pitchFamily="18" charset="0"/>
              </a:rPr>
              <a:t>If you want to see how different fonts layouts appear </a:t>
            </a:r>
            <a:r>
              <a:rPr lang="en-AU" sz="3200" dirty="0"/>
              <a:t> go to : </a:t>
            </a:r>
            <a:r>
              <a:rPr lang="en-AU" sz="3200" dirty="0">
                <a:hlinkClick r:id="rId4"/>
              </a:rPr>
              <a:t>http://www.typetester.org/</a:t>
            </a:r>
            <a:endParaRPr lang="en-AU" sz="32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Navigation</a:t>
            </a:r>
            <a:endParaRPr lang="en-AU" dirty="0"/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E4362B-C8E1-41EC-879C-A07DFC0785C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Website Navigation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smtClean="0"/>
              <a:t>Consider </a:t>
            </a:r>
            <a:r>
              <a:rPr lang="en-AU" b="1" i="1" smtClean="0"/>
              <a:t>Mystery Meat</a:t>
            </a:r>
            <a:r>
              <a:rPr lang="en-AU" smtClean="0"/>
              <a:t> Navigation:</a:t>
            </a:r>
          </a:p>
          <a:p>
            <a:pPr lvl="1" eaLnBrk="1" hangingPunct="1"/>
            <a:r>
              <a:rPr lang="en-AU" smtClean="0">
                <a:hlinkClick r:id="rId2"/>
              </a:rPr>
              <a:t>http://www.webpagesthatsuck.com/mysterymeatnavigation.html</a:t>
            </a:r>
            <a:r>
              <a:rPr lang="en-AU" smtClean="0"/>
              <a:t/>
            </a:r>
            <a:br>
              <a:rPr lang="en-AU" smtClean="0"/>
            </a:br>
            <a:endParaRPr lang="en-AU" smtClean="0"/>
          </a:p>
          <a:p>
            <a:pPr eaLnBrk="1" hangingPunct="1"/>
            <a:r>
              <a:rPr lang="en-US" smtClean="0"/>
              <a:t>Users typically only follow 10% of links they encounter even when they are obvious to them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643688" y="6215063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D0BC8F9-44FD-4A09-9622-AF5CF4BDE796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Website Navigation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2000250"/>
            <a:ext cx="8291512" cy="3214688"/>
          </a:xfrm>
        </p:spPr>
        <p:txBody>
          <a:bodyPr/>
          <a:lstStyle/>
          <a:p>
            <a:pPr eaLnBrk="1" hangingPunct="1"/>
            <a:r>
              <a:rPr lang="en-AU" smtClean="0"/>
              <a:t>Images as links are also known as </a:t>
            </a:r>
            <a:r>
              <a:rPr lang="en-AU" b="1" i="1" smtClean="0"/>
              <a:t>image maps</a:t>
            </a:r>
            <a:r>
              <a:rPr lang="en-AU" smtClean="0"/>
              <a:t>.</a:t>
            </a:r>
          </a:p>
          <a:p>
            <a:pPr eaLnBrk="1" hangingPunct="1"/>
            <a:r>
              <a:rPr lang="en-AU" smtClean="0"/>
              <a:t>Include a brief description/ instruction for the user</a:t>
            </a:r>
          </a:p>
          <a:p>
            <a:pPr eaLnBrk="1" hangingPunct="1"/>
            <a:r>
              <a:rPr lang="en-AU" smtClean="0"/>
              <a:t>For example: </a:t>
            </a:r>
            <a:r>
              <a:rPr lang="en-AU" sz="2400" i="1" smtClean="0"/>
              <a:t>Click on thumbnail to view larger image.. </a:t>
            </a:r>
            <a:r>
              <a:rPr lang="en-AU" i="1" smtClean="0">
                <a:hlinkClick r:id="rId3"/>
              </a:rPr>
              <a:t>http://www.pixar.com/index.html</a:t>
            </a:r>
            <a:r>
              <a:rPr lang="en-AU" sz="2400" i="1" smtClean="0"/>
              <a:t> </a:t>
            </a:r>
            <a:endParaRPr lang="en-US" sz="2400" i="1" smtClean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00813" y="6215063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7A33FAC-E148-47C6-A26A-8F563B484ECF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The Key is good Navigation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b="1" i="1" dirty="0" smtClean="0"/>
              <a:t>Offer alternative navigation.</a:t>
            </a:r>
          </a:p>
          <a:p>
            <a:pPr eaLnBrk="1" hangingPunct="1"/>
            <a:r>
              <a:rPr lang="en-AU" dirty="0" smtClean="0"/>
              <a:t>Every page should have a consistent footer, ensure the footer has text-only links. </a:t>
            </a:r>
          </a:p>
          <a:p>
            <a:pPr lvl="1" eaLnBrk="1" hangingPunct="1"/>
            <a:r>
              <a:rPr lang="en-AU" dirty="0" smtClean="0"/>
              <a:t>For example: your contact information: email address, your phone number etc.</a:t>
            </a:r>
          </a:p>
          <a:p>
            <a:pPr lvl="1" eaLnBrk="1" hangingPunct="1"/>
            <a:r>
              <a:rPr lang="en-AU" dirty="0" smtClean="0"/>
              <a:t>Having site page navigation in your footer is an old fashioned navigation method but may still be used</a:t>
            </a:r>
          </a:p>
          <a:p>
            <a:pPr eaLnBrk="1" hangingPunct="1"/>
            <a:r>
              <a:rPr lang="en-AU" dirty="0" smtClean="0"/>
              <a:t>We expect page footers in books, so we are presenting the viewer something they are already familiar with. 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72250" y="6215063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F358947-0F65-46E0-B4B9-1FC7EE6E285F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Navigation Bars</a:t>
            </a:r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Clear Navigation Bars, either text or graphics make it obvious to the user where they are and where to go next.</a:t>
            </a:r>
          </a:p>
          <a:p>
            <a:pPr eaLnBrk="1" hangingPunct="1"/>
            <a:r>
              <a:rPr lang="en-AU" sz="1800" smtClean="0">
                <a:hlinkClick r:id="rId3"/>
              </a:rPr>
              <a:t>http://www.usdoj.gov/06employment/06_1.html</a:t>
            </a:r>
            <a:endParaRPr lang="en-AU" sz="1800" smtClean="0"/>
          </a:p>
          <a:p>
            <a:pPr eaLnBrk="1" hangingPunct="1"/>
            <a:r>
              <a:rPr lang="en-AU" sz="1800" smtClean="0">
                <a:hlinkClick r:id="rId4"/>
              </a:rPr>
              <a:t>http://www.pixar.com/artistscorner/index.html</a:t>
            </a:r>
            <a:endParaRPr lang="en-US" sz="180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643688" y="62865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B7E64D-7242-4601-BF5A-A0BB03C9E93C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3860800"/>
            <a:ext cx="424815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323850" y="4581525"/>
            <a:ext cx="863600" cy="576263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0" y="3789363"/>
            <a:ext cx="1655763" cy="288925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1116013" y="4437063"/>
            <a:ext cx="792162" cy="360362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1844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363" y="3860800"/>
            <a:ext cx="3673475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4716463" y="3789363"/>
            <a:ext cx="1655762" cy="288925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6877050" y="4365625"/>
            <a:ext cx="792163" cy="360363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65671"/>
          </a:xfrm>
        </p:spPr>
        <p:txBody>
          <a:bodyPr/>
          <a:lstStyle/>
          <a:p>
            <a:r>
              <a:rPr lang="en-AU" sz="2400" dirty="0" smtClean="0"/>
              <a:t>When Site Design Goes Bad</a:t>
            </a:r>
          </a:p>
          <a:p>
            <a:r>
              <a:rPr lang="en-AU" sz="2400" dirty="0" smtClean="0"/>
              <a:t>Colour Associations</a:t>
            </a:r>
          </a:p>
          <a:p>
            <a:r>
              <a:rPr lang="en-AU" sz="2400" dirty="0" smtClean="0"/>
              <a:t>Typography</a:t>
            </a:r>
          </a:p>
          <a:p>
            <a:r>
              <a:rPr lang="en-AU" sz="2400" dirty="0" smtClean="0"/>
              <a:t>Navigation</a:t>
            </a:r>
          </a:p>
          <a:p>
            <a:endParaRPr lang="en-AU" sz="2400" dirty="0" smtClean="0"/>
          </a:p>
          <a:p>
            <a:r>
              <a:rPr lang="en-AU" sz="2400" dirty="0" smtClean="0"/>
              <a:t>Readings: </a:t>
            </a:r>
            <a:r>
              <a:rPr lang="en-AU" sz="2400" dirty="0" smtClean="0">
                <a:hlinkClick r:id="rId2"/>
              </a:rPr>
              <a:t>http://www.w3.org/standards/webdesign</a:t>
            </a:r>
            <a:r>
              <a:rPr lang="en-AU" sz="2400" dirty="0" smtClean="0">
                <a:hlinkClick r:id="rId2"/>
              </a:rPr>
              <a:t>/</a:t>
            </a:r>
            <a:endParaRPr lang="en-AU" sz="2400" dirty="0" smtClean="0"/>
          </a:p>
          <a:p>
            <a:pPr lvl="1"/>
            <a:r>
              <a:rPr lang="en-AU" sz="2200" dirty="0" smtClean="0"/>
              <a:t>Make sure you become familiar with the W3C standards on </a:t>
            </a:r>
            <a:r>
              <a:rPr lang="en-AU" sz="2200" dirty="0" err="1" smtClean="0"/>
              <a:t>webdesign</a:t>
            </a:r>
            <a:endParaRPr lang="en-AU" sz="2200" dirty="0" smtClean="0"/>
          </a:p>
          <a:p>
            <a:endParaRPr lang="en-A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F9A9-ABA6-4F38-8DCF-C93684C8AD6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Navigation Bars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smtClean="0">
                <a:cs typeface="Arial" charset="0"/>
              </a:rPr>
              <a:t>The graphical navigation bar adds visual interest. </a:t>
            </a:r>
          </a:p>
          <a:p>
            <a:pPr eaLnBrk="1" hangingPunct="1"/>
            <a:r>
              <a:rPr lang="en-AU" b="1" i="1" smtClean="0">
                <a:cs typeface="Arial" charset="0"/>
              </a:rPr>
              <a:t>Always </a:t>
            </a:r>
            <a:r>
              <a:rPr lang="en-AU" smtClean="0">
                <a:cs typeface="Arial" charset="0"/>
              </a:rPr>
              <a:t>include text links and alternative tags for accessibility.</a:t>
            </a:r>
            <a:endParaRPr lang="en-US" smtClean="0">
              <a:cs typeface="Arial" charset="0"/>
            </a:endParaRP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72250" y="62865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9F63146B-A5FF-40C0-AABF-8FF07CF048B3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/>
          <a:srcRect l="6911" t="11624" b="41881"/>
          <a:stretch>
            <a:fillRect/>
          </a:stretch>
        </p:blipFill>
        <p:spPr bwMode="auto">
          <a:xfrm>
            <a:off x="755650" y="3933825"/>
            <a:ext cx="763270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9ECF066-356D-4908-9736-3B0AA16C61AC}" type="slidenum"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pPr algn="r">
                <a:defRPr/>
              </a:pPr>
              <a:t>31</a:t>
            </a:fld>
            <a:endParaRPr lang="en-US" sz="120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2048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B020EF-D742-46CA-A5E5-7B8E6BD83A72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844" y="274638"/>
            <a:ext cx="8086756" cy="1143000"/>
          </a:xfrm>
        </p:spPr>
        <p:txBody>
          <a:bodyPr/>
          <a:lstStyle/>
          <a:p>
            <a:pPr eaLnBrk="1" hangingPunct="1"/>
            <a:r>
              <a:rPr lang="en-AU" dirty="0" smtClean="0"/>
              <a:t>Navigation Bars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600200"/>
            <a:ext cx="8015318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>
                <a:cs typeface="Arial" charset="0"/>
              </a:rPr>
              <a:t>Adobe Flash can be combined with XHTML to create interactive navigation</a:t>
            </a:r>
            <a:br>
              <a:rPr lang="en-AU" dirty="0" smtClean="0">
                <a:cs typeface="Arial" charset="0"/>
              </a:rPr>
            </a:br>
            <a:endParaRPr lang="en-AU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  <a:hlinkClick r:id="rId2"/>
              </a:rPr>
              <a:t>http://www.loc.gov/wiseguide/may08/index-flash.html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  <a:p>
            <a:pPr eaLnBrk="1" hangingPunct="1"/>
            <a:r>
              <a:rPr lang="en-AU" dirty="0" smtClean="0">
                <a:cs typeface="Arial" charset="0"/>
              </a:rPr>
              <a:t>Java Applets and Dynamic HTML ( DHTML) can also be used to create similar interactive effects.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Bread Crumb Trail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472122" cy="438912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 “breadcrumb” (or “breadcrumb trail”) is a type of </a:t>
            </a:r>
            <a:r>
              <a:rPr lang="en-AU" b="1" dirty="0" smtClean="0"/>
              <a:t>secondary navigation scheme</a:t>
            </a:r>
            <a:r>
              <a:rPr lang="en-AU" dirty="0" smtClean="0"/>
              <a:t> that reveals the user’s location in a website or Web application</a:t>
            </a:r>
          </a:p>
          <a:p>
            <a:r>
              <a:rPr lang="en-AU" dirty="0" smtClean="0"/>
              <a:t>Effective visual aid that indicates the location of the user within the website’s hierarchy</a:t>
            </a:r>
          </a:p>
          <a:p>
            <a:r>
              <a:rPr lang="en-AU" dirty="0" smtClean="0"/>
              <a:t>Breadcrumbs reduce the number of actions a website visitor needs to take in order to get to a higher-level page</a:t>
            </a:r>
          </a:p>
          <a:p>
            <a:r>
              <a:rPr lang="en-AU" dirty="0" smtClean="0"/>
              <a:t>Improves site usability</a:t>
            </a:r>
          </a:p>
          <a:p>
            <a:r>
              <a:rPr lang="en-AU" dirty="0" smtClean="0"/>
              <a:t>The term comes from the Hansel and Gretel fairy tale in which the two title children drop breadcrumbs to form a trail back to their home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32</a:t>
            </a:fld>
            <a:endParaRPr lang="en-AU"/>
          </a:p>
        </p:txBody>
      </p:sp>
      <p:pic>
        <p:nvPicPr>
          <p:cNvPr id="98306" name="Picture 2" descr="Appl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3095631"/>
            <a:ext cx="3071834" cy="1190625"/>
          </a:xfrm>
          <a:prstGeom prst="rect">
            <a:avLst/>
          </a:prstGeom>
          <a:noFill/>
        </p:spPr>
      </p:pic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5786446" y="3095631"/>
            <a:ext cx="1857388" cy="428628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6858016" y="4286256"/>
            <a:ext cx="1240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hlinkClick r:id="rId4"/>
              </a:rPr>
              <a:t>www.apple.com</a:t>
            </a:r>
            <a:endParaRPr lang="en-AU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to use Bread Crumb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35480"/>
            <a:ext cx="5572164" cy="438912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Large website with many pages</a:t>
            </a:r>
          </a:p>
          <a:p>
            <a:r>
              <a:rPr lang="en-AU" dirty="0" smtClean="0"/>
              <a:t>Hierarchically arranged pages</a:t>
            </a:r>
          </a:p>
          <a:p>
            <a:r>
              <a:rPr lang="en-AU" dirty="0" smtClean="0"/>
              <a:t>Example: E-commerce websites</a:t>
            </a:r>
          </a:p>
          <a:p>
            <a:r>
              <a:rPr lang="en-AU" dirty="0" smtClean="0"/>
              <a:t>DONT USE:</a:t>
            </a:r>
          </a:p>
          <a:p>
            <a:pPr lvl="1"/>
            <a:r>
              <a:rPr lang="en-AU" dirty="0" smtClean="0"/>
              <a:t>Single-level websites</a:t>
            </a:r>
          </a:p>
          <a:p>
            <a:pPr lvl="1"/>
            <a:r>
              <a:rPr lang="en-AU" dirty="0" smtClean="0"/>
              <a:t>No Logical Hierarchy</a:t>
            </a:r>
          </a:p>
          <a:p>
            <a:r>
              <a:rPr lang="en-AU" dirty="0" smtClean="0"/>
              <a:t>A good way to determine if a website would benefit from a bread crumb is to design a sitemap or a structure chart</a:t>
            </a:r>
          </a:p>
          <a:p>
            <a:r>
              <a:rPr lang="en-AU" dirty="0" smtClean="0"/>
              <a:t>Breadcrumb navigation should be regarded as an extra feature and shouldn’t replace primary navigation menus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33</a:t>
            </a:fld>
            <a:endParaRPr lang="en-AU"/>
          </a:p>
        </p:txBody>
      </p:sp>
      <p:pic>
        <p:nvPicPr>
          <p:cNvPr id="5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57884" y="2243145"/>
            <a:ext cx="3160713" cy="218598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57885" y="185736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Use in Situations of Hierarchy</a:t>
            </a:r>
            <a:endParaRPr lang="en-AU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86478" y="4765692"/>
            <a:ext cx="3286116" cy="11636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215074" y="4429132"/>
            <a:ext cx="256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Don’t use on single level</a:t>
            </a:r>
            <a:endParaRPr lang="en-A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 of Bread Crumbs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34</a:t>
            </a:fld>
            <a:endParaRPr lang="en-AU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2357430"/>
            <a:ext cx="90011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857224" y="3214686"/>
            <a:ext cx="2714644" cy="428628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7" y="4143380"/>
            <a:ext cx="900118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357290" y="4500570"/>
            <a:ext cx="2714644" cy="428628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Anchors</a:t>
            </a:r>
            <a:endParaRPr lang="en-AU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2000240"/>
            <a:ext cx="8362950" cy="40005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Anchor text is the clickable text part of a hyperlink. It usually gives visitors or search engines important information on what the page being linked to is about. </a:t>
            </a:r>
            <a:br>
              <a:rPr lang="en-US" dirty="0" smtClean="0"/>
            </a:br>
            <a:endParaRPr lang="en-US" sz="1600" dirty="0" smtClean="0"/>
          </a:p>
          <a:p>
            <a:pPr eaLnBrk="1" hangingPunct="1"/>
            <a:r>
              <a:rPr lang="en-US" dirty="0" smtClean="0"/>
              <a:t>Anchor text should be short</a:t>
            </a:r>
            <a:br>
              <a:rPr lang="en-US" dirty="0" smtClean="0"/>
            </a:br>
            <a:endParaRPr lang="en-US" sz="1600" dirty="0" smtClean="0"/>
          </a:p>
          <a:p>
            <a:pPr eaLnBrk="1" hangingPunct="1"/>
            <a:r>
              <a:rPr lang="en-US" dirty="0" smtClean="0"/>
              <a:t>Users scan the page for link</a:t>
            </a:r>
            <a:br>
              <a:rPr lang="en-US" dirty="0" smtClean="0"/>
            </a:br>
            <a:endParaRPr lang="en-US" sz="1600" dirty="0" smtClean="0"/>
          </a:p>
          <a:p>
            <a:pPr eaLnBrk="1" hangingPunct="1"/>
            <a:r>
              <a:rPr lang="en-US" dirty="0" smtClean="0"/>
              <a:t>Links act as target for user's eye scan—too many words will prevent the user from understanding</a:t>
            </a:r>
            <a:endParaRPr lang="en-AU" dirty="0" smtClean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643688" y="62865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A9B74D4-5E37-4DB3-8EFF-A82A1498CE30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46A4CD4-BABC-4676-A760-43DD22644468}" type="slidenum">
              <a:rPr lang="en-US" sz="120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pPr algn="r">
                <a:defRPr/>
              </a:pPr>
              <a:t>36</a:t>
            </a:fld>
            <a:endParaRPr lang="en-US" sz="120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Anchors</a:t>
            </a:r>
            <a:endParaRPr lang="en-AU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4282" y="1600200"/>
            <a:ext cx="8715436" cy="45339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Add additional words around anchor text to explain the link— you cannot expect a user to follow a link just to </a:t>
            </a:r>
            <a:br>
              <a:rPr lang="en-US" dirty="0" smtClean="0"/>
            </a:br>
            <a:r>
              <a:rPr lang="en-US" dirty="0" smtClean="0"/>
              <a:t>learn if it's useful. </a:t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AU" b="1" dirty="0" smtClean="0"/>
              <a:t>Page anchors</a:t>
            </a:r>
            <a:r>
              <a:rPr lang="en-AU" dirty="0" smtClean="0"/>
              <a:t> can be </a:t>
            </a:r>
            <a:br>
              <a:rPr lang="en-AU" dirty="0" smtClean="0"/>
            </a:br>
            <a:r>
              <a:rPr lang="en-AU" dirty="0" smtClean="0"/>
              <a:t>used to link to text </a:t>
            </a:r>
            <a:br>
              <a:rPr lang="en-AU" dirty="0" smtClean="0"/>
            </a:br>
            <a:r>
              <a:rPr lang="en-AU" dirty="0" smtClean="0"/>
              <a:t>within a long scrolling </a:t>
            </a:r>
            <a:br>
              <a:rPr lang="en-AU" dirty="0" smtClean="0"/>
            </a:br>
            <a:r>
              <a:rPr lang="en-AU" dirty="0" smtClean="0"/>
              <a:t>page</a:t>
            </a:r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 cstate="print"/>
          <a:srcRect l="4823" t="6009" b="18692"/>
          <a:stretch>
            <a:fillRect/>
          </a:stretch>
        </p:blipFill>
        <p:spPr bwMode="auto">
          <a:xfrm>
            <a:off x="4827588" y="2643188"/>
            <a:ext cx="3719512" cy="314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857224" y="5286388"/>
            <a:ext cx="32693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http://www.bramsturf.com.au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36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When Site Design Goes Well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>
                <a:hlinkClick r:id="rId2"/>
              </a:rPr>
              <a:t>http://www.csszengarden.com/</a:t>
            </a:r>
            <a:endParaRPr lang="en-AU" i="1" dirty="0" smtClean="0"/>
          </a:p>
          <a:p>
            <a:r>
              <a:rPr lang="en-AU" i="1" dirty="0" smtClean="0">
                <a:hlinkClick r:id="rId3"/>
              </a:rPr>
              <a:t>http://www.coolhomepages.com/</a:t>
            </a:r>
            <a:endParaRPr lang="en-AU" i="1" dirty="0" smtClean="0"/>
          </a:p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37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When Site Design Goes Bad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 smtClean="0">
                <a:hlinkClick r:id="rId2"/>
              </a:rPr>
              <a:t>www.angelfire.com/super/bad</a:t>
            </a:r>
            <a:r>
              <a:rPr lang="en-AU" b="1" i="1" dirty="0" smtClean="0">
                <a:hlinkClick r:id="rId2"/>
              </a:rPr>
              <a:t>web</a:t>
            </a:r>
            <a:r>
              <a:rPr lang="en-AU" i="1" dirty="0" smtClean="0">
                <a:hlinkClick r:id="rId2"/>
              </a:rPr>
              <a:t>s/main.htm</a:t>
            </a:r>
            <a:endParaRPr lang="en-AU" i="1" dirty="0" smtClean="0"/>
          </a:p>
          <a:p>
            <a:r>
              <a:rPr lang="en-AU" i="1" dirty="0" smtClean="0"/>
              <a:t>What are your thoughts on this website?</a:t>
            </a:r>
            <a:r>
              <a:rPr lang="en-AU" dirty="0" smtClean="0"/>
              <a:t> 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Colour Associations</a:t>
            </a:r>
            <a:endParaRPr lang="en-AU" dirty="0"/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E4362B-C8E1-41EC-879C-A07DFC0785C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Colour Terminology (Hue)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>
                <a:latin typeface="Arial" charset="0"/>
              </a:rPr>
              <a:t>Hue </a:t>
            </a:r>
            <a:r>
              <a:rPr lang="en-AU" sz="2800" dirty="0" smtClean="0">
                <a:latin typeface="Arial" charset="0"/>
              </a:rPr>
              <a:t>= colour with no black white or grey added</a:t>
            </a:r>
            <a:endParaRPr lang="en-AU" dirty="0"/>
          </a:p>
        </p:txBody>
      </p:sp>
      <p:pic>
        <p:nvPicPr>
          <p:cNvPr id="94210" name="Picture 2" descr="http://www.georgehernandez.com/h/xzMisc/Color/Media/HueSystemRG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928934"/>
            <a:ext cx="3429000" cy="30861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Colour Terminology (Tint &amp; Shade)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>
                <a:latin typeface="Arial" charset="0"/>
              </a:rPr>
              <a:t>Tint </a:t>
            </a:r>
            <a:r>
              <a:rPr lang="en-AU" sz="2800" dirty="0" smtClean="0">
                <a:latin typeface="Arial" charset="0"/>
              </a:rPr>
              <a:t>= hue with white added</a:t>
            </a:r>
          </a:p>
          <a:p>
            <a:r>
              <a:rPr lang="en-AU" sz="2800" b="1" dirty="0" smtClean="0">
                <a:latin typeface="Arial" charset="0"/>
              </a:rPr>
              <a:t>Shade </a:t>
            </a:r>
            <a:r>
              <a:rPr lang="en-AU" sz="2800" dirty="0" smtClean="0">
                <a:latin typeface="Arial" charset="0"/>
              </a:rPr>
              <a:t>= hue with black added</a:t>
            </a:r>
            <a:endParaRPr lang="en-AU" dirty="0"/>
          </a:p>
        </p:txBody>
      </p:sp>
      <p:pic>
        <p:nvPicPr>
          <p:cNvPr id="4" name="Picture 4" descr="http://lindaperry.us/nm3217/tint-whee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2928910"/>
            <a:ext cx="3929090" cy="392909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Colour Terminology (Tone)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>
                <a:latin typeface="Arial" charset="0"/>
              </a:rPr>
              <a:t>Tone</a:t>
            </a:r>
            <a:r>
              <a:rPr lang="en-AU" sz="2800" dirty="0" smtClean="0">
                <a:latin typeface="Arial" charset="0"/>
              </a:rPr>
              <a:t> = hue with grey added</a:t>
            </a:r>
            <a:endParaRPr lang="en-AU" dirty="0"/>
          </a:p>
        </p:txBody>
      </p:sp>
      <p:pic>
        <p:nvPicPr>
          <p:cNvPr id="4" name="Picture 6" descr="http://z.about.com/d/painting/1/0/S/Q/1/Tone-allcolor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571744"/>
            <a:ext cx="4286280" cy="3696918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64F8E71D-F732-4009-AC7C-CF896E3D80D2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pPr algn="r">
                <a:defRPr/>
              </a:pPr>
              <a:t>9</a:t>
            </a:fld>
            <a:endParaRPr lang="en-US" sz="1000"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The Colour Wheel</a:t>
            </a:r>
          </a:p>
        </p:txBody>
      </p:sp>
      <p:pic>
        <p:nvPicPr>
          <p:cNvPr id="53252" name="Picture 7" descr="RGBWheel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43625" y="1357313"/>
            <a:ext cx="2570163" cy="2524125"/>
          </a:xfrm>
        </p:spPr>
      </p:pic>
      <p:sp>
        <p:nvSpPr>
          <p:cNvPr id="5325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5720" y="1928813"/>
            <a:ext cx="5715040" cy="43100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Arial" charset="0"/>
                <a:cs typeface="Arial" charset="0"/>
              </a:rPr>
              <a:t>The </a:t>
            </a:r>
            <a:r>
              <a:rPr lang="en-US" sz="2400" b="1" dirty="0" err="1" smtClean="0">
                <a:latin typeface="Arial" charset="0"/>
                <a:cs typeface="Arial" charset="0"/>
              </a:rPr>
              <a:t>colour</a:t>
            </a:r>
            <a:r>
              <a:rPr lang="en-US" sz="2400" b="1" dirty="0" smtClean="0">
                <a:latin typeface="Arial" charset="0"/>
                <a:cs typeface="Arial" charset="0"/>
              </a:rPr>
              <a:t> wheel </a:t>
            </a:r>
            <a:r>
              <a:rPr lang="en-US" sz="2400" dirty="0" smtClean="0">
                <a:latin typeface="Arial" charset="0"/>
                <a:cs typeface="Arial" charset="0"/>
              </a:rPr>
              <a:t>is an ordered progression of hues (or </a:t>
            </a:r>
            <a:r>
              <a:rPr lang="en-US" sz="2400" dirty="0" err="1" smtClean="0">
                <a:latin typeface="Arial" charset="0"/>
                <a:cs typeface="Arial" charset="0"/>
              </a:rPr>
              <a:t>colours</a:t>
            </a:r>
            <a:r>
              <a:rPr lang="en-US" sz="2400" dirty="0" smtClean="0">
                <a:latin typeface="Arial" charset="0"/>
                <a:cs typeface="Arial" charset="0"/>
              </a:rPr>
              <a:t>) that helps a designer easily understand and select </a:t>
            </a:r>
            <a:r>
              <a:rPr lang="en-US" sz="2400" dirty="0" err="1" smtClean="0">
                <a:latin typeface="Arial" charset="0"/>
                <a:cs typeface="Arial" charset="0"/>
              </a:rPr>
              <a:t>colour</a:t>
            </a:r>
            <a:r>
              <a:rPr lang="en-US" sz="2400" dirty="0" smtClean="0">
                <a:latin typeface="Arial" charset="0"/>
                <a:cs typeface="Arial" charset="0"/>
              </a:rPr>
              <a:t> combinations.</a:t>
            </a:r>
            <a:br>
              <a:rPr lang="en-US" sz="2400" dirty="0" smtClean="0">
                <a:latin typeface="Arial" charset="0"/>
                <a:cs typeface="Arial" charset="0"/>
              </a:rPr>
            </a:br>
            <a:endParaRPr lang="en-US" sz="1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400" b="1" dirty="0" smtClean="0">
                <a:latin typeface="Arial" charset="0"/>
                <a:cs typeface="Arial" charset="0"/>
              </a:rPr>
              <a:t>Primary </a:t>
            </a:r>
            <a:r>
              <a:rPr lang="en-US" sz="2400" b="1" dirty="0" err="1" smtClean="0">
                <a:latin typeface="Arial" charset="0"/>
                <a:cs typeface="Arial" charset="0"/>
              </a:rPr>
              <a:t>colours</a:t>
            </a:r>
            <a:r>
              <a:rPr lang="en-US" sz="2400" b="1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are Red, Green, Blue and are used on screen</a:t>
            </a:r>
            <a:br>
              <a:rPr lang="en-US" sz="2400" dirty="0" smtClean="0">
                <a:latin typeface="Arial" charset="0"/>
                <a:cs typeface="Arial" charset="0"/>
              </a:rPr>
            </a:br>
            <a:endParaRPr lang="en-US" sz="1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AU" sz="2400" b="1" dirty="0" smtClean="0">
                <a:latin typeface="Arial" charset="0"/>
                <a:cs typeface="Arial" charset="0"/>
              </a:rPr>
              <a:t>Secondary Colours </a:t>
            </a:r>
            <a:r>
              <a:rPr lang="en-AU" sz="2400" dirty="0" smtClean="0">
                <a:latin typeface="Arial" charset="0"/>
                <a:cs typeface="Arial" charset="0"/>
              </a:rPr>
              <a:t>are an equal mixture of the primary colours. Cyan, Magenta and Yellow are used for print.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53254" name="Picture 7" descr="Second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4046559"/>
            <a:ext cx="2589202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F05C-133A-4F03-9B7C-953091277880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1232</Words>
  <Application>Microsoft Office PowerPoint</Application>
  <PresentationFormat>On-screen Show (4:3)</PresentationFormat>
  <Paragraphs>249</Paragraphs>
  <Slides>37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MMDE 11-150 Web Design</vt:lpstr>
      <vt:lpstr>Announcements</vt:lpstr>
      <vt:lpstr>Outline</vt:lpstr>
      <vt:lpstr>When Site Design Goes Bad</vt:lpstr>
      <vt:lpstr>Colour Associations</vt:lpstr>
      <vt:lpstr>Colour Terminology (Hue)</vt:lpstr>
      <vt:lpstr>Colour Terminology (Tint &amp; Shade)</vt:lpstr>
      <vt:lpstr>Colour Terminology (Tone)</vt:lpstr>
      <vt:lpstr>The Colour Wheel</vt:lpstr>
      <vt:lpstr>Colour on the Web</vt:lpstr>
      <vt:lpstr>Split Complimentary </vt:lpstr>
      <vt:lpstr>Triad Colours</vt:lpstr>
      <vt:lpstr>Analogous Colours</vt:lpstr>
      <vt:lpstr>Monochromatic Colour Scheme </vt:lpstr>
      <vt:lpstr>Colour temperature</vt:lpstr>
      <vt:lpstr>Demo Colour</vt:lpstr>
      <vt:lpstr>Typography and the Web</vt:lpstr>
      <vt:lpstr>Web Type ‘on-the-fly’</vt:lpstr>
      <vt:lpstr>Revisit from Week 4:Serif and Sans Serif</vt:lpstr>
      <vt:lpstr>Revisit from Week 4:Legibility on Screen</vt:lpstr>
      <vt:lpstr>Revisit from Week 4:Designed for the screen</vt:lpstr>
      <vt:lpstr>Anti- Aliased Type</vt:lpstr>
      <vt:lpstr>Fonts</vt:lpstr>
      <vt:lpstr>Demo Type</vt:lpstr>
      <vt:lpstr>Navigation</vt:lpstr>
      <vt:lpstr>Website Navigation</vt:lpstr>
      <vt:lpstr>Website Navigation</vt:lpstr>
      <vt:lpstr>The Key is good Navigation</vt:lpstr>
      <vt:lpstr>Navigation Bars</vt:lpstr>
      <vt:lpstr>Navigation Bars</vt:lpstr>
      <vt:lpstr>Navigation Bars</vt:lpstr>
      <vt:lpstr>Bread Crumb Trail</vt:lpstr>
      <vt:lpstr>When to use Bread Crumb</vt:lpstr>
      <vt:lpstr>Examples of Bread Crumbs</vt:lpstr>
      <vt:lpstr>Anchors</vt:lpstr>
      <vt:lpstr>Anchors</vt:lpstr>
      <vt:lpstr>When Site Design Goes Well</vt:lpstr>
    </vt:vector>
  </TitlesOfParts>
  <Company>Bond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jbirt</dc:creator>
  <cp:lastModifiedBy>jbirt</cp:lastModifiedBy>
  <cp:revision>22</cp:revision>
  <dcterms:created xsi:type="dcterms:W3CDTF">2010-06-08T01:51:27Z</dcterms:created>
  <dcterms:modified xsi:type="dcterms:W3CDTF">2010-06-08T23:46:19Z</dcterms:modified>
</cp:coreProperties>
</file>