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5"/>
  </p:notesMasterIdLst>
  <p:sldIdLst>
    <p:sldId id="294" r:id="rId2"/>
    <p:sldId id="280" r:id="rId3"/>
    <p:sldId id="296" r:id="rId4"/>
    <p:sldId id="351" r:id="rId5"/>
    <p:sldId id="352" r:id="rId6"/>
    <p:sldId id="399" r:id="rId7"/>
    <p:sldId id="400" r:id="rId8"/>
    <p:sldId id="354" r:id="rId9"/>
    <p:sldId id="355" r:id="rId10"/>
    <p:sldId id="356" r:id="rId11"/>
    <p:sldId id="357" r:id="rId12"/>
    <p:sldId id="358" r:id="rId13"/>
    <p:sldId id="359" r:id="rId14"/>
    <p:sldId id="360" r:id="rId15"/>
    <p:sldId id="361" r:id="rId16"/>
    <p:sldId id="364" r:id="rId17"/>
    <p:sldId id="401" r:id="rId18"/>
    <p:sldId id="407" r:id="rId19"/>
    <p:sldId id="366" r:id="rId20"/>
    <p:sldId id="367" r:id="rId21"/>
    <p:sldId id="402" r:id="rId22"/>
    <p:sldId id="368" r:id="rId23"/>
    <p:sldId id="403" r:id="rId24"/>
    <p:sldId id="369" r:id="rId25"/>
    <p:sldId id="404" r:id="rId26"/>
    <p:sldId id="370" r:id="rId27"/>
    <p:sldId id="405" r:id="rId28"/>
    <p:sldId id="371" r:id="rId29"/>
    <p:sldId id="406" r:id="rId30"/>
    <p:sldId id="372" r:id="rId31"/>
    <p:sldId id="373" r:id="rId32"/>
    <p:sldId id="408" r:id="rId33"/>
    <p:sldId id="409" r:id="rId34"/>
    <p:sldId id="374" r:id="rId35"/>
    <p:sldId id="375" r:id="rId36"/>
    <p:sldId id="410" r:id="rId37"/>
    <p:sldId id="411" r:id="rId38"/>
    <p:sldId id="412" r:id="rId39"/>
    <p:sldId id="413" r:id="rId40"/>
    <p:sldId id="414" r:id="rId41"/>
    <p:sldId id="415" r:id="rId42"/>
    <p:sldId id="416" r:id="rId43"/>
    <p:sldId id="3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12" autoAdjust="0"/>
  </p:normalViewPr>
  <p:slideViewPr>
    <p:cSldViewPr>
      <p:cViewPr varScale="1">
        <p:scale>
          <a:sx n="111" d="100"/>
          <a:sy n="111" d="100"/>
        </p:scale>
        <p:origin x="-161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732CD2-D42F-4623-BA31-A9D6008EAEE3}" type="datetimeFigureOut">
              <a:rPr lang="en-US" smtClean="0"/>
              <a:pPr/>
              <a:t>7/5/2010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C5379E-F809-4EEA-87DF-2C1176063D28}"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1683" name="Rectangle 5"/>
          <p:cNvSpPr>
            <a:spLocks noGrp="1" noChangeArrowheads="1"/>
          </p:cNvSpPr>
          <p:nvPr>
            <p:ph type="sldNum" sz="quarter" idx="5"/>
          </p:nvPr>
        </p:nvSpPr>
        <p:spPr>
          <a:noFill/>
        </p:spPr>
        <p:txBody>
          <a:bodyPr/>
          <a:lstStyle/>
          <a:p>
            <a:fld id="{269A9E3B-DC58-410D-87DB-CF057A920417}" type="slidenum">
              <a:rPr lang="en-US"/>
              <a:pPr/>
              <a:t>1</a:t>
            </a:fld>
            <a:endParaRPr lang="en-US"/>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xfrm>
            <a:off x="839889" y="4754061"/>
            <a:ext cx="5496857" cy="2841322"/>
          </a:xfrm>
          <a:noFill/>
          <a:ln/>
        </p:spPr>
        <p:txBody>
          <a:bodyPr/>
          <a:lstStyle/>
          <a:p>
            <a:pPr eaLnBrk="1" hangingPunct="1"/>
            <a:endParaRPr lang="en-AU" dirty="0"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AU" smtClean="0">
              <a:latin typeface="Arial" pitchFamily="34" charset="0"/>
              <a:cs typeface="Arial" pitchFamily="34" charset="0"/>
            </a:endParaRPr>
          </a:p>
        </p:txBody>
      </p:sp>
      <p:sp>
        <p:nvSpPr>
          <p:cNvPr id="78852"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8853" name="Slide Number Placeholder 4"/>
          <p:cNvSpPr>
            <a:spLocks noGrp="1"/>
          </p:cNvSpPr>
          <p:nvPr>
            <p:ph type="sldNum" sz="quarter" idx="5"/>
          </p:nvPr>
        </p:nvSpPr>
        <p:spPr>
          <a:noFill/>
        </p:spPr>
        <p:txBody>
          <a:bodyPr/>
          <a:lstStyle/>
          <a:p>
            <a:fld id="{3FF63D02-1D15-45A3-861E-D19EFE888657}" type="slidenum">
              <a:rPr lang="en-US"/>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AU" smtClean="0">
              <a:latin typeface="Arial" pitchFamily="34" charset="0"/>
              <a:cs typeface="Arial" pitchFamily="34" charset="0"/>
            </a:endParaRPr>
          </a:p>
        </p:txBody>
      </p:sp>
      <p:sp>
        <p:nvSpPr>
          <p:cNvPr id="78852"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8853" name="Slide Number Placeholder 4"/>
          <p:cNvSpPr>
            <a:spLocks noGrp="1"/>
          </p:cNvSpPr>
          <p:nvPr>
            <p:ph type="sldNum" sz="quarter" idx="5"/>
          </p:nvPr>
        </p:nvSpPr>
        <p:spPr>
          <a:noFill/>
        </p:spPr>
        <p:txBody>
          <a:bodyPr/>
          <a:lstStyle/>
          <a:p>
            <a:fld id="{3FF63D02-1D15-45A3-861E-D19EFE888657}" type="slidenum">
              <a:rPr lang="en-US"/>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AU" smtClean="0">
              <a:latin typeface="Arial" pitchFamily="34" charset="0"/>
              <a:cs typeface="Arial" pitchFamily="34" charset="0"/>
            </a:endParaRPr>
          </a:p>
        </p:txBody>
      </p:sp>
      <p:sp>
        <p:nvSpPr>
          <p:cNvPr id="78852"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8853" name="Slide Number Placeholder 4"/>
          <p:cNvSpPr>
            <a:spLocks noGrp="1"/>
          </p:cNvSpPr>
          <p:nvPr>
            <p:ph type="sldNum" sz="quarter" idx="5"/>
          </p:nvPr>
        </p:nvSpPr>
        <p:spPr>
          <a:noFill/>
        </p:spPr>
        <p:txBody>
          <a:bodyPr/>
          <a:lstStyle/>
          <a:p>
            <a:fld id="{3FF63D02-1D15-45A3-861E-D19EFE888657}" type="slidenum">
              <a:rPr lang="en-US"/>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158B87C-4756-4313-9496-4013DFC676F0}" type="datetime1">
              <a:rPr lang="en-US" smtClean="0"/>
              <a:pPr/>
              <a:t>7/5/2010</a:t>
            </a:fld>
            <a:endParaRPr lang="en-AU"/>
          </a:p>
        </p:txBody>
      </p:sp>
      <p:sp>
        <p:nvSpPr>
          <p:cNvPr id="19" name="Footer Placeholder 18"/>
          <p:cNvSpPr>
            <a:spLocks noGrp="1"/>
          </p:cNvSpPr>
          <p:nvPr>
            <p:ph type="ftr" sz="quarter" idx="11"/>
          </p:nvPr>
        </p:nvSpPr>
        <p:spPr/>
        <p:txBody>
          <a:bodyPr/>
          <a:lstStyle/>
          <a:p>
            <a:endParaRPr lang="en-AU"/>
          </a:p>
        </p:txBody>
      </p:sp>
      <p:sp>
        <p:nvSpPr>
          <p:cNvPr id="27" name="Slide Number Placeholder 26"/>
          <p:cNvSpPr>
            <a:spLocks noGrp="1"/>
          </p:cNvSpPr>
          <p:nvPr>
            <p:ph type="sldNum" sz="quarter" idx="12"/>
          </p:nvPr>
        </p:nvSpPr>
        <p:spPr/>
        <p:txBody>
          <a:bodyPr/>
          <a:lstStyle/>
          <a:p>
            <a:fld id="{C761F05C-133A-4F03-9B7C-953091277880}"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A02159-68D7-49CD-A872-93982E063D1A}" type="datetime1">
              <a:rPr lang="en-US" smtClean="0"/>
              <a:pPr/>
              <a:t>7/5/2010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5F04BC-004F-44EC-9848-E2332F20AA33}" type="datetime1">
              <a:rPr lang="en-US" smtClean="0"/>
              <a:pPr/>
              <a:t>7/5/2010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360769-4955-447B-94D5-0DB3323C898C}" type="datetime1">
              <a:rPr lang="en-US" smtClean="0"/>
              <a:pPr/>
              <a:t>7/5/2010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3254A1-B349-4863-806F-6267EEC7C514}" type="datetime1">
              <a:rPr lang="en-US" smtClean="0"/>
              <a:pPr/>
              <a:t>7/5/2010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61F05C-133A-4F03-9B7C-953091277880}"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96407C-F6EA-4161-B8F7-8B2B8C61E1D4}" type="datetime1">
              <a:rPr lang="en-US" smtClean="0"/>
              <a:pPr/>
              <a:t>7/5/2010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176387-5268-4522-BD38-A732C6FBF71F}" type="datetime1">
              <a:rPr lang="en-US" smtClean="0"/>
              <a:pPr/>
              <a:t>7/5/2010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59DAF2-D1ED-411C-A718-6EE6E299725F}" type="datetime1">
              <a:rPr lang="en-US" smtClean="0"/>
              <a:pPr/>
              <a:t>7/5/2010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43913-0909-4DD9-B9DB-24F612658CB3}" type="datetime1">
              <a:rPr lang="en-US" smtClean="0"/>
              <a:pPr/>
              <a:t>7/5/2010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4655E9-670B-42FD-97DF-47B95000C3A4}" type="datetime1">
              <a:rPr lang="en-US" smtClean="0"/>
              <a:pPr/>
              <a:t>7/5/2010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A6BA71-D2B8-4792-9A7F-D9AFE0881C31}" type="datetime1">
              <a:rPr lang="en-US" smtClean="0"/>
              <a:pPr/>
              <a:t>7/5/2010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8077200" y="6356350"/>
            <a:ext cx="609600" cy="365125"/>
          </a:xfrm>
        </p:spPr>
        <p:txBody>
          <a:bodyPr/>
          <a:lstStyle/>
          <a:p>
            <a:fld id="{C761F05C-133A-4F03-9B7C-953091277880}" type="slidenum">
              <a:rPr lang="en-AU" smtClean="0"/>
              <a:pPr/>
              <a:t>‹#›</a:t>
            </a:fld>
            <a:endParaRPr lang="en-A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0A86CD9-2F89-49DD-8C4E-9C08BEAB8106}" type="datetime1">
              <a:rPr lang="en-US" smtClean="0"/>
              <a:pPr/>
              <a:t>7/5/2010</a:t>
            </a:fld>
            <a:endParaRPr lang="en-A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A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761F05C-133A-4F03-9B7C-953091277880}" type="slidenum">
              <a:rPr lang="en-AU" smtClean="0"/>
              <a:pPr/>
              <a:t>‹#›</a:t>
            </a:fld>
            <a:endParaRPr lang="en-A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Assessment/Ass1/DocumentationAss1_150.doc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http://iit.bloomu.edu/spring2006_eBook_files/img/2_UserCenteredDesign.gif"/>
          <p:cNvPicPr>
            <a:picLocks noChangeArrowheads="1"/>
          </p:cNvPicPr>
          <p:nvPr/>
        </p:nvPicPr>
        <p:blipFill>
          <a:blip r:embed="rId3" cstate="print">
            <a:duotone>
              <a:prstClr val="black"/>
              <a:schemeClr val="accent1">
                <a:tint val="45000"/>
                <a:satMod val="400000"/>
              </a:schemeClr>
            </a:duotone>
          </a:blip>
          <a:srcRect/>
          <a:stretch>
            <a:fillRect/>
          </a:stretch>
        </p:blipFill>
        <p:spPr bwMode="auto">
          <a:xfrm>
            <a:off x="4357686" y="3811634"/>
            <a:ext cx="3999600" cy="2689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endParaRPr lang="en-US"/>
          </a:p>
        </p:txBody>
      </p:sp>
      <p:sp>
        <p:nvSpPr>
          <p:cNvPr id="4103" name="Rectangle 7"/>
          <p:cNvSpPr>
            <a:spLocks noGrp="1" noChangeArrowheads="1"/>
          </p:cNvSpPr>
          <p:nvPr>
            <p:ph type="ctrTitle"/>
          </p:nvPr>
        </p:nvSpPr>
        <p:spPr>
          <a:xfrm>
            <a:off x="1071538" y="1071546"/>
            <a:ext cx="7273925" cy="874712"/>
          </a:xfrm>
        </p:spPr>
        <p:txBody>
          <a:bodyPr>
            <a:normAutofit fontScale="90000"/>
          </a:bodyPr>
          <a:lstStyle/>
          <a:p>
            <a:pPr eaLnBrk="1" fontAlgn="auto" hangingPunct="1">
              <a:spcAft>
                <a:spcPts val="0"/>
              </a:spcAft>
              <a:defRPr/>
            </a:pPr>
            <a:r>
              <a:rPr lang="en-US" dirty="0" smtClean="0"/>
              <a:t>MMDE 11-150 Web Design</a:t>
            </a:r>
          </a:p>
        </p:txBody>
      </p:sp>
      <p:sp>
        <p:nvSpPr>
          <p:cNvPr id="10244" name="Rectangle 8"/>
          <p:cNvSpPr>
            <a:spLocks noGrp="1" noChangeArrowheads="1"/>
          </p:cNvSpPr>
          <p:nvPr>
            <p:ph type="subTitle" idx="1"/>
          </p:nvPr>
        </p:nvSpPr>
        <p:spPr>
          <a:xfrm>
            <a:off x="1116012" y="2205038"/>
            <a:ext cx="7599391" cy="3816350"/>
          </a:xfrm>
        </p:spPr>
        <p:txBody>
          <a:bodyPr/>
          <a:lstStyle/>
          <a:p>
            <a:pPr marR="0" algn="l" eaLnBrk="1" hangingPunct="1">
              <a:lnSpc>
                <a:spcPct val="90000"/>
              </a:lnSpc>
            </a:pPr>
            <a:r>
              <a:rPr lang="en-US" sz="3600" dirty="0" smtClean="0"/>
              <a:t>Lecture 8</a:t>
            </a:r>
          </a:p>
          <a:p>
            <a:pPr marR="0" algn="l">
              <a:lnSpc>
                <a:spcPct val="90000"/>
              </a:lnSpc>
            </a:pPr>
            <a:r>
              <a:rPr lang="en-US" sz="3200" dirty="0" smtClean="0">
                <a:sym typeface="Wingdings" pitchFamily="2" charset="2"/>
              </a:rPr>
              <a:t>User Centered Design</a:t>
            </a:r>
            <a:endParaRPr lang="en-US" sz="3200" dirty="0" smtClean="0"/>
          </a:p>
          <a:p>
            <a:pPr marR="0" algn="l" eaLnBrk="1" hangingPunct="1">
              <a:lnSpc>
                <a:spcPct val="90000"/>
              </a:lnSpc>
            </a:pPr>
            <a:r>
              <a:rPr lang="en-US" dirty="0" smtClean="0">
                <a:solidFill>
                  <a:schemeClr val="tx2"/>
                </a:solidFill>
              </a:rPr>
              <a:t/>
            </a:r>
            <a:br>
              <a:rPr lang="en-US" dirty="0" smtClean="0">
                <a:solidFill>
                  <a:schemeClr val="tx2"/>
                </a:solidFill>
              </a:rPr>
            </a:br>
            <a:endParaRPr lang="en-US" dirty="0" smtClean="0">
              <a:solidFill>
                <a:schemeClr val="tx2"/>
              </a:solidFill>
            </a:endParaRPr>
          </a:p>
          <a:p>
            <a:pPr marR="0" algn="l" eaLnBrk="1" hangingPunct="1">
              <a:lnSpc>
                <a:spcPct val="90000"/>
              </a:lnSpc>
            </a:pPr>
            <a:r>
              <a:rPr lang="en-US" dirty="0" smtClean="0">
                <a:solidFill>
                  <a:schemeClr val="tx2"/>
                </a:solidFill>
              </a:rPr>
              <a:t>Semester 102</a:t>
            </a:r>
          </a:p>
          <a:p>
            <a:pPr marR="0" algn="l" eaLnBrk="1" hangingPunct="1">
              <a:lnSpc>
                <a:spcPct val="90000"/>
              </a:lnSpc>
            </a:pPr>
            <a:r>
              <a:rPr lang="en-US" sz="2800" dirty="0" smtClean="0">
                <a:solidFill>
                  <a:schemeClr val="tx2"/>
                </a:solidFill>
              </a:rPr>
              <a:t>Dr. James </a:t>
            </a:r>
            <a:r>
              <a:rPr lang="en-US" sz="2800" dirty="0" err="1" smtClean="0">
                <a:solidFill>
                  <a:schemeClr val="tx2"/>
                </a:solidFill>
              </a:rPr>
              <a:t>Birt</a:t>
            </a:r>
            <a:endParaRPr lang="en-US" sz="3200" dirty="0" smtClean="0"/>
          </a:p>
        </p:txBody>
      </p:sp>
      <p:sp>
        <p:nvSpPr>
          <p:cNvPr id="9" name="Slide Number Placeholder 8"/>
          <p:cNvSpPr>
            <a:spLocks noGrp="1"/>
          </p:cNvSpPr>
          <p:nvPr>
            <p:ph type="sldNum" sz="quarter" idx="12"/>
          </p:nvPr>
        </p:nvSpPr>
        <p:spPr/>
        <p:txBody>
          <a:bodyPr/>
          <a:lstStyle/>
          <a:p>
            <a:fld id="{C761F05C-133A-4F03-9B7C-953091277880}" type="slidenum">
              <a:rPr lang="en-AU" smtClean="0"/>
              <a:pPr/>
              <a:t>1</a:t>
            </a:fld>
            <a:endParaRPr lang="en-AU"/>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Usability testing</a:t>
            </a:r>
            <a:endParaRPr lang="en-AU" dirty="0"/>
          </a:p>
        </p:txBody>
      </p:sp>
      <p:sp>
        <p:nvSpPr>
          <p:cNvPr id="3" name="Content Placeholder 2"/>
          <p:cNvSpPr>
            <a:spLocks noGrp="1"/>
          </p:cNvSpPr>
          <p:nvPr>
            <p:ph idx="1"/>
          </p:nvPr>
        </p:nvSpPr>
        <p:spPr>
          <a:xfrm>
            <a:off x="179512" y="1935480"/>
            <a:ext cx="6912768" cy="4661872"/>
          </a:xfrm>
        </p:spPr>
        <p:txBody>
          <a:bodyPr>
            <a:noAutofit/>
          </a:bodyPr>
          <a:lstStyle/>
          <a:p>
            <a:r>
              <a:rPr lang="en-AU" sz="1800" dirty="0" smtClean="0"/>
              <a:t>Evaluate a site by collecting data from people as they use it.</a:t>
            </a:r>
          </a:p>
          <a:p>
            <a:r>
              <a:rPr lang="en-AU" sz="1800" dirty="0" smtClean="0"/>
              <a:t>A person is invited to attend a session in which they'll be asked to perform a series of tasks while a moderator takes note of any difficulties they encounter.</a:t>
            </a:r>
          </a:p>
          <a:p>
            <a:r>
              <a:rPr lang="en-AU" sz="1800" dirty="0" smtClean="0"/>
              <a:t>Users can be asked to follow the think-aloud protocol which asks them to verbalise what they're doing and why they're doing it.</a:t>
            </a:r>
          </a:p>
          <a:p>
            <a:r>
              <a:rPr lang="en-AU" sz="1800" dirty="0" smtClean="0"/>
              <a:t>You can also time users to see how long it takes them to complete tasks, which is a good measure of efficiency.</a:t>
            </a:r>
          </a:p>
          <a:p>
            <a:r>
              <a:rPr lang="en-AU" sz="1800" dirty="0" smtClean="0"/>
              <a:t>Usability testing can be used as an input to design or at the end of a project. It represents an excellent way of finding out what the most likely usability problems with a site are likely to be.</a:t>
            </a:r>
          </a:p>
          <a:p>
            <a:r>
              <a:rPr lang="en-AU" sz="1800" dirty="0" smtClean="0"/>
              <a:t>Usability testing can be used to generate non-statistical or statistical data.</a:t>
            </a:r>
          </a:p>
          <a:p>
            <a:r>
              <a:rPr lang="en-AU" sz="1800" dirty="0" smtClean="0"/>
              <a:t>Usability testing </a:t>
            </a:r>
            <a:r>
              <a:rPr lang="en-AU" sz="1800" b="1" dirty="0" smtClean="0"/>
              <a:t>requires some form of design</a:t>
            </a:r>
            <a:r>
              <a:rPr lang="en-AU" sz="1800" dirty="0" smtClean="0"/>
              <a:t> to be available to test(prototype) – this can even be paper!! </a:t>
            </a:r>
          </a:p>
        </p:txBody>
      </p:sp>
      <p:sp>
        <p:nvSpPr>
          <p:cNvPr id="4" name="Slide Number Placeholder 3"/>
          <p:cNvSpPr>
            <a:spLocks noGrp="1"/>
          </p:cNvSpPr>
          <p:nvPr>
            <p:ph type="sldNum" sz="quarter" idx="12"/>
          </p:nvPr>
        </p:nvSpPr>
        <p:spPr/>
        <p:txBody>
          <a:bodyPr/>
          <a:lstStyle/>
          <a:p>
            <a:fld id="{C761F05C-133A-4F03-9B7C-953091277880}" type="slidenum">
              <a:rPr lang="en-AU" smtClean="0"/>
              <a:pPr/>
              <a:t>10</a:t>
            </a:fld>
            <a:endParaRPr lang="en-AU"/>
          </a:p>
        </p:txBody>
      </p:sp>
      <p:pic>
        <p:nvPicPr>
          <p:cNvPr id="50178" name="Picture 2" descr="http://inspiredimpressions.files.wordpress.com/2006/04/Google%20heat%20map.jpg"/>
          <p:cNvPicPr>
            <a:picLocks noChangeAspect="1" noChangeArrowheads="1"/>
          </p:cNvPicPr>
          <p:nvPr/>
        </p:nvPicPr>
        <p:blipFill>
          <a:blip r:embed="rId2" cstate="print"/>
          <a:srcRect/>
          <a:stretch>
            <a:fillRect/>
          </a:stretch>
        </p:blipFill>
        <p:spPr bwMode="auto">
          <a:xfrm>
            <a:off x="7020272" y="2924944"/>
            <a:ext cx="2016224" cy="2232248"/>
          </a:xfrm>
          <a:prstGeom prst="rect">
            <a:avLst/>
          </a:prstGeom>
          <a:noFill/>
        </p:spPr>
      </p:pic>
      <p:sp>
        <p:nvSpPr>
          <p:cNvPr id="6" name="TextBox 5"/>
          <p:cNvSpPr txBox="1"/>
          <p:nvPr/>
        </p:nvSpPr>
        <p:spPr>
          <a:xfrm>
            <a:off x="6990871" y="5157192"/>
            <a:ext cx="1973617" cy="430887"/>
          </a:xfrm>
          <a:prstGeom prst="rect">
            <a:avLst/>
          </a:prstGeom>
          <a:noFill/>
        </p:spPr>
        <p:txBody>
          <a:bodyPr wrap="none" rtlCol="0">
            <a:spAutoFit/>
          </a:bodyPr>
          <a:lstStyle/>
          <a:p>
            <a:pPr algn="ctr"/>
            <a:r>
              <a:rPr lang="en-AU" sz="1100" dirty="0" smtClean="0"/>
              <a:t>Google heat map: How users </a:t>
            </a:r>
          </a:p>
          <a:p>
            <a:pPr algn="ctr"/>
            <a:r>
              <a:rPr lang="en-AU" sz="1100" dirty="0" smtClean="0"/>
              <a:t>view a Google search page</a:t>
            </a:r>
            <a:endParaRPr lang="en-AU"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Card sorting</a:t>
            </a:r>
            <a:endParaRPr lang="en-AU" dirty="0"/>
          </a:p>
        </p:txBody>
      </p:sp>
      <p:sp>
        <p:nvSpPr>
          <p:cNvPr id="3" name="Content Placeholder 2"/>
          <p:cNvSpPr>
            <a:spLocks noGrp="1"/>
          </p:cNvSpPr>
          <p:nvPr>
            <p:ph idx="1"/>
          </p:nvPr>
        </p:nvSpPr>
        <p:spPr>
          <a:xfrm>
            <a:off x="457200" y="1935480"/>
            <a:ext cx="5698976" cy="4389120"/>
          </a:xfrm>
        </p:spPr>
        <p:txBody>
          <a:bodyPr>
            <a:normAutofit fontScale="70000" lnSpcReduction="20000"/>
          </a:bodyPr>
          <a:lstStyle/>
          <a:p>
            <a:r>
              <a:rPr lang="en-AU" dirty="0" smtClean="0"/>
              <a:t>Method for suggesting intuitive structures or categories.</a:t>
            </a:r>
          </a:p>
          <a:p>
            <a:r>
              <a:rPr lang="en-AU" dirty="0" smtClean="0"/>
              <a:t>A participant is presented with an unsorted pack of index cards. Each card has a statement written on it that relates to a page of the site.</a:t>
            </a:r>
          </a:p>
          <a:p>
            <a:r>
              <a:rPr lang="en-AU" dirty="0" smtClean="0"/>
              <a:t>The participant is asked to sort these cards into groups and then to name these groups.</a:t>
            </a:r>
          </a:p>
          <a:p>
            <a:r>
              <a:rPr lang="en-AU" dirty="0" smtClean="0"/>
              <a:t>The results of multiple individual sorts are then combined and analysed statistically.</a:t>
            </a:r>
          </a:p>
          <a:p>
            <a:r>
              <a:rPr lang="en-AU" dirty="0" smtClean="0"/>
              <a:t>Card sorting is usually used as an input to design. It's an excellent way of suggesting good categories for a site's content and deriving its information architecture.</a:t>
            </a:r>
          </a:p>
          <a:p>
            <a:r>
              <a:rPr lang="en-AU" dirty="0" smtClean="0"/>
              <a:t>Card sorting can be used generate statistical data.</a:t>
            </a:r>
          </a:p>
          <a:p>
            <a:r>
              <a:rPr lang="en-AU" dirty="0" smtClean="0"/>
              <a:t>Provide participants with a trial run on some easy cards (e.g. sports, animals, etc.) so they know what they are expected to do and result in a more productive session.</a:t>
            </a:r>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11</a:t>
            </a:fld>
            <a:endParaRPr lang="en-AU"/>
          </a:p>
        </p:txBody>
      </p:sp>
      <p:pic>
        <p:nvPicPr>
          <p:cNvPr id="49154" name="Picture 2" descr="http://www.revium.com.au/cms/wp-content/uploads/2009/09/card-sort.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940152" y="2680692"/>
            <a:ext cx="3096344" cy="24765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Participatory design</a:t>
            </a:r>
            <a:endParaRPr lang="en-AU" dirty="0"/>
          </a:p>
        </p:txBody>
      </p:sp>
      <p:sp>
        <p:nvSpPr>
          <p:cNvPr id="3" name="Content Placeholder 2"/>
          <p:cNvSpPr>
            <a:spLocks noGrp="1"/>
          </p:cNvSpPr>
          <p:nvPr>
            <p:ph idx="1"/>
          </p:nvPr>
        </p:nvSpPr>
        <p:spPr>
          <a:xfrm>
            <a:off x="457200" y="1935480"/>
            <a:ext cx="4546848" cy="4389120"/>
          </a:xfrm>
        </p:spPr>
        <p:txBody>
          <a:bodyPr>
            <a:normAutofit fontScale="92500" lnSpcReduction="10000"/>
          </a:bodyPr>
          <a:lstStyle/>
          <a:p>
            <a:r>
              <a:rPr lang="en-AU" dirty="0" smtClean="0"/>
              <a:t>Ask end users opinions on design issues</a:t>
            </a:r>
          </a:p>
          <a:p>
            <a:r>
              <a:rPr lang="en-AU" dirty="0" smtClean="0"/>
              <a:t>Involves end users in the design and decision-making processes</a:t>
            </a:r>
          </a:p>
          <a:p>
            <a:r>
              <a:rPr lang="en-AU" dirty="0" smtClean="0"/>
              <a:t>Participatory design is usually used for generating prototypes</a:t>
            </a:r>
          </a:p>
          <a:p>
            <a:r>
              <a:rPr lang="en-AU" dirty="0" smtClean="0"/>
              <a:t>Participatory design sessions can be very fluid and require an experienced moderator with thorough knowledge of the domain to guide them.</a:t>
            </a:r>
          </a:p>
          <a:p>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12</a:t>
            </a:fld>
            <a:endParaRPr lang="en-AU"/>
          </a:p>
        </p:txBody>
      </p:sp>
      <p:pic>
        <p:nvPicPr>
          <p:cNvPr id="48130" name="Picture 2" descr="http://www.museumnext.org/map.jpg"/>
          <p:cNvPicPr>
            <a:picLocks noChangeAspect="1" noChangeArrowheads="1"/>
          </p:cNvPicPr>
          <p:nvPr/>
        </p:nvPicPr>
        <p:blipFill>
          <a:blip r:embed="rId2" cstate="print"/>
          <a:srcRect/>
          <a:stretch>
            <a:fillRect/>
          </a:stretch>
        </p:blipFill>
        <p:spPr bwMode="auto">
          <a:xfrm>
            <a:off x="4857750" y="2564904"/>
            <a:ext cx="4286250" cy="3219450"/>
          </a:xfrm>
          <a:prstGeom prst="rect">
            <a:avLst/>
          </a:prstGeom>
          <a:noFill/>
        </p:spPr>
      </p:pic>
      <p:sp>
        <p:nvSpPr>
          <p:cNvPr id="6" name="TextBox 5"/>
          <p:cNvSpPr txBox="1"/>
          <p:nvPr/>
        </p:nvSpPr>
        <p:spPr>
          <a:xfrm>
            <a:off x="5652120" y="2204864"/>
            <a:ext cx="2757485" cy="430887"/>
          </a:xfrm>
          <a:prstGeom prst="rect">
            <a:avLst/>
          </a:prstGeom>
          <a:noFill/>
        </p:spPr>
        <p:txBody>
          <a:bodyPr wrap="none" rtlCol="0">
            <a:spAutoFit/>
          </a:bodyPr>
          <a:lstStyle/>
          <a:p>
            <a:pPr algn="ctr"/>
            <a:r>
              <a:rPr lang="en-AU" sz="1100" dirty="0" smtClean="0"/>
              <a:t>Google maps: Is an example of a real time </a:t>
            </a:r>
          </a:p>
          <a:p>
            <a:pPr algn="ctr"/>
            <a:r>
              <a:rPr lang="en-AU" sz="1100" dirty="0" smtClean="0"/>
              <a:t>design involving millions of participants</a:t>
            </a:r>
            <a:endParaRPr lang="en-AU" sz="1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Questionnaires</a:t>
            </a:r>
            <a:endParaRPr lang="en-AU" dirty="0"/>
          </a:p>
        </p:txBody>
      </p:sp>
      <p:sp>
        <p:nvSpPr>
          <p:cNvPr id="3" name="Content Placeholder 2"/>
          <p:cNvSpPr>
            <a:spLocks noGrp="1"/>
          </p:cNvSpPr>
          <p:nvPr>
            <p:ph idx="1"/>
          </p:nvPr>
        </p:nvSpPr>
        <p:spPr>
          <a:xfrm>
            <a:off x="457200" y="1935480"/>
            <a:ext cx="5698976" cy="4389120"/>
          </a:xfrm>
        </p:spPr>
        <p:txBody>
          <a:bodyPr>
            <a:normAutofit fontScale="85000" lnSpcReduction="20000"/>
          </a:bodyPr>
          <a:lstStyle/>
          <a:p>
            <a:r>
              <a:rPr lang="en-AU" dirty="0" smtClean="0"/>
              <a:t>Means of asking users for their responses to a pre-defined set of questions and are a good way of generating statistical data.</a:t>
            </a:r>
          </a:p>
          <a:p>
            <a:r>
              <a:rPr lang="en-AU" dirty="0" smtClean="0"/>
              <a:t>Questionnaires are usually employed when a design team:</a:t>
            </a:r>
          </a:p>
          <a:p>
            <a:pPr lvl="1"/>
            <a:r>
              <a:rPr lang="en-AU" dirty="0" smtClean="0"/>
              <a:t>Can only gain remote access to users of a site </a:t>
            </a:r>
          </a:p>
          <a:p>
            <a:pPr lvl="1"/>
            <a:r>
              <a:rPr lang="en-AU" dirty="0" smtClean="0"/>
              <a:t>Is seeking a larger sample size than can be realistically achieved through direct contact </a:t>
            </a:r>
          </a:p>
          <a:p>
            <a:r>
              <a:rPr lang="en-AU" dirty="0" smtClean="0"/>
              <a:t>Questionnaires allow statistical analysis of results, which can increase a study's credibility through its scientific appearance. </a:t>
            </a:r>
          </a:p>
          <a:p>
            <a:r>
              <a:rPr lang="en-AU" dirty="0" smtClean="0"/>
              <a:t>This makes it all the more important that the questionnaire is well-designed and asks non-biased questions.</a:t>
            </a:r>
          </a:p>
          <a:p>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13</a:t>
            </a:fld>
            <a:endParaRPr lang="en-AU"/>
          </a:p>
        </p:txBody>
      </p:sp>
      <p:pic>
        <p:nvPicPr>
          <p:cNvPr id="47106" name="Picture 2" descr="http://www.asdcarc.com/images/Image/questionnaire%2072.jpg"/>
          <p:cNvPicPr>
            <a:picLocks noChangeAspect="1" noChangeArrowheads="1"/>
          </p:cNvPicPr>
          <p:nvPr/>
        </p:nvPicPr>
        <p:blipFill>
          <a:blip r:embed="rId2" cstate="print"/>
          <a:srcRect/>
          <a:stretch>
            <a:fillRect/>
          </a:stretch>
        </p:blipFill>
        <p:spPr bwMode="auto">
          <a:xfrm>
            <a:off x="6084168" y="2780928"/>
            <a:ext cx="2894732" cy="192363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Interviews</a:t>
            </a:r>
            <a:endParaRPr lang="en-AU" dirty="0"/>
          </a:p>
        </p:txBody>
      </p:sp>
      <p:sp>
        <p:nvSpPr>
          <p:cNvPr id="3" name="Content Placeholder 2"/>
          <p:cNvSpPr>
            <a:spLocks noGrp="1"/>
          </p:cNvSpPr>
          <p:nvPr>
            <p:ph idx="1"/>
          </p:nvPr>
        </p:nvSpPr>
        <p:spPr>
          <a:xfrm>
            <a:off x="457200" y="1935480"/>
            <a:ext cx="8435280" cy="4389120"/>
          </a:xfrm>
        </p:spPr>
        <p:txBody>
          <a:bodyPr>
            <a:normAutofit fontScale="77500" lnSpcReduction="20000"/>
          </a:bodyPr>
          <a:lstStyle/>
          <a:p>
            <a:r>
              <a:rPr lang="en-AU" dirty="0" smtClean="0"/>
              <a:t>Involves one or more interviewers speaking to one participant at a time.</a:t>
            </a:r>
          </a:p>
          <a:p>
            <a:r>
              <a:rPr lang="en-AU" dirty="0" smtClean="0"/>
              <a:t>The advantages of an interview are that a participant's unique point of view can be explored in detail. It is also the case that any misunderstandings between the interviewers and the participant are likely to be quickly identified and addressed.</a:t>
            </a:r>
          </a:p>
          <a:p>
            <a:r>
              <a:rPr lang="en-AU" dirty="0" smtClean="0"/>
              <a:t>The output of an interview is almost exclusively non-statistical - it's critical that reports of interviews are carefully analysed by experienced practitioners.</a:t>
            </a:r>
          </a:p>
          <a:p>
            <a:r>
              <a:rPr lang="en-AU" dirty="0" smtClean="0"/>
              <a:t>Interviews are usually employed early in the design</a:t>
            </a:r>
          </a:p>
          <a:p>
            <a:pPr>
              <a:buNone/>
            </a:pPr>
            <a:r>
              <a:rPr lang="en-AU" dirty="0" smtClean="0"/>
              <a:t>	process in order to gain a more detailed understanding</a:t>
            </a:r>
          </a:p>
          <a:p>
            <a:pPr>
              <a:buNone/>
            </a:pPr>
            <a:r>
              <a:rPr lang="en-AU" dirty="0" smtClean="0"/>
              <a:t>	of a domain/area of activity or specific requirements.</a:t>
            </a:r>
          </a:p>
          <a:p>
            <a:r>
              <a:rPr lang="en-AU" dirty="0" smtClean="0"/>
              <a:t>Interviewing places a high premium on the experience</a:t>
            </a:r>
          </a:p>
          <a:p>
            <a:pPr>
              <a:buNone/>
            </a:pPr>
            <a:r>
              <a:rPr lang="en-AU" dirty="0" smtClean="0"/>
              <a:t>	and skill of the interviewer and analyst and can be </a:t>
            </a:r>
          </a:p>
          <a:p>
            <a:pPr>
              <a:buNone/>
            </a:pPr>
            <a:r>
              <a:rPr lang="en-AU" dirty="0" smtClean="0"/>
              <a:t>	expensive.</a:t>
            </a:r>
          </a:p>
          <a:p>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14</a:t>
            </a:fld>
            <a:endParaRPr lang="en-AU" dirty="0"/>
          </a:p>
        </p:txBody>
      </p:sp>
      <p:pic>
        <p:nvPicPr>
          <p:cNvPr id="46082" name="Picture 2" descr="http://www.collegerecruiter.com/insightblog/interview%20pic.g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588224" y="3933056"/>
            <a:ext cx="2520280" cy="208823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Applying user-centred guidelines</a:t>
            </a:r>
            <a:endParaRPr lang="en-AU" dirty="0"/>
          </a:p>
        </p:txBody>
      </p:sp>
      <p:sp>
        <p:nvSpPr>
          <p:cNvPr id="3" name="Content Placeholder 2"/>
          <p:cNvSpPr>
            <a:spLocks noGrp="1"/>
          </p:cNvSpPr>
          <p:nvPr>
            <p:ph idx="1"/>
          </p:nvPr>
        </p:nvSpPr>
        <p:spPr>
          <a:xfrm>
            <a:off x="457200" y="1935480"/>
            <a:ext cx="8363272" cy="4389120"/>
          </a:xfrm>
        </p:spPr>
        <p:txBody>
          <a:bodyPr/>
          <a:lstStyle/>
          <a:p>
            <a:r>
              <a:rPr lang="en-AU" dirty="0" smtClean="0"/>
              <a:t>The most used form of USD application is visualising the data gathered into a series of pictures.</a:t>
            </a:r>
          </a:p>
          <a:p>
            <a:r>
              <a:rPr lang="en-AU" dirty="0" smtClean="0"/>
              <a:t>By translating the vast amount of information gathered into visualisations helps us make sense of data.</a:t>
            </a:r>
          </a:p>
          <a:p>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15</a:t>
            </a:fld>
            <a:endParaRPr lang="en-AU"/>
          </a:p>
        </p:txBody>
      </p:sp>
      <p:pic>
        <p:nvPicPr>
          <p:cNvPr id="43014" name="Picture 6" descr="http://net.onextrapixel.com/wp-content/uploads/2009/07/wireframe-to-mockup1.jpg"/>
          <p:cNvPicPr>
            <a:picLocks noChangeAspect="1" noChangeArrowheads="1"/>
          </p:cNvPicPr>
          <p:nvPr/>
        </p:nvPicPr>
        <p:blipFill>
          <a:blip r:embed="rId2" cstate="print"/>
          <a:srcRect/>
          <a:stretch>
            <a:fillRect/>
          </a:stretch>
        </p:blipFill>
        <p:spPr bwMode="auto">
          <a:xfrm>
            <a:off x="2195736" y="3717032"/>
            <a:ext cx="4638675" cy="2819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4000" b="1" dirty="0" smtClean="0"/>
              <a:t>Usability guidelines for visualisations</a:t>
            </a:r>
            <a:endParaRPr lang="en-AU" sz="4000" dirty="0"/>
          </a:p>
        </p:txBody>
      </p:sp>
      <p:sp>
        <p:nvSpPr>
          <p:cNvPr id="3" name="Content Placeholder 2"/>
          <p:cNvSpPr>
            <a:spLocks noGrp="1"/>
          </p:cNvSpPr>
          <p:nvPr>
            <p:ph idx="1"/>
          </p:nvPr>
        </p:nvSpPr>
        <p:spPr/>
        <p:txBody>
          <a:bodyPr>
            <a:noAutofit/>
          </a:bodyPr>
          <a:lstStyle/>
          <a:p>
            <a:r>
              <a:rPr lang="en-AU" sz="2800" b="1" dirty="0" smtClean="0"/>
              <a:t>Be intuitive: </a:t>
            </a:r>
            <a:r>
              <a:rPr lang="en-AU" sz="2800" dirty="0" smtClean="0"/>
              <a:t>Don't have a great visualisation with hidden functionalities. People must </a:t>
            </a:r>
            <a:r>
              <a:rPr lang="en-AU" sz="2800" dirty="0" err="1" smtClean="0"/>
              <a:t>beable</a:t>
            </a:r>
            <a:r>
              <a:rPr lang="en-AU" sz="2800" dirty="0" smtClean="0"/>
              <a:t> to understand</a:t>
            </a:r>
          </a:p>
          <a:p>
            <a:r>
              <a:rPr lang="en-AU" sz="2800" b="1" dirty="0" smtClean="0"/>
              <a:t>Help viewers make sense of complex information: </a:t>
            </a:r>
            <a:r>
              <a:rPr lang="en-AU" sz="2800" dirty="0" smtClean="0"/>
              <a:t>The power of visualisations lies in their ability to display complex information on a single visual canvas.  Think about personalisation.</a:t>
            </a:r>
          </a:p>
          <a:p>
            <a:r>
              <a:rPr lang="en-AU" sz="2800" b="1" dirty="0" smtClean="0"/>
              <a:t>Use an appropriate mental model: </a:t>
            </a:r>
            <a:r>
              <a:rPr lang="en-AU" sz="2800" dirty="0" smtClean="0"/>
              <a:t>A good visualisation needs to match the way users conceptualise a specific topic</a:t>
            </a:r>
            <a:r>
              <a:rPr lang="en-AU" sz="2800" dirty="0" smtClean="0"/>
              <a:t>.</a:t>
            </a:r>
            <a:endParaRPr lang="en-AU" sz="2800" dirty="0" smtClean="0"/>
          </a:p>
        </p:txBody>
      </p:sp>
      <p:sp>
        <p:nvSpPr>
          <p:cNvPr id="4" name="Slide Number Placeholder 3"/>
          <p:cNvSpPr>
            <a:spLocks noGrp="1"/>
          </p:cNvSpPr>
          <p:nvPr>
            <p:ph type="sldNum" sz="quarter" idx="12"/>
          </p:nvPr>
        </p:nvSpPr>
        <p:spPr/>
        <p:txBody>
          <a:bodyPr/>
          <a:lstStyle/>
          <a:p>
            <a:fld id="{C761F05C-133A-4F03-9B7C-953091277880}" type="slidenum">
              <a:rPr lang="en-AU" smtClean="0"/>
              <a:pPr/>
              <a:t>16</a:t>
            </a:fld>
            <a:endParaRPr lang="en-A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b="1" dirty="0" smtClean="0"/>
              <a:t>Usability guidelines for </a:t>
            </a:r>
            <a:r>
              <a:rPr lang="en-AU" sz="3200" b="1" dirty="0" smtClean="0"/>
              <a:t>visualisations (cont)</a:t>
            </a:r>
            <a:endParaRPr lang="en-AU" sz="2800" dirty="0"/>
          </a:p>
        </p:txBody>
      </p:sp>
      <p:sp>
        <p:nvSpPr>
          <p:cNvPr id="3" name="Content Placeholder 2"/>
          <p:cNvSpPr>
            <a:spLocks noGrp="1"/>
          </p:cNvSpPr>
          <p:nvPr>
            <p:ph idx="1"/>
          </p:nvPr>
        </p:nvSpPr>
        <p:spPr/>
        <p:txBody>
          <a:bodyPr>
            <a:normAutofit/>
          </a:bodyPr>
          <a:lstStyle/>
          <a:p>
            <a:r>
              <a:rPr lang="en-AU" sz="2800" b="1" dirty="0" smtClean="0"/>
              <a:t>Follow general usability guidelines:</a:t>
            </a:r>
            <a:endParaRPr lang="en-AU" sz="2800" dirty="0" smtClean="0"/>
          </a:p>
          <a:p>
            <a:pPr lvl="1"/>
            <a:r>
              <a:rPr lang="en-AU" sz="2000" dirty="0" smtClean="0"/>
              <a:t>Good colour contrast </a:t>
            </a:r>
          </a:p>
          <a:p>
            <a:pPr lvl="1"/>
            <a:r>
              <a:rPr lang="en-AU" sz="2000" dirty="0" smtClean="0"/>
              <a:t>Readable font size </a:t>
            </a:r>
          </a:p>
          <a:p>
            <a:pPr lvl="1"/>
            <a:r>
              <a:rPr lang="en-AU" sz="2000" dirty="0" smtClean="0"/>
              <a:t>Clear titles </a:t>
            </a:r>
          </a:p>
          <a:p>
            <a:pPr lvl="1"/>
            <a:r>
              <a:rPr lang="en-AU" sz="2000" dirty="0" smtClean="0"/>
              <a:t>Clear Instructions</a:t>
            </a:r>
          </a:p>
          <a:p>
            <a:pPr lvl="1"/>
            <a:r>
              <a:rPr lang="en-AU" sz="2000" dirty="0" smtClean="0"/>
              <a:t>Good zooming and panning options </a:t>
            </a:r>
          </a:p>
          <a:p>
            <a:pPr lvl="1"/>
            <a:r>
              <a:rPr lang="en-AU" sz="2000" dirty="0" smtClean="0"/>
              <a:t>Clear feedback </a:t>
            </a:r>
          </a:p>
          <a:p>
            <a:r>
              <a:rPr lang="en-AU" sz="2800" b="1" dirty="0" smtClean="0"/>
              <a:t>Allow viewers to gain insight from the visualisation: </a:t>
            </a:r>
            <a:r>
              <a:rPr lang="en-AU" sz="2800" dirty="0" smtClean="0"/>
              <a:t>Does the visualisation allow users to make clear conclusions.</a:t>
            </a:r>
          </a:p>
          <a:p>
            <a:endParaRPr lang="en-AU" sz="3600"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17</a:t>
            </a:fld>
            <a:endParaRPr lang="en-A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AU" dirty="0" smtClean="0"/>
              <a:t>Designing Enterprise Sites For Large Companies</a:t>
            </a:r>
            <a:endParaRPr lang="en-AU" dirty="0"/>
          </a:p>
        </p:txBody>
      </p:sp>
      <p:sp>
        <p:nvSpPr>
          <p:cNvPr id="39940" name="Slide Number Placeholder 1"/>
          <p:cNvSpPr>
            <a:spLocks noGrp="1"/>
          </p:cNvSpPr>
          <p:nvPr>
            <p:ph type="sldNum" sz="quarter" idx="12"/>
          </p:nvPr>
        </p:nvSpPr>
        <p:spPr bwMode="auto">
          <a:noFill/>
          <a:ln>
            <a:miter lim="800000"/>
            <a:headEnd/>
            <a:tailEnd/>
          </a:ln>
        </p:spPr>
        <p:txBody>
          <a:bodyPr/>
          <a:lstStyle/>
          <a:p>
            <a:fld id="{66E4362B-C8E1-41EC-879C-A07DFC0785C6}"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600" b="1" dirty="0" smtClean="0"/>
              <a:t>Designing websites for large companies</a:t>
            </a:r>
            <a:endParaRPr lang="en-AU" sz="3600" dirty="0"/>
          </a:p>
        </p:txBody>
      </p:sp>
      <p:sp>
        <p:nvSpPr>
          <p:cNvPr id="3" name="Content Placeholder 2"/>
          <p:cNvSpPr>
            <a:spLocks noGrp="1"/>
          </p:cNvSpPr>
          <p:nvPr>
            <p:ph idx="1"/>
          </p:nvPr>
        </p:nvSpPr>
        <p:spPr/>
        <p:txBody>
          <a:bodyPr>
            <a:normAutofit fontScale="92500" lnSpcReduction="20000"/>
          </a:bodyPr>
          <a:lstStyle/>
          <a:p>
            <a:r>
              <a:rPr lang="en-AU" dirty="0" smtClean="0"/>
              <a:t>Many large companies experience problems with poor user experience.</a:t>
            </a:r>
          </a:p>
          <a:p>
            <a:r>
              <a:rPr lang="en-AU" dirty="0" smtClean="0"/>
              <a:t>This is due to:</a:t>
            </a:r>
          </a:p>
          <a:p>
            <a:pPr lvl="1"/>
            <a:r>
              <a:rPr lang="en-AU" dirty="0" smtClean="0"/>
              <a:t>Hastily </a:t>
            </a:r>
            <a:r>
              <a:rPr lang="en-AU" dirty="0" smtClean="0"/>
              <a:t>put together </a:t>
            </a:r>
            <a:r>
              <a:rPr lang="en-AU" dirty="0" smtClean="0"/>
              <a:t>applications by </a:t>
            </a:r>
            <a:r>
              <a:rPr lang="en-AU" dirty="0" smtClean="0"/>
              <a:t>an internal team in response to an urgent business need</a:t>
            </a:r>
            <a:r>
              <a:rPr lang="en-AU" dirty="0" smtClean="0"/>
              <a:t>.</a:t>
            </a:r>
          </a:p>
          <a:p>
            <a:pPr lvl="1"/>
            <a:r>
              <a:rPr lang="en-AU" dirty="0" smtClean="0"/>
              <a:t>Employees using an </a:t>
            </a:r>
            <a:r>
              <a:rPr lang="en-AU" dirty="0" smtClean="0"/>
              <a:t>array of applications sourced from multiple </a:t>
            </a:r>
            <a:r>
              <a:rPr lang="en-AU" dirty="0" smtClean="0"/>
              <a:t>suppliers.</a:t>
            </a:r>
          </a:p>
          <a:p>
            <a:pPr lvl="1"/>
            <a:r>
              <a:rPr lang="en-AU" dirty="0" smtClean="0"/>
              <a:t>Product </a:t>
            </a:r>
            <a:r>
              <a:rPr lang="en-AU" dirty="0" smtClean="0"/>
              <a:t>lacking </a:t>
            </a:r>
            <a:r>
              <a:rPr lang="en-AU" dirty="0" smtClean="0"/>
              <a:t>any commonality in design</a:t>
            </a:r>
            <a:r>
              <a:rPr lang="en-AU" dirty="0" smtClean="0"/>
              <a:t>.</a:t>
            </a:r>
          </a:p>
          <a:p>
            <a:pPr lvl="1"/>
            <a:r>
              <a:rPr lang="en-AU" dirty="0" smtClean="0"/>
              <a:t>Poor Management of the product requirements.</a:t>
            </a:r>
          </a:p>
          <a:p>
            <a:pPr lvl="1"/>
            <a:r>
              <a:rPr lang="en-AU" dirty="0" smtClean="0"/>
              <a:t>Company bosses believing that poor user experience isn’t a big issue.</a:t>
            </a:r>
          </a:p>
          <a:p>
            <a:r>
              <a:rPr lang="en-AU" dirty="0" smtClean="0"/>
              <a:t>The following are guidelines to help with designing </a:t>
            </a:r>
            <a:r>
              <a:rPr lang="en-AU" dirty="0" err="1" smtClean="0"/>
              <a:t>webpages</a:t>
            </a:r>
            <a:r>
              <a:rPr lang="en-AU" dirty="0" smtClean="0"/>
              <a:t> for larger companies.</a:t>
            </a:r>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19</a:t>
            </a:fld>
            <a:endParaRPr lang="en-A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Announcements</a:t>
            </a:r>
            <a:endParaRPr lang="en-AU" dirty="0"/>
          </a:p>
        </p:txBody>
      </p:sp>
      <p:sp>
        <p:nvSpPr>
          <p:cNvPr id="3" name="Content Placeholder 2"/>
          <p:cNvSpPr>
            <a:spLocks noGrp="1"/>
          </p:cNvSpPr>
          <p:nvPr>
            <p:ph idx="1"/>
          </p:nvPr>
        </p:nvSpPr>
        <p:spPr/>
        <p:txBody>
          <a:bodyPr>
            <a:normAutofit/>
          </a:bodyPr>
          <a:lstStyle/>
          <a:p>
            <a:r>
              <a:rPr lang="en-AU" sz="2800" dirty="0" smtClean="0"/>
              <a:t>Assignment One </a:t>
            </a:r>
            <a:r>
              <a:rPr lang="en-AU" sz="2800" dirty="0" smtClean="0">
                <a:sym typeface="Wingdings" pitchFamily="2" charset="2"/>
              </a:rPr>
              <a:t> </a:t>
            </a:r>
            <a:r>
              <a:rPr lang="en-AU" sz="2800" dirty="0" smtClean="0"/>
              <a:t>Feedback</a:t>
            </a:r>
          </a:p>
          <a:p>
            <a:pPr lvl="1"/>
            <a:r>
              <a:rPr lang="en-AU" dirty="0" smtClean="0"/>
              <a:t>The Good, The Bad, The Ugly</a:t>
            </a:r>
          </a:p>
          <a:p>
            <a:pPr lvl="1"/>
            <a:r>
              <a:rPr lang="en-AU" dirty="0" smtClean="0"/>
              <a:t>Work through documentation </a:t>
            </a:r>
            <a:r>
              <a:rPr lang="en-AU" dirty="0" smtClean="0">
                <a:hlinkClick r:id="rId2" action="ppaction://hlinkfile"/>
              </a:rPr>
              <a:t>..\Assessment\Ass1\DocumentationAss1_150.docx</a:t>
            </a:r>
            <a:endParaRPr lang="en-AU" dirty="0" smtClean="0"/>
          </a:p>
          <a:p>
            <a:r>
              <a:rPr lang="en-AU" sz="2800" dirty="0" smtClean="0"/>
              <a:t>Quiz three this week</a:t>
            </a:r>
          </a:p>
          <a:p>
            <a:r>
              <a:rPr lang="en-AU" sz="2800" dirty="0" smtClean="0"/>
              <a:t>Start work on assignment two</a:t>
            </a:r>
            <a:endParaRPr lang="en-AU" sz="2800" dirty="0" smtClean="0"/>
          </a:p>
        </p:txBody>
      </p:sp>
      <p:sp>
        <p:nvSpPr>
          <p:cNvPr id="6" name="Slide Number Placeholder 5"/>
          <p:cNvSpPr>
            <a:spLocks noGrp="1"/>
          </p:cNvSpPr>
          <p:nvPr>
            <p:ph type="sldNum" sz="quarter" idx="12"/>
          </p:nvPr>
        </p:nvSpPr>
        <p:spPr/>
        <p:txBody>
          <a:bodyPr/>
          <a:lstStyle/>
          <a:p>
            <a:fld id="{C761F05C-133A-4F03-9B7C-953091277880}" type="slidenum">
              <a:rPr lang="en-AU" smtClean="0"/>
              <a:pPr/>
              <a:t>2</a:t>
            </a:fld>
            <a:endParaRPr lang="en-AU"/>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4400" b="1" dirty="0" smtClean="0"/>
              <a:t>1. Study how people work, in their workplace</a:t>
            </a:r>
            <a:endParaRPr lang="en-AU" sz="4400" dirty="0"/>
          </a:p>
        </p:txBody>
      </p:sp>
      <p:sp>
        <p:nvSpPr>
          <p:cNvPr id="3" name="Content Placeholder 2"/>
          <p:cNvSpPr>
            <a:spLocks noGrp="1"/>
          </p:cNvSpPr>
          <p:nvPr>
            <p:ph idx="1"/>
          </p:nvPr>
        </p:nvSpPr>
        <p:spPr>
          <a:xfrm>
            <a:off x="457200" y="1935480"/>
            <a:ext cx="5554960" cy="4389120"/>
          </a:xfrm>
        </p:spPr>
        <p:txBody>
          <a:bodyPr>
            <a:noAutofit/>
          </a:bodyPr>
          <a:lstStyle/>
          <a:p>
            <a:r>
              <a:rPr lang="en-AU" sz="2400" dirty="0" smtClean="0"/>
              <a:t>User Research:</a:t>
            </a:r>
          </a:p>
          <a:p>
            <a:pPr lvl="1"/>
            <a:r>
              <a:rPr lang="en-AU" sz="2000" dirty="0" smtClean="0"/>
              <a:t>Conduct before design phase.</a:t>
            </a:r>
          </a:p>
          <a:p>
            <a:pPr lvl="1"/>
            <a:r>
              <a:rPr lang="en-AU" sz="2000" dirty="0" smtClean="0"/>
              <a:t>Important </a:t>
            </a:r>
            <a:r>
              <a:rPr lang="en-AU" sz="2000" dirty="0" smtClean="0"/>
              <a:t>in a business environment, where requirements can be </a:t>
            </a:r>
            <a:r>
              <a:rPr lang="en-AU" sz="2000" dirty="0" smtClean="0"/>
              <a:t>complicated.</a:t>
            </a:r>
          </a:p>
          <a:p>
            <a:pPr lvl="1"/>
            <a:r>
              <a:rPr lang="en-AU" sz="2000" dirty="0" smtClean="0"/>
              <a:t>D</a:t>
            </a:r>
            <a:r>
              <a:rPr lang="en-AU" sz="2000" dirty="0" smtClean="0"/>
              <a:t>esigners can be </a:t>
            </a:r>
            <a:r>
              <a:rPr lang="en-AU" sz="2000" dirty="0" smtClean="0"/>
              <a:t>faced with unfamiliar domains</a:t>
            </a:r>
            <a:r>
              <a:rPr lang="en-AU" sz="2000" dirty="0" smtClean="0"/>
              <a:t>.</a:t>
            </a:r>
          </a:p>
          <a:p>
            <a:pPr lvl="1"/>
            <a:r>
              <a:rPr lang="en-AU" sz="2000" dirty="0" smtClean="0"/>
              <a:t>Requirements often collected </a:t>
            </a:r>
            <a:r>
              <a:rPr lang="en-AU" sz="2000" dirty="0" smtClean="0"/>
              <a:t>by management </a:t>
            </a:r>
            <a:r>
              <a:rPr lang="en-AU" sz="2000" dirty="0" smtClean="0"/>
              <a:t>&amp; passed </a:t>
            </a:r>
            <a:r>
              <a:rPr lang="en-AU" sz="2000" dirty="0" smtClean="0"/>
              <a:t>on to the designers. </a:t>
            </a:r>
            <a:endParaRPr lang="en-AU" sz="2000" dirty="0" smtClean="0"/>
          </a:p>
          <a:p>
            <a:r>
              <a:rPr lang="en-AU" sz="2400" dirty="0" smtClean="0">
                <a:solidFill>
                  <a:srgbClr val="FF0000"/>
                </a:solidFill>
              </a:rPr>
              <a:t>THE RISK: how </a:t>
            </a:r>
            <a:r>
              <a:rPr lang="en-AU" sz="2400" dirty="0" smtClean="0">
                <a:solidFill>
                  <a:srgbClr val="FF0000"/>
                </a:solidFill>
              </a:rPr>
              <a:t>employees actually work is not always how their management thinks they work</a:t>
            </a:r>
            <a:r>
              <a:rPr lang="en-AU" sz="2400" dirty="0" smtClean="0">
                <a:solidFill>
                  <a:srgbClr val="FF0000"/>
                </a:solidFill>
              </a:rPr>
              <a:t>.</a:t>
            </a:r>
            <a:endParaRPr lang="en-AU" sz="2400" dirty="0" smtClean="0">
              <a:solidFill>
                <a:srgbClr val="FF0000"/>
              </a:solidFill>
            </a:endParaRPr>
          </a:p>
        </p:txBody>
      </p:sp>
      <p:sp>
        <p:nvSpPr>
          <p:cNvPr id="4" name="Slide Number Placeholder 3"/>
          <p:cNvSpPr>
            <a:spLocks noGrp="1"/>
          </p:cNvSpPr>
          <p:nvPr>
            <p:ph type="sldNum" sz="quarter" idx="12"/>
          </p:nvPr>
        </p:nvSpPr>
        <p:spPr/>
        <p:txBody>
          <a:bodyPr/>
          <a:lstStyle/>
          <a:p>
            <a:fld id="{C761F05C-133A-4F03-9B7C-953091277880}" type="slidenum">
              <a:rPr lang="en-AU" smtClean="0"/>
              <a:pPr/>
              <a:t>20</a:t>
            </a:fld>
            <a:endParaRPr lang="en-AU" dirty="0"/>
          </a:p>
        </p:txBody>
      </p:sp>
      <p:pic>
        <p:nvPicPr>
          <p:cNvPr id="6" name="Picture 2" descr="http://www.cartoonstock.com/lowres/rte0184l.jpg"/>
          <p:cNvPicPr>
            <a:picLocks noChangeAspect="1" noChangeArrowheads="1"/>
          </p:cNvPicPr>
          <p:nvPr/>
        </p:nvPicPr>
        <p:blipFill>
          <a:blip r:embed="rId2" cstate="print"/>
          <a:srcRect/>
          <a:stretch>
            <a:fillRect/>
          </a:stretch>
        </p:blipFill>
        <p:spPr bwMode="auto">
          <a:xfrm>
            <a:off x="5868144" y="2132856"/>
            <a:ext cx="3209925" cy="3810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5400" b="1" dirty="0" smtClean="0"/>
              <a:t>1. Study how people work, in their </a:t>
            </a:r>
            <a:r>
              <a:rPr lang="en-AU" sz="5400" b="1" dirty="0" smtClean="0"/>
              <a:t>workplace (cont)</a:t>
            </a:r>
            <a:endParaRPr lang="en-AU" dirty="0"/>
          </a:p>
        </p:txBody>
      </p:sp>
      <p:sp>
        <p:nvSpPr>
          <p:cNvPr id="3" name="Content Placeholder 2"/>
          <p:cNvSpPr>
            <a:spLocks noGrp="1"/>
          </p:cNvSpPr>
          <p:nvPr>
            <p:ph idx="1"/>
          </p:nvPr>
        </p:nvSpPr>
        <p:spPr/>
        <p:txBody>
          <a:bodyPr>
            <a:noAutofit/>
          </a:bodyPr>
          <a:lstStyle/>
          <a:p>
            <a:r>
              <a:rPr lang="en-AU" sz="2800" dirty="0" smtClean="0"/>
              <a:t>Why Research?</a:t>
            </a:r>
          </a:p>
          <a:p>
            <a:pPr lvl="1"/>
            <a:r>
              <a:rPr lang="en-AU" dirty="0" smtClean="0"/>
              <a:t>Talk directly to potential users of an application.</a:t>
            </a:r>
          </a:p>
          <a:p>
            <a:pPr lvl="1"/>
            <a:r>
              <a:rPr lang="en-AU" dirty="0" smtClean="0"/>
              <a:t>Visit their workplace to understand the full context of their work.</a:t>
            </a:r>
          </a:p>
          <a:p>
            <a:pPr lvl="1"/>
            <a:r>
              <a:rPr lang="en-AU" dirty="0" smtClean="0"/>
              <a:t>Discover any workarounds that are currently employed.</a:t>
            </a:r>
          </a:p>
          <a:p>
            <a:pPr lvl="1"/>
            <a:r>
              <a:rPr lang="en-AU" dirty="0" smtClean="0"/>
              <a:t>Uncover any workplace disruptions that may interrupt the use of an application. </a:t>
            </a:r>
          </a:p>
          <a:p>
            <a:pPr lvl="1"/>
            <a:r>
              <a:rPr lang="en-AU" dirty="0" smtClean="0"/>
              <a:t>Workplace politics and social dynamics that affect how people collaborate.</a:t>
            </a:r>
          </a:p>
          <a:p>
            <a:endParaRPr lang="en-AU" sz="3200"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21</a:t>
            </a:fld>
            <a:endParaRPr lang="en-A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4400" b="1" dirty="0" smtClean="0"/>
              <a:t>2. Consider the balance between novice and expert users</a:t>
            </a:r>
            <a:endParaRPr lang="en-AU" sz="4400" dirty="0"/>
          </a:p>
        </p:txBody>
      </p:sp>
      <p:sp>
        <p:nvSpPr>
          <p:cNvPr id="3" name="Content Placeholder 2"/>
          <p:cNvSpPr>
            <a:spLocks noGrp="1"/>
          </p:cNvSpPr>
          <p:nvPr>
            <p:ph idx="1"/>
          </p:nvPr>
        </p:nvSpPr>
        <p:spPr/>
        <p:txBody>
          <a:bodyPr>
            <a:noAutofit/>
          </a:bodyPr>
          <a:lstStyle/>
          <a:p>
            <a:r>
              <a:rPr lang="en-AU" sz="2800" dirty="0" smtClean="0"/>
              <a:t>Enterprise sites have &gt; average </a:t>
            </a:r>
            <a:r>
              <a:rPr lang="en-AU" sz="2800" dirty="0" smtClean="0"/>
              <a:t>proportion of 'expert' </a:t>
            </a:r>
            <a:r>
              <a:rPr lang="en-AU" sz="2800" dirty="0" smtClean="0"/>
              <a:t>users</a:t>
            </a:r>
          </a:p>
          <a:p>
            <a:r>
              <a:rPr lang="en-AU" sz="2800" dirty="0" smtClean="0"/>
              <a:t>That is</a:t>
            </a:r>
            <a:r>
              <a:rPr lang="en-AU" sz="2800" dirty="0" smtClean="0"/>
              <a:t>, users </a:t>
            </a:r>
            <a:r>
              <a:rPr lang="en-AU" sz="2800" dirty="0" smtClean="0"/>
              <a:t>who use the application frequently in their day-to-day </a:t>
            </a:r>
            <a:r>
              <a:rPr lang="en-AU" sz="2800" dirty="0" smtClean="0"/>
              <a:t>work.</a:t>
            </a:r>
          </a:p>
          <a:p>
            <a:r>
              <a:rPr lang="en-AU" sz="2800" dirty="0" smtClean="0"/>
              <a:t>These users </a:t>
            </a:r>
            <a:r>
              <a:rPr lang="en-AU" sz="2800" dirty="0" smtClean="0"/>
              <a:t>become </a:t>
            </a:r>
            <a:r>
              <a:rPr lang="en-AU" sz="2800" dirty="0" smtClean="0"/>
              <a:t>very familiar </a:t>
            </a:r>
            <a:r>
              <a:rPr lang="en-AU" sz="2800" dirty="0" smtClean="0"/>
              <a:t>with the application and take </a:t>
            </a:r>
            <a:r>
              <a:rPr lang="en-AU" sz="2800" dirty="0" smtClean="0"/>
              <a:t>the time to learn more complex </a:t>
            </a:r>
            <a:r>
              <a:rPr lang="en-AU" sz="2800" dirty="0" smtClean="0"/>
              <a:t>interactions.</a:t>
            </a:r>
          </a:p>
          <a:p>
            <a:r>
              <a:rPr lang="en-AU" sz="2800" dirty="0" smtClean="0"/>
              <a:t>The goal is to make these </a:t>
            </a:r>
            <a:r>
              <a:rPr lang="en-AU" sz="2800" dirty="0" smtClean="0"/>
              <a:t>interactions understandable and </a:t>
            </a:r>
            <a:r>
              <a:rPr lang="en-AU" sz="2800" dirty="0" smtClean="0"/>
              <a:t>useable to </a:t>
            </a:r>
            <a:r>
              <a:rPr lang="en-AU" sz="2800" dirty="0" smtClean="0"/>
              <a:t>make </a:t>
            </a:r>
            <a:r>
              <a:rPr lang="en-AU" sz="2800" dirty="0" smtClean="0"/>
              <a:t>their life easier</a:t>
            </a:r>
            <a:r>
              <a:rPr lang="en-AU" sz="2800" dirty="0" smtClean="0"/>
              <a:t>.</a:t>
            </a:r>
            <a:endParaRPr lang="en-AU" sz="2800"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22</a:t>
            </a:fld>
            <a:endParaRPr lang="en-A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4400" b="1" dirty="0" smtClean="0"/>
              <a:t>2. Consider the balance between novice and expert </a:t>
            </a:r>
            <a:r>
              <a:rPr lang="en-AU" sz="4400" b="1" dirty="0" smtClean="0"/>
              <a:t>users (cont)</a:t>
            </a:r>
            <a:endParaRPr lang="en-AU" sz="4000" dirty="0"/>
          </a:p>
        </p:txBody>
      </p:sp>
      <p:sp>
        <p:nvSpPr>
          <p:cNvPr id="3" name="Content Placeholder 2"/>
          <p:cNvSpPr>
            <a:spLocks noGrp="1"/>
          </p:cNvSpPr>
          <p:nvPr>
            <p:ph idx="1"/>
          </p:nvPr>
        </p:nvSpPr>
        <p:spPr>
          <a:xfrm>
            <a:off x="457200" y="1935480"/>
            <a:ext cx="8229600" cy="2717656"/>
          </a:xfrm>
        </p:spPr>
        <p:txBody>
          <a:bodyPr>
            <a:noAutofit/>
          </a:bodyPr>
          <a:lstStyle/>
          <a:p>
            <a:r>
              <a:rPr lang="en-AU" sz="2000" dirty="0" smtClean="0"/>
              <a:t>It’s also important that enterprise sites accommodate novice users as well. </a:t>
            </a:r>
          </a:p>
          <a:p>
            <a:r>
              <a:rPr lang="en-AU" sz="2000" dirty="0" smtClean="0"/>
              <a:t>New employees using an application for the first time, or other occasional users must be offered clear, simple workflows.</a:t>
            </a:r>
          </a:p>
          <a:p>
            <a:r>
              <a:rPr lang="en-AU" sz="2000" dirty="0" smtClean="0"/>
              <a:t>These workflows should focus on executing key tasks quickly and hide the complexities that only expert users will appreciate.</a:t>
            </a:r>
          </a:p>
          <a:p>
            <a:r>
              <a:rPr lang="en-AU" sz="2000" dirty="0" smtClean="0"/>
              <a:t>Doing so will help eliminate the need for training new users and re-training infrequent users, thus saving time and money.</a:t>
            </a:r>
          </a:p>
          <a:p>
            <a:endParaRPr lang="en-AU" sz="2000"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23</a:t>
            </a:fld>
            <a:endParaRPr lang="en-AU"/>
          </a:p>
        </p:txBody>
      </p:sp>
      <p:pic>
        <p:nvPicPr>
          <p:cNvPr id="5" name="Picture 2" descr="http://www.karsten-berlin.net/images/gisusability/usercontrol.jpg"/>
          <p:cNvPicPr>
            <a:picLocks noChangeAspect="1" noChangeArrowheads="1"/>
          </p:cNvPicPr>
          <p:nvPr/>
        </p:nvPicPr>
        <p:blipFill>
          <a:blip r:embed="rId2" cstate="print">
            <a:clrChange>
              <a:clrFrom>
                <a:srgbClr val="D8D8D8"/>
              </a:clrFrom>
              <a:clrTo>
                <a:srgbClr val="D8D8D8">
                  <a:alpha val="0"/>
                </a:srgbClr>
              </a:clrTo>
            </a:clrChange>
          </a:blip>
          <a:srcRect/>
          <a:stretch>
            <a:fillRect/>
          </a:stretch>
        </p:blipFill>
        <p:spPr bwMode="auto">
          <a:xfrm>
            <a:off x="755576" y="4797152"/>
            <a:ext cx="7620000" cy="1873002"/>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3. Allow for customisation and personalisation</a:t>
            </a:r>
            <a:endParaRPr lang="en-AU" dirty="0"/>
          </a:p>
        </p:txBody>
      </p:sp>
      <p:sp>
        <p:nvSpPr>
          <p:cNvPr id="3" name="Content Placeholder 2"/>
          <p:cNvSpPr>
            <a:spLocks noGrp="1"/>
          </p:cNvSpPr>
          <p:nvPr>
            <p:ph idx="1"/>
          </p:nvPr>
        </p:nvSpPr>
        <p:spPr>
          <a:xfrm>
            <a:off x="457200" y="1935480"/>
            <a:ext cx="8435280" cy="4389120"/>
          </a:xfrm>
        </p:spPr>
        <p:txBody>
          <a:bodyPr>
            <a:normAutofit/>
          </a:bodyPr>
          <a:lstStyle/>
          <a:p>
            <a:r>
              <a:rPr lang="en-AU" sz="2000" dirty="0" smtClean="0"/>
              <a:t>If </a:t>
            </a:r>
            <a:r>
              <a:rPr lang="en-AU" sz="2000" dirty="0" smtClean="0"/>
              <a:t>you think it’s annoying </a:t>
            </a:r>
            <a:r>
              <a:rPr lang="en-AU" sz="2000" dirty="0" smtClean="0"/>
              <a:t>to </a:t>
            </a:r>
            <a:r>
              <a:rPr lang="en-AU" sz="2000" dirty="0" smtClean="0"/>
              <a:t>use </a:t>
            </a:r>
            <a:r>
              <a:rPr lang="en-AU" sz="2000" dirty="0" smtClean="0"/>
              <a:t>a website once that doesn't work the way you want, imagine having to do this every day. </a:t>
            </a:r>
            <a:endParaRPr lang="en-AU" sz="2000" dirty="0" smtClean="0"/>
          </a:p>
          <a:p>
            <a:r>
              <a:rPr lang="en-AU" sz="2000" dirty="0" smtClean="0"/>
              <a:t>The </a:t>
            </a:r>
            <a:r>
              <a:rPr lang="en-AU" sz="2000" dirty="0" smtClean="0"/>
              <a:t>problem is, no matter how many potential users you talk to, there's always going to be a variation in the way people think and work. </a:t>
            </a:r>
            <a:endParaRPr lang="en-AU" sz="2000" dirty="0" smtClean="0"/>
          </a:p>
          <a:p>
            <a:r>
              <a:rPr lang="en-AU" sz="2000" dirty="0" smtClean="0"/>
              <a:t>It's </a:t>
            </a:r>
            <a:r>
              <a:rPr lang="en-AU" sz="2000" dirty="0" smtClean="0"/>
              <a:t>important to recognise this variation, and allow users of your application to customise how it works.</a:t>
            </a:r>
          </a:p>
          <a:p>
            <a:r>
              <a:rPr lang="en-AU" sz="2000" dirty="0" smtClean="0"/>
              <a:t>For example, consider providing a personalised home screen where people can add their own shortcuts and views of information. </a:t>
            </a:r>
            <a:endParaRPr lang="en-AU" sz="2000" dirty="0" smtClean="0"/>
          </a:p>
        </p:txBody>
      </p:sp>
      <p:sp>
        <p:nvSpPr>
          <p:cNvPr id="4" name="Slide Number Placeholder 3"/>
          <p:cNvSpPr>
            <a:spLocks noGrp="1"/>
          </p:cNvSpPr>
          <p:nvPr>
            <p:ph type="sldNum" sz="quarter" idx="12"/>
          </p:nvPr>
        </p:nvSpPr>
        <p:spPr/>
        <p:txBody>
          <a:bodyPr/>
          <a:lstStyle/>
          <a:p>
            <a:fld id="{C761F05C-133A-4F03-9B7C-953091277880}" type="slidenum">
              <a:rPr lang="en-AU" smtClean="0"/>
              <a:pPr/>
              <a:t>24</a:t>
            </a:fld>
            <a:endParaRPr lang="en-AU"/>
          </a:p>
        </p:txBody>
      </p:sp>
      <p:pic>
        <p:nvPicPr>
          <p:cNvPr id="5" name="Picture 4"/>
          <p:cNvPicPr/>
          <p:nvPr/>
        </p:nvPicPr>
        <p:blipFill>
          <a:blip r:embed="rId2" cstate="print"/>
          <a:srcRect l="23262" t="19232" r="34076" b="45917"/>
          <a:stretch>
            <a:fillRect/>
          </a:stretch>
        </p:blipFill>
        <p:spPr bwMode="auto">
          <a:xfrm>
            <a:off x="2411760" y="4797152"/>
            <a:ext cx="4248472" cy="1800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3. Allow for customisation and </a:t>
            </a:r>
            <a:r>
              <a:rPr lang="en-AU" b="1" dirty="0" smtClean="0"/>
              <a:t>personalisation (cont)</a:t>
            </a:r>
            <a:endParaRPr lang="en-AU" dirty="0"/>
          </a:p>
        </p:txBody>
      </p:sp>
      <p:sp>
        <p:nvSpPr>
          <p:cNvPr id="3" name="Content Placeholder 2"/>
          <p:cNvSpPr>
            <a:spLocks noGrp="1"/>
          </p:cNvSpPr>
          <p:nvPr>
            <p:ph idx="1"/>
          </p:nvPr>
        </p:nvSpPr>
        <p:spPr/>
        <p:txBody>
          <a:bodyPr>
            <a:normAutofit fontScale="92500"/>
          </a:bodyPr>
          <a:lstStyle/>
          <a:p>
            <a:r>
              <a:rPr lang="en-AU" dirty="0" smtClean="0"/>
              <a:t>If your application features a search facility, where users may spend time composing a complex set of search criteria, you should also think about allowing them to save these searches so they can repeat them later.</a:t>
            </a:r>
          </a:p>
          <a:p>
            <a:r>
              <a:rPr lang="en-AU" dirty="0" smtClean="0"/>
              <a:t>The important thing is consider customisation carefully. </a:t>
            </a:r>
          </a:p>
          <a:p>
            <a:r>
              <a:rPr lang="en-AU" dirty="0" smtClean="0"/>
              <a:t>If you find that you need to make most aspects of an application customisable, it may mean that you're not really certain of users' needs. </a:t>
            </a:r>
          </a:p>
          <a:p>
            <a:r>
              <a:rPr lang="en-AU" dirty="0" smtClean="0"/>
              <a:t>Users are likely to take some time before they start fully understanding and customising an application they use, so sensible defaults still need to be provided for novice users.</a:t>
            </a:r>
          </a:p>
          <a:p>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25</a:t>
            </a:fld>
            <a:endParaRPr lang="en-A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4. Open up your data</a:t>
            </a:r>
            <a:endParaRPr lang="en-AU" dirty="0"/>
          </a:p>
        </p:txBody>
      </p:sp>
      <p:sp>
        <p:nvSpPr>
          <p:cNvPr id="3" name="Content Placeholder 2"/>
          <p:cNvSpPr>
            <a:spLocks noGrp="1"/>
          </p:cNvSpPr>
          <p:nvPr>
            <p:ph idx="1"/>
          </p:nvPr>
        </p:nvSpPr>
        <p:spPr/>
        <p:txBody>
          <a:bodyPr>
            <a:noAutofit/>
          </a:bodyPr>
          <a:lstStyle/>
          <a:p>
            <a:r>
              <a:rPr lang="en-AU" sz="2800" dirty="0" smtClean="0"/>
              <a:t>It is rare for Enterprise Sites to work in in </a:t>
            </a:r>
            <a:r>
              <a:rPr lang="en-AU" sz="2800" dirty="0" smtClean="0"/>
              <a:t>isolation. </a:t>
            </a:r>
            <a:endParaRPr lang="en-AU" sz="2800" dirty="0" smtClean="0"/>
          </a:p>
          <a:p>
            <a:r>
              <a:rPr lang="en-AU" sz="2800" dirty="0" smtClean="0"/>
              <a:t>More </a:t>
            </a:r>
            <a:r>
              <a:rPr lang="en-AU" sz="2800" dirty="0" smtClean="0"/>
              <a:t>often than not, corporate users have to use an array of applications to get their work done. </a:t>
            </a:r>
            <a:endParaRPr lang="en-AU" sz="2800" dirty="0" smtClean="0"/>
          </a:p>
          <a:p>
            <a:r>
              <a:rPr lang="en-AU" sz="2800" dirty="0" smtClean="0"/>
              <a:t>Unless </a:t>
            </a:r>
            <a:r>
              <a:rPr lang="en-AU" sz="2800" dirty="0" smtClean="0"/>
              <a:t>this scenario has been considered from the beginning, it's often difficult to get applications to work together and seamlessly exchange </a:t>
            </a:r>
            <a:r>
              <a:rPr lang="en-AU" sz="2800" dirty="0" smtClean="0"/>
              <a:t>data.</a:t>
            </a:r>
          </a:p>
          <a:p>
            <a:r>
              <a:rPr lang="en-AU" sz="2800" dirty="0" smtClean="0"/>
              <a:t>Users often have to resort to manual workarounds to keep things moving</a:t>
            </a:r>
            <a:r>
              <a:rPr lang="en-AU" sz="2800" dirty="0" smtClean="0"/>
              <a:t>.</a:t>
            </a:r>
            <a:endParaRPr lang="en-AU" sz="2800" dirty="0" smtClean="0"/>
          </a:p>
        </p:txBody>
      </p:sp>
      <p:sp>
        <p:nvSpPr>
          <p:cNvPr id="4" name="Slide Number Placeholder 3"/>
          <p:cNvSpPr>
            <a:spLocks noGrp="1"/>
          </p:cNvSpPr>
          <p:nvPr>
            <p:ph type="sldNum" sz="quarter" idx="12"/>
          </p:nvPr>
        </p:nvSpPr>
        <p:spPr/>
        <p:txBody>
          <a:bodyPr/>
          <a:lstStyle/>
          <a:p>
            <a:fld id="{C761F05C-133A-4F03-9B7C-953091277880}" type="slidenum">
              <a:rPr lang="en-AU" smtClean="0"/>
              <a:pPr/>
              <a:t>26</a:t>
            </a:fld>
            <a:endParaRPr lang="en-A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4. Open up your </a:t>
            </a:r>
            <a:r>
              <a:rPr lang="en-AU" b="1" dirty="0" smtClean="0"/>
              <a:t>data (cont)</a:t>
            </a:r>
            <a:endParaRPr lang="en-AU" dirty="0"/>
          </a:p>
        </p:txBody>
      </p:sp>
      <p:sp>
        <p:nvSpPr>
          <p:cNvPr id="3" name="Content Placeholder 2"/>
          <p:cNvSpPr>
            <a:spLocks noGrp="1"/>
          </p:cNvSpPr>
          <p:nvPr>
            <p:ph idx="1"/>
          </p:nvPr>
        </p:nvSpPr>
        <p:spPr>
          <a:xfrm>
            <a:off x="457200" y="1935480"/>
            <a:ext cx="6779096" cy="4389120"/>
          </a:xfrm>
        </p:spPr>
        <p:txBody>
          <a:bodyPr>
            <a:noAutofit/>
          </a:bodyPr>
          <a:lstStyle/>
          <a:p>
            <a:r>
              <a:rPr lang="en-AU" sz="2800" dirty="0" smtClean="0"/>
              <a:t>To avoid manual work </a:t>
            </a:r>
            <a:r>
              <a:rPr lang="en-AU" sz="2800" dirty="0" err="1" smtClean="0"/>
              <a:t>arounds</a:t>
            </a:r>
            <a:r>
              <a:rPr lang="en-AU" sz="2800" dirty="0" smtClean="0"/>
              <a:t>:</a:t>
            </a:r>
          </a:p>
          <a:p>
            <a:pPr lvl="1"/>
            <a:r>
              <a:rPr lang="en-AU" dirty="0" smtClean="0"/>
              <a:t>Allow users to export data in a format that they're familiar with e.g. Excel spreadsheets. </a:t>
            </a:r>
          </a:p>
          <a:p>
            <a:pPr lvl="1"/>
            <a:r>
              <a:rPr lang="en-AU" dirty="0" smtClean="0"/>
              <a:t>Allow users to easily print out information where possible - not everyone wants to review a large amount of information on a computer screen. </a:t>
            </a:r>
          </a:p>
          <a:p>
            <a:pPr lvl="1"/>
            <a:r>
              <a:rPr lang="en-AU" dirty="0" smtClean="0"/>
              <a:t>Check if there are any industry-standard data formats relevant to your application domain, and conform to these formats where possible to allow for seamless integration with other applications.</a:t>
            </a:r>
            <a:endParaRPr lang="en-AU" sz="3200"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27</a:t>
            </a:fld>
            <a:endParaRPr lang="en-AU"/>
          </a:p>
        </p:txBody>
      </p:sp>
      <p:pic>
        <p:nvPicPr>
          <p:cNvPr id="13314" name="Picture 2" descr="http://2.bp.blogspot.com/_dBAKxejXABM/S8C8Hb72HGI/AAAAAAAAAR8/hAr0LFWrjR0/s320/csv256.png"/>
          <p:cNvPicPr>
            <a:picLocks noChangeArrowheads="1"/>
          </p:cNvPicPr>
          <p:nvPr/>
        </p:nvPicPr>
        <p:blipFill>
          <a:blip r:embed="rId2" cstate="print"/>
          <a:srcRect/>
          <a:stretch>
            <a:fillRect/>
          </a:stretch>
        </p:blipFill>
        <p:spPr bwMode="auto">
          <a:xfrm>
            <a:off x="7164488" y="2204864"/>
            <a:ext cx="1800000" cy="1800000"/>
          </a:xfrm>
          <a:prstGeom prst="rect">
            <a:avLst/>
          </a:prstGeom>
          <a:noFill/>
        </p:spPr>
      </p:pic>
      <p:pic>
        <p:nvPicPr>
          <p:cNvPr id="13316" name="Picture 4" descr="http://www.fbmc-ormond.com/FBMCbroch/print_icon.jpg"/>
          <p:cNvPicPr>
            <a:picLocks noChangeArrowheads="1"/>
          </p:cNvPicPr>
          <p:nvPr/>
        </p:nvPicPr>
        <p:blipFill>
          <a:blip r:embed="rId3" cstate="print"/>
          <a:srcRect/>
          <a:stretch>
            <a:fillRect/>
          </a:stretch>
        </p:blipFill>
        <p:spPr bwMode="auto">
          <a:xfrm>
            <a:off x="7236496" y="4509120"/>
            <a:ext cx="1800000" cy="18000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5. Collect ongoing user feedback</a:t>
            </a:r>
            <a:endParaRPr lang="en-AU" dirty="0"/>
          </a:p>
        </p:txBody>
      </p:sp>
      <p:sp>
        <p:nvSpPr>
          <p:cNvPr id="3" name="Content Placeholder 2"/>
          <p:cNvSpPr>
            <a:spLocks noGrp="1"/>
          </p:cNvSpPr>
          <p:nvPr>
            <p:ph idx="1"/>
          </p:nvPr>
        </p:nvSpPr>
        <p:spPr/>
        <p:txBody>
          <a:bodyPr>
            <a:normAutofit lnSpcReduction="10000"/>
          </a:bodyPr>
          <a:lstStyle/>
          <a:p>
            <a:r>
              <a:rPr lang="en-AU" dirty="0" smtClean="0"/>
              <a:t>After an application is deployed and </a:t>
            </a:r>
            <a:r>
              <a:rPr lang="en-AU" dirty="0" smtClean="0"/>
              <a:t>appears to work, </a:t>
            </a:r>
            <a:r>
              <a:rPr lang="en-AU" dirty="0" smtClean="0"/>
              <a:t>it's all too easy to forget about it and devote all resources to other projects. </a:t>
            </a:r>
            <a:endParaRPr lang="en-AU" dirty="0" smtClean="0"/>
          </a:p>
          <a:p>
            <a:r>
              <a:rPr lang="en-AU" dirty="0" smtClean="0"/>
              <a:t>However</a:t>
            </a:r>
            <a:r>
              <a:rPr lang="en-AU" dirty="0" smtClean="0"/>
              <a:t>, even after initial problems have been fixed, more things can come up further along the way</a:t>
            </a:r>
            <a:r>
              <a:rPr lang="en-AU" dirty="0" smtClean="0"/>
              <a:t>.</a:t>
            </a:r>
          </a:p>
          <a:p>
            <a:r>
              <a:rPr lang="en-AU" dirty="0" smtClean="0"/>
              <a:t>It's </a:t>
            </a:r>
            <a:r>
              <a:rPr lang="en-AU" dirty="0" smtClean="0"/>
              <a:t>only after users have been using an application for a while that you can understand if there's scope for further </a:t>
            </a:r>
            <a:r>
              <a:rPr lang="en-AU" dirty="0" smtClean="0"/>
              <a:t>optimising.</a:t>
            </a:r>
          </a:p>
          <a:p>
            <a:r>
              <a:rPr lang="en-AU" dirty="0" smtClean="0"/>
              <a:t>For </a:t>
            </a:r>
            <a:r>
              <a:rPr lang="en-AU" dirty="0" smtClean="0"/>
              <a:t>example, you may find that there are certain tedious tasks that users need to frequently repeat, and </a:t>
            </a:r>
            <a:r>
              <a:rPr lang="en-AU" dirty="0" smtClean="0"/>
              <a:t>such </a:t>
            </a:r>
            <a:r>
              <a:rPr lang="en-AU" dirty="0" smtClean="0"/>
              <a:t>tasks could be automated. </a:t>
            </a:r>
            <a:endParaRPr lang="en-AU" dirty="0" smtClean="0"/>
          </a:p>
          <a:p>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28</a:t>
            </a:fld>
            <a:endParaRPr lang="en-A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Autofit/>
          </a:bodyPr>
          <a:lstStyle/>
          <a:p>
            <a:r>
              <a:rPr lang="en-AU" sz="4000" b="1" dirty="0" smtClean="0"/>
              <a:t>5. Collect ongoing user </a:t>
            </a:r>
            <a:r>
              <a:rPr lang="en-AU" sz="4000" b="1" dirty="0" smtClean="0"/>
              <a:t>feedback (cont)</a:t>
            </a:r>
            <a:endParaRPr lang="en-AU" sz="4000" dirty="0"/>
          </a:p>
        </p:txBody>
      </p:sp>
      <p:sp>
        <p:nvSpPr>
          <p:cNvPr id="3" name="Content Placeholder 2"/>
          <p:cNvSpPr>
            <a:spLocks noGrp="1"/>
          </p:cNvSpPr>
          <p:nvPr>
            <p:ph idx="1"/>
          </p:nvPr>
        </p:nvSpPr>
        <p:spPr>
          <a:xfrm>
            <a:off x="457200" y="1340768"/>
            <a:ext cx="5554960" cy="5328592"/>
          </a:xfrm>
        </p:spPr>
        <p:txBody>
          <a:bodyPr>
            <a:normAutofit fontScale="85000" lnSpcReduction="20000"/>
          </a:bodyPr>
          <a:lstStyle/>
          <a:p>
            <a:r>
              <a:rPr lang="en-AU" dirty="0" smtClean="0"/>
              <a:t>You may also need to provide additional functionality to sift through the growing amount of data handled by an application as time passes.</a:t>
            </a:r>
          </a:p>
          <a:p>
            <a:r>
              <a:rPr lang="en-AU" dirty="0" smtClean="0"/>
              <a:t>Fortunately, it shouldn't be difficult to collect such feedback: users can be very vocal if something that they have to use every day doesn't work as they expect.</a:t>
            </a:r>
          </a:p>
          <a:p>
            <a:r>
              <a:rPr lang="en-AU" dirty="0" smtClean="0"/>
              <a:t>Consider providing a way to capture feedback from within your </a:t>
            </a:r>
            <a:r>
              <a:rPr lang="en-AU" dirty="0" smtClean="0"/>
              <a:t>application </a:t>
            </a:r>
            <a:r>
              <a:rPr lang="en-AU" dirty="0" smtClean="0">
                <a:sym typeface="Wingdings" pitchFamily="2" charset="2"/>
              </a:rPr>
              <a:t> </a:t>
            </a:r>
            <a:r>
              <a:rPr lang="en-AU" dirty="0" smtClean="0"/>
              <a:t>allowing </a:t>
            </a:r>
            <a:r>
              <a:rPr lang="en-AU" dirty="0" smtClean="0"/>
              <a:t>users to easily report any issues they have</a:t>
            </a:r>
            <a:r>
              <a:rPr lang="en-AU" dirty="0" smtClean="0"/>
              <a:t>.</a:t>
            </a:r>
            <a:endParaRPr lang="en-AU" dirty="0" smtClean="0"/>
          </a:p>
          <a:p>
            <a:r>
              <a:rPr lang="en-AU" dirty="0" smtClean="0"/>
              <a:t>If your application is supported by a helpdesk, support staff can also provide very useful feedback on the issues that users are facing and the changes that they're requesting</a:t>
            </a:r>
            <a:r>
              <a:rPr lang="en-AU" dirty="0" smtClean="0"/>
              <a:t>.</a:t>
            </a:r>
            <a:endParaRPr lang="en-AU" dirty="0" smtClean="0"/>
          </a:p>
        </p:txBody>
      </p:sp>
      <p:sp>
        <p:nvSpPr>
          <p:cNvPr id="4" name="Slide Number Placeholder 3"/>
          <p:cNvSpPr>
            <a:spLocks noGrp="1"/>
          </p:cNvSpPr>
          <p:nvPr>
            <p:ph type="sldNum" sz="quarter" idx="12"/>
          </p:nvPr>
        </p:nvSpPr>
        <p:spPr/>
        <p:txBody>
          <a:bodyPr/>
          <a:lstStyle/>
          <a:p>
            <a:fld id="{C761F05C-133A-4F03-9B7C-953091277880}" type="slidenum">
              <a:rPr lang="en-AU" smtClean="0"/>
              <a:pPr/>
              <a:t>29</a:t>
            </a:fld>
            <a:endParaRPr lang="en-AU"/>
          </a:p>
        </p:txBody>
      </p:sp>
      <p:pic>
        <p:nvPicPr>
          <p:cNvPr id="12290" name="Picture 2" descr="http://images.ientrymail.com/webpronews/article_pics/feedback-survey-template.jpg"/>
          <p:cNvPicPr>
            <a:picLocks noChangeAspect="1" noChangeArrowheads="1"/>
          </p:cNvPicPr>
          <p:nvPr/>
        </p:nvPicPr>
        <p:blipFill>
          <a:blip r:embed="rId2" cstate="print"/>
          <a:srcRect/>
          <a:stretch>
            <a:fillRect/>
          </a:stretch>
        </p:blipFill>
        <p:spPr bwMode="auto">
          <a:xfrm>
            <a:off x="6012160" y="1512168"/>
            <a:ext cx="2841059" cy="458112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Outline</a:t>
            </a:r>
            <a:endParaRPr lang="en-AU" dirty="0"/>
          </a:p>
        </p:txBody>
      </p:sp>
      <p:sp>
        <p:nvSpPr>
          <p:cNvPr id="3" name="Content Placeholder 2"/>
          <p:cNvSpPr>
            <a:spLocks noGrp="1"/>
          </p:cNvSpPr>
          <p:nvPr>
            <p:ph idx="1"/>
          </p:nvPr>
        </p:nvSpPr>
        <p:spPr>
          <a:xfrm>
            <a:off x="457200" y="1935163"/>
            <a:ext cx="8229600" cy="4565671"/>
          </a:xfrm>
        </p:spPr>
        <p:txBody>
          <a:bodyPr>
            <a:normAutofit/>
          </a:bodyPr>
          <a:lstStyle/>
          <a:p>
            <a:r>
              <a:rPr lang="en-AU" sz="3200" dirty="0" smtClean="0"/>
              <a:t>What is </a:t>
            </a:r>
            <a:r>
              <a:rPr lang="en-AU" sz="3200" dirty="0" smtClean="0"/>
              <a:t>UCD?</a:t>
            </a:r>
          </a:p>
          <a:p>
            <a:r>
              <a:rPr lang="en-AU" sz="3200" dirty="0" smtClean="0"/>
              <a:t>ISO 13407:1999</a:t>
            </a:r>
          </a:p>
          <a:p>
            <a:r>
              <a:rPr lang="en-AU" sz="3200" dirty="0" smtClean="0"/>
              <a:t>Applying user-centred </a:t>
            </a:r>
            <a:r>
              <a:rPr lang="en-AU" sz="3200" dirty="0" smtClean="0"/>
              <a:t>guidelines</a:t>
            </a:r>
          </a:p>
          <a:p>
            <a:r>
              <a:rPr lang="en-AU" sz="3200" dirty="0" smtClean="0"/>
              <a:t>Designing websites for large </a:t>
            </a:r>
            <a:r>
              <a:rPr lang="en-AU" sz="3200" dirty="0" smtClean="0"/>
              <a:t>companies</a:t>
            </a:r>
          </a:p>
          <a:p>
            <a:r>
              <a:rPr lang="en-AU" sz="3200" dirty="0" smtClean="0"/>
              <a:t>Measuring Design Effectiveness</a:t>
            </a:r>
          </a:p>
          <a:p>
            <a:r>
              <a:rPr lang="en-AU" sz="3200" dirty="0" smtClean="0"/>
              <a:t>Driving Customers Away</a:t>
            </a:r>
            <a:endParaRPr lang="en-AU" sz="3200" dirty="0" smtClean="0"/>
          </a:p>
        </p:txBody>
      </p:sp>
      <p:sp>
        <p:nvSpPr>
          <p:cNvPr id="4" name="Slide Number Placeholder 3"/>
          <p:cNvSpPr>
            <a:spLocks noGrp="1"/>
          </p:cNvSpPr>
          <p:nvPr>
            <p:ph type="sldNum" sz="quarter" idx="12"/>
          </p:nvPr>
        </p:nvSpPr>
        <p:spPr/>
        <p:txBody>
          <a:bodyPr/>
          <a:lstStyle/>
          <a:p>
            <a:fld id="{E009F9A9-ABA6-4F38-8DCF-C93684C8AD6A}"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AU" dirty="0" smtClean="0"/>
              <a:t>How can we measure design effectiveness?</a:t>
            </a:r>
            <a:endParaRPr lang="en-AU" dirty="0"/>
          </a:p>
        </p:txBody>
      </p:sp>
      <p:sp>
        <p:nvSpPr>
          <p:cNvPr id="39940" name="Slide Number Placeholder 1"/>
          <p:cNvSpPr>
            <a:spLocks noGrp="1"/>
          </p:cNvSpPr>
          <p:nvPr>
            <p:ph type="sldNum" sz="quarter" idx="12"/>
          </p:nvPr>
        </p:nvSpPr>
        <p:spPr bwMode="auto">
          <a:noFill/>
          <a:ln>
            <a:miter lim="800000"/>
            <a:headEnd/>
            <a:tailEnd/>
          </a:ln>
        </p:spPr>
        <p:txBody>
          <a:bodyPr/>
          <a:lstStyle/>
          <a:p>
            <a:fld id="{66E4362B-C8E1-41EC-879C-A07DFC0785C6}" type="slidenum">
              <a:rPr lang="en-US"/>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Making an impact: Measuring web design effectiveness</a:t>
            </a:r>
            <a:endParaRPr lang="en-AU" dirty="0"/>
          </a:p>
        </p:txBody>
      </p:sp>
      <p:sp>
        <p:nvSpPr>
          <p:cNvPr id="3" name="Content Placeholder 2"/>
          <p:cNvSpPr>
            <a:spLocks noGrp="1"/>
          </p:cNvSpPr>
          <p:nvPr>
            <p:ph idx="1"/>
          </p:nvPr>
        </p:nvSpPr>
        <p:spPr/>
        <p:txBody>
          <a:bodyPr>
            <a:normAutofit/>
          </a:bodyPr>
          <a:lstStyle/>
          <a:p>
            <a:r>
              <a:rPr lang="en-AU" dirty="0" smtClean="0"/>
              <a:t>Everyone wants to make a great </a:t>
            </a:r>
            <a:r>
              <a:rPr lang="en-AU" dirty="0" smtClean="0"/>
              <a:t>website.</a:t>
            </a:r>
          </a:p>
          <a:p>
            <a:r>
              <a:rPr lang="en-AU" dirty="0" smtClean="0"/>
              <a:t>A</a:t>
            </a:r>
            <a:r>
              <a:rPr lang="en-AU" dirty="0" smtClean="0"/>
              <a:t> </a:t>
            </a:r>
            <a:r>
              <a:rPr lang="en-AU" dirty="0" smtClean="0"/>
              <a:t>good start is to ensure aesthetic design and user research are intimately related.</a:t>
            </a:r>
          </a:p>
          <a:p>
            <a:r>
              <a:rPr lang="en-AU" dirty="0" smtClean="0"/>
              <a:t>Why do this? </a:t>
            </a:r>
            <a:endParaRPr lang="en-AU" dirty="0" smtClean="0"/>
          </a:p>
          <a:p>
            <a:pPr lvl="1"/>
            <a:r>
              <a:rPr lang="en-AU" dirty="0" smtClean="0"/>
              <a:t>Most sites work within an acceptable context.</a:t>
            </a:r>
          </a:p>
          <a:p>
            <a:pPr lvl="1"/>
            <a:r>
              <a:rPr lang="en-AU" dirty="0" smtClean="0"/>
              <a:t>E.g. Very </a:t>
            </a:r>
            <a:r>
              <a:rPr lang="en-AU" dirty="0" smtClean="0"/>
              <a:t>few sites fall over under heavy traffic or contain broken links</a:t>
            </a:r>
            <a:r>
              <a:rPr lang="en-AU" dirty="0" smtClean="0"/>
              <a:t>.</a:t>
            </a:r>
          </a:p>
          <a:p>
            <a:pPr lvl="1"/>
            <a:r>
              <a:rPr lang="en-AU" dirty="0" smtClean="0"/>
              <a:t>But there's </a:t>
            </a:r>
            <a:r>
              <a:rPr lang="en-AU" dirty="0" smtClean="0"/>
              <a:t>a need for you to differentiate your site from the others. </a:t>
            </a:r>
          </a:p>
          <a:p>
            <a:endParaRPr lang="en-AU" dirty="0" smtClean="0"/>
          </a:p>
          <a:p>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31</a:t>
            </a:fld>
            <a:endParaRPr lang="en-AU"/>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to differentiate?</a:t>
            </a: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t>The best </a:t>
            </a:r>
            <a:r>
              <a:rPr lang="en-AU" dirty="0" smtClean="0"/>
              <a:t>ways </a:t>
            </a:r>
            <a:r>
              <a:rPr lang="en-AU" dirty="0" smtClean="0"/>
              <a:t>to </a:t>
            </a:r>
            <a:r>
              <a:rPr lang="en-AU" dirty="0" smtClean="0"/>
              <a:t>differentiate:</a:t>
            </a:r>
          </a:p>
          <a:p>
            <a:pPr lvl="1"/>
            <a:r>
              <a:rPr lang="en-AU" dirty="0" smtClean="0"/>
              <a:t>Be easy </a:t>
            </a:r>
            <a:r>
              <a:rPr lang="en-AU" dirty="0" smtClean="0"/>
              <a:t>to </a:t>
            </a:r>
            <a:r>
              <a:rPr lang="en-AU" dirty="0" smtClean="0"/>
              <a:t>use</a:t>
            </a:r>
          </a:p>
          <a:p>
            <a:pPr lvl="1"/>
            <a:r>
              <a:rPr lang="en-AU" dirty="0" smtClean="0"/>
              <a:t>Pleasant </a:t>
            </a:r>
            <a:r>
              <a:rPr lang="en-AU" dirty="0" smtClean="0"/>
              <a:t>on the </a:t>
            </a:r>
            <a:r>
              <a:rPr lang="en-AU" dirty="0" smtClean="0"/>
              <a:t>eye</a:t>
            </a:r>
          </a:p>
          <a:p>
            <a:pPr lvl="1"/>
            <a:r>
              <a:rPr lang="en-AU" dirty="0" smtClean="0"/>
              <a:t>Encourage </a:t>
            </a:r>
            <a:r>
              <a:rPr lang="en-AU" dirty="0" smtClean="0"/>
              <a:t>return </a:t>
            </a:r>
            <a:r>
              <a:rPr lang="en-AU" dirty="0" smtClean="0"/>
              <a:t>visits</a:t>
            </a:r>
          </a:p>
          <a:p>
            <a:r>
              <a:rPr lang="en-AU" dirty="0" smtClean="0"/>
              <a:t>The </a:t>
            </a:r>
            <a:r>
              <a:rPr lang="en-AU" dirty="0" smtClean="0"/>
              <a:t>aesthetic/emotional reaction to a site has a massive influence on </a:t>
            </a:r>
            <a:r>
              <a:rPr lang="en-AU" dirty="0" smtClean="0"/>
              <a:t>this.</a:t>
            </a:r>
          </a:p>
          <a:p>
            <a:r>
              <a:rPr lang="en-AU" dirty="0" smtClean="0"/>
              <a:t>Most people </a:t>
            </a:r>
            <a:r>
              <a:rPr lang="en-AU" dirty="0" smtClean="0"/>
              <a:t>have made a judgment </a:t>
            </a:r>
            <a:r>
              <a:rPr lang="en-AU" dirty="0" smtClean="0"/>
              <a:t>on </a:t>
            </a:r>
            <a:r>
              <a:rPr lang="en-AU" dirty="0" smtClean="0"/>
              <a:t>the quality of your site less than half a second after laying eyes on it! </a:t>
            </a:r>
            <a:endParaRPr lang="en-AU" dirty="0" smtClean="0"/>
          </a:p>
          <a:p>
            <a:r>
              <a:rPr lang="en-AU" dirty="0" smtClean="0"/>
              <a:t>Before </a:t>
            </a:r>
            <a:r>
              <a:rPr lang="en-AU" dirty="0" smtClean="0"/>
              <a:t>any form of interaction with your site most people will have already drawn a conclusion about whether it's worth their time. </a:t>
            </a:r>
            <a:endParaRPr lang="en-AU" dirty="0" smtClean="0"/>
          </a:p>
          <a:p>
            <a:r>
              <a:rPr lang="en-AU" dirty="0" smtClean="0"/>
              <a:t>This </a:t>
            </a:r>
            <a:r>
              <a:rPr lang="en-AU" dirty="0" smtClean="0"/>
              <a:t>means the initial impression needs to be overwhelmingly positive. </a:t>
            </a:r>
            <a:endParaRPr lang="en-AU" dirty="0" smtClean="0"/>
          </a:p>
          <a:p>
            <a:r>
              <a:rPr lang="en-AU" dirty="0" smtClean="0"/>
              <a:t>So, How </a:t>
            </a:r>
            <a:r>
              <a:rPr lang="en-AU" dirty="0" smtClean="0"/>
              <a:t>do you do this? </a:t>
            </a:r>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32</a:t>
            </a:fld>
            <a:endParaRPr lang="en-A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ANSWER: Good </a:t>
            </a:r>
            <a:r>
              <a:rPr lang="en-AU" dirty="0" smtClean="0"/>
              <a:t>aesthetic design</a:t>
            </a:r>
            <a:endParaRPr lang="en-AU" dirty="0"/>
          </a:p>
        </p:txBody>
      </p:sp>
      <p:sp>
        <p:nvSpPr>
          <p:cNvPr id="3" name="Content Placeholder 2"/>
          <p:cNvSpPr>
            <a:spLocks noGrp="1"/>
          </p:cNvSpPr>
          <p:nvPr>
            <p:ph idx="1"/>
          </p:nvPr>
        </p:nvSpPr>
        <p:spPr/>
        <p:txBody>
          <a:bodyPr>
            <a:normAutofit lnSpcReduction="10000"/>
          </a:bodyPr>
          <a:lstStyle/>
          <a:p>
            <a:r>
              <a:rPr lang="en-AU" dirty="0" smtClean="0"/>
              <a:t>With areas like usability there are many acceptable techniques e.g. </a:t>
            </a:r>
          </a:p>
          <a:p>
            <a:pPr lvl="1"/>
            <a:r>
              <a:rPr lang="en-AU" dirty="0" smtClean="0"/>
              <a:t>Expert evaluation</a:t>
            </a:r>
          </a:p>
          <a:p>
            <a:pPr lvl="1"/>
            <a:r>
              <a:rPr lang="en-AU" dirty="0" smtClean="0"/>
              <a:t>Usability testing</a:t>
            </a:r>
          </a:p>
          <a:p>
            <a:pPr lvl="1"/>
            <a:r>
              <a:rPr lang="en-AU" dirty="0" smtClean="0"/>
              <a:t>Cognitive walkthrough</a:t>
            </a:r>
          </a:p>
          <a:p>
            <a:r>
              <a:rPr lang="en-AU" dirty="0" smtClean="0"/>
              <a:t>This </a:t>
            </a:r>
            <a:r>
              <a:rPr lang="en-AU" dirty="0" smtClean="0"/>
              <a:t>is a lot harder with </a:t>
            </a:r>
            <a:r>
              <a:rPr lang="en-AU" dirty="0" smtClean="0"/>
              <a:t>aesthetics</a:t>
            </a:r>
          </a:p>
          <a:p>
            <a:r>
              <a:rPr lang="en-AU" dirty="0" smtClean="0"/>
              <a:t>Attempting </a:t>
            </a:r>
            <a:r>
              <a:rPr lang="en-AU" dirty="0" smtClean="0"/>
              <a:t>to assess the aesthetic or emotional reaction to a site is a much more difficult </a:t>
            </a:r>
            <a:r>
              <a:rPr lang="en-AU" dirty="0" smtClean="0"/>
              <a:t>process</a:t>
            </a:r>
          </a:p>
          <a:p>
            <a:r>
              <a:rPr lang="en-AU" dirty="0" smtClean="0"/>
              <a:t>Most </a:t>
            </a:r>
            <a:r>
              <a:rPr lang="en-AU" dirty="0" smtClean="0"/>
              <a:t>people use their own judgement, but there are more scientific methods available.</a:t>
            </a:r>
          </a:p>
          <a:p>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33</a:t>
            </a:fld>
            <a:endParaRPr lang="en-AU"/>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Measuring Aesthetics?</a:t>
            </a:r>
            <a:endParaRPr lang="en-AU" dirty="0"/>
          </a:p>
        </p:txBody>
      </p:sp>
      <p:sp>
        <p:nvSpPr>
          <p:cNvPr id="3" name="Content Placeholder 2"/>
          <p:cNvSpPr>
            <a:spLocks noGrp="1"/>
          </p:cNvSpPr>
          <p:nvPr>
            <p:ph idx="1"/>
          </p:nvPr>
        </p:nvSpPr>
        <p:spPr/>
        <p:txBody>
          <a:bodyPr>
            <a:normAutofit fontScale="92500"/>
          </a:bodyPr>
          <a:lstStyle/>
          <a:p>
            <a:r>
              <a:rPr lang="en-AU" dirty="0" smtClean="0"/>
              <a:t>Emotional reactions to websites can be measured in 2 ways: </a:t>
            </a:r>
            <a:endParaRPr lang="en-AU" dirty="0" smtClean="0"/>
          </a:p>
          <a:p>
            <a:pPr lvl="1"/>
            <a:r>
              <a:rPr lang="en-AU" dirty="0" smtClean="0"/>
              <a:t>P</a:t>
            </a:r>
            <a:r>
              <a:rPr lang="en-AU" dirty="0" smtClean="0"/>
              <a:t>hysically</a:t>
            </a:r>
          </a:p>
          <a:p>
            <a:pPr lvl="1"/>
            <a:r>
              <a:rPr lang="en-AU" dirty="0" smtClean="0"/>
              <a:t>Through </a:t>
            </a:r>
            <a:r>
              <a:rPr lang="en-AU" dirty="0" smtClean="0"/>
              <a:t>personal </a:t>
            </a:r>
            <a:r>
              <a:rPr lang="en-AU" dirty="0" smtClean="0"/>
              <a:t>accounts</a:t>
            </a:r>
          </a:p>
          <a:p>
            <a:r>
              <a:rPr lang="en-AU" dirty="0" smtClean="0"/>
              <a:t>Physical reactions include:</a:t>
            </a:r>
          </a:p>
          <a:p>
            <a:pPr lvl="1"/>
            <a:r>
              <a:rPr lang="en-AU" dirty="0" smtClean="0"/>
              <a:t>pupil dilation</a:t>
            </a:r>
          </a:p>
          <a:p>
            <a:pPr lvl="1"/>
            <a:r>
              <a:rPr lang="en-AU" dirty="0" smtClean="0"/>
              <a:t>facial expressions</a:t>
            </a:r>
          </a:p>
          <a:p>
            <a:pPr lvl="1"/>
            <a:r>
              <a:rPr lang="en-AU" dirty="0" smtClean="0"/>
              <a:t>leaning </a:t>
            </a:r>
            <a:r>
              <a:rPr lang="en-AU" dirty="0" smtClean="0"/>
              <a:t>towards or away from the </a:t>
            </a:r>
            <a:r>
              <a:rPr lang="en-AU" dirty="0" smtClean="0"/>
              <a:t>screen</a:t>
            </a:r>
          </a:p>
          <a:p>
            <a:r>
              <a:rPr lang="en-AU" dirty="0" smtClean="0"/>
              <a:t>Personal accounts:</a:t>
            </a:r>
          </a:p>
          <a:p>
            <a:pPr lvl="1"/>
            <a:r>
              <a:rPr lang="en-AU" dirty="0" smtClean="0"/>
              <a:t>Need participants to say, in a questionnaire, how they feel/felt when using the site.</a:t>
            </a:r>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34</a:t>
            </a:fld>
            <a:endParaRPr lang="en-AU"/>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methods</a:t>
            </a:r>
            <a:endParaRPr lang="en-AU" dirty="0"/>
          </a:p>
        </p:txBody>
      </p:sp>
      <p:sp>
        <p:nvSpPr>
          <p:cNvPr id="3" name="Content Placeholder 2"/>
          <p:cNvSpPr>
            <a:spLocks noGrp="1"/>
          </p:cNvSpPr>
          <p:nvPr>
            <p:ph idx="1"/>
          </p:nvPr>
        </p:nvSpPr>
        <p:spPr/>
        <p:txBody>
          <a:bodyPr>
            <a:normAutofit lnSpcReduction="10000"/>
          </a:bodyPr>
          <a:lstStyle/>
          <a:p>
            <a:r>
              <a:rPr lang="en-AU" dirty="0" smtClean="0"/>
              <a:t>There are several methods available that attempt to measure peoples reactions to a site. None are entirely reliable, but all will give you a clear idea of how participants really find your site</a:t>
            </a:r>
            <a:r>
              <a:rPr lang="en-AU" dirty="0" smtClean="0"/>
              <a:t>:</a:t>
            </a:r>
          </a:p>
          <a:p>
            <a:pPr lvl="1"/>
            <a:r>
              <a:rPr lang="en-AU" dirty="0" smtClean="0"/>
              <a:t>Mood after </a:t>
            </a:r>
            <a:r>
              <a:rPr lang="en-AU" dirty="0" smtClean="0"/>
              <a:t>use</a:t>
            </a:r>
          </a:p>
          <a:p>
            <a:pPr lvl="1"/>
            <a:r>
              <a:rPr lang="en-AU" dirty="0" smtClean="0"/>
              <a:t>Facial </a:t>
            </a:r>
            <a:r>
              <a:rPr lang="en-AU" dirty="0" smtClean="0"/>
              <a:t>expressions</a:t>
            </a:r>
          </a:p>
          <a:p>
            <a:pPr lvl="1"/>
            <a:r>
              <a:rPr lang="en-AU" dirty="0" smtClean="0"/>
              <a:t>Estimated time of </a:t>
            </a:r>
            <a:r>
              <a:rPr lang="en-AU" dirty="0" smtClean="0"/>
              <a:t>use</a:t>
            </a:r>
          </a:p>
          <a:p>
            <a:pPr lvl="1"/>
            <a:r>
              <a:rPr lang="en-AU" dirty="0" smtClean="0"/>
              <a:t>Sensory Quality Assessment Method </a:t>
            </a:r>
            <a:r>
              <a:rPr lang="en-AU" dirty="0" smtClean="0"/>
              <a:t>– SEQAM</a:t>
            </a:r>
          </a:p>
          <a:p>
            <a:pPr lvl="1"/>
            <a:r>
              <a:rPr lang="en-AU" dirty="0" smtClean="0"/>
              <a:t>Perceived target </a:t>
            </a:r>
            <a:r>
              <a:rPr lang="en-AU" dirty="0" smtClean="0"/>
              <a:t>market</a:t>
            </a:r>
          </a:p>
          <a:p>
            <a:pPr lvl="1"/>
            <a:r>
              <a:rPr lang="en-AU" dirty="0" smtClean="0"/>
              <a:t>Opposing scale </a:t>
            </a:r>
            <a:r>
              <a:rPr lang="en-AU" dirty="0" smtClean="0"/>
              <a:t>questionnaires</a:t>
            </a:r>
          </a:p>
          <a:p>
            <a:pPr lvl="1"/>
            <a:r>
              <a:rPr lang="en-AU" dirty="0" smtClean="0"/>
              <a:t>Direct feedback</a:t>
            </a:r>
            <a:endParaRPr lang="en-AU" dirty="0" smtClean="0"/>
          </a:p>
        </p:txBody>
      </p:sp>
      <p:sp>
        <p:nvSpPr>
          <p:cNvPr id="4" name="Slide Number Placeholder 3"/>
          <p:cNvSpPr>
            <a:spLocks noGrp="1"/>
          </p:cNvSpPr>
          <p:nvPr>
            <p:ph type="sldNum" sz="quarter" idx="12"/>
          </p:nvPr>
        </p:nvSpPr>
        <p:spPr/>
        <p:txBody>
          <a:bodyPr/>
          <a:lstStyle/>
          <a:p>
            <a:fld id="{C761F05C-133A-4F03-9B7C-953091277880}" type="slidenum">
              <a:rPr lang="en-AU" smtClean="0"/>
              <a:pPr/>
              <a:t>35</a:t>
            </a:fld>
            <a:endParaRPr lang="en-AU"/>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Mood after use</a:t>
            </a:r>
            <a:endParaRPr lang="en-AU" dirty="0"/>
          </a:p>
        </p:txBody>
      </p:sp>
      <p:sp>
        <p:nvSpPr>
          <p:cNvPr id="3" name="Content Placeholder 2"/>
          <p:cNvSpPr>
            <a:spLocks noGrp="1"/>
          </p:cNvSpPr>
          <p:nvPr>
            <p:ph idx="1"/>
          </p:nvPr>
        </p:nvSpPr>
        <p:spPr>
          <a:xfrm>
            <a:off x="457200" y="1935480"/>
            <a:ext cx="8435280" cy="4661872"/>
          </a:xfrm>
        </p:spPr>
        <p:txBody>
          <a:bodyPr>
            <a:normAutofit fontScale="92500" lnSpcReduction="10000"/>
          </a:bodyPr>
          <a:lstStyle/>
          <a:p>
            <a:r>
              <a:rPr lang="en-AU" dirty="0" smtClean="0"/>
              <a:t>A </a:t>
            </a:r>
            <a:r>
              <a:rPr lang="en-AU" dirty="0" smtClean="0"/>
              <a:t>questionnaire can be used to measure the mood of the participant after using the site. </a:t>
            </a:r>
            <a:endParaRPr lang="en-AU" dirty="0" smtClean="0"/>
          </a:p>
          <a:p>
            <a:r>
              <a:rPr lang="en-AU" dirty="0" smtClean="0"/>
              <a:t>This </a:t>
            </a:r>
            <a:r>
              <a:rPr lang="en-AU" dirty="0" smtClean="0"/>
              <a:t>is more reliable if the change in mood is measured </a:t>
            </a:r>
            <a:r>
              <a:rPr lang="en-AU" dirty="0" smtClean="0"/>
              <a:t>before AND after use.</a:t>
            </a:r>
          </a:p>
          <a:p>
            <a:r>
              <a:rPr lang="en-AU" dirty="0" smtClean="0"/>
              <a:t>You </a:t>
            </a:r>
            <a:r>
              <a:rPr lang="en-AU" dirty="0" smtClean="0"/>
              <a:t>know your site's </a:t>
            </a:r>
            <a:r>
              <a:rPr lang="en-AU" dirty="0" smtClean="0"/>
              <a:t>working if </a:t>
            </a:r>
            <a:r>
              <a:rPr lang="en-AU" dirty="0" smtClean="0"/>
              <a:t>the average mood takes a jump </a:t>
            </a:r>
            <a:r>
              <a:rPr lang="en-AU" dirty="0" smtClean="0"/>
              <a:t>positively after </a:t>
            </a:r>
            <a:r>
              <a:rPr lang="en-AU" dirty="0" smtClean="0"/>
              <a:t>use</a:t>
            </a:r>
            <a:r>
              <a:rPr lang="en-AU" dirty="0" smtClean="0"/>
              <a:t>.</a:t>
            </a:r>
          </a:p>
          <a:p>
            <a:r>
              <a:rPr lang="en-AU" dirty="0" smtClean="0"/>
              <a:t>However</a:t>
            </a:r>
            <a:r>
              <a:rPr lang="en-AU" dirty="0" smtClean="0"/>
              <a:t>, there's a weakness in this </a:t>
            </a:r>
            <a:r>
              <a:rPr lang="en-AU" dirty="0" smtClean="0"/>
              <a:t>method:</a:t>
            </a:r>
          </a:p>
          <a:p>
            <a:pPr lvl="1"/>
            <a:r>
              <a:rPr lang="en-AU" dirty="0" smtClean="0"/>
              <a:t>How </a:t>
            </a:r>
            <a:r>
              <a:rPr lang="en-AU" dirty="0" smtClean="0"/>
              <a:t>can you be sure any change in mood is related to your site, and not to something the participant was thinking about? </a:t>
            </a:r>
            <a:endParaRPr lang="en-AU" dirty="0" smtClean="0"/>
          </a:p>
          <a:p>
            <a:r>
              <a:rPr lang="en-AU" dirty="0" smtClean="0"/>
              <a:t>In </a:t>
            </a:r>
            <a:r>
              <a:rPr lang="en-AU" dirty="0" smtClean="0"/>
              <a:t>order to ensure your results are reliable you need to </a:t>
            </a:r>
            <a:r>
              <a:rPr lang="en-AU" dirty="0" smtClean="0"/>
              <a:t>conduct several sets of tests and use different methods to ensure statistical significance. </a:t>
            </a:r>
            <a:endParaRPr lang="en-AU" dirty="0" smtClean="0"/>
          </a:p>
        </p:txBody>
      </p:sp>
      <p:sp>
        <p:nvSpPr>
          <p:cNvPr id="4" name="Slide Number Placeholder 3"/>
          <p:cNvSpPr>
            <a:spLocks noGrp="1"/>
          </p:cNvSpPr>
          <p:nvPr>
            <p:ph type="sldNum" sz="quarter" idx="12"/>
          </p:nvPr>
        </p:nvSpPr>
        <p:spPr/>
        <p:txBody>
          <a:bodyPr/>
          <a:lstStyle/>
          <a:p>
            <a:fld id="{C761F05C-133A-4F03-9B7C-953091277880}" type="slidenum">
              <a:rPr lang="en-AU" smtClean="0"/>
              <a:pPr/>
              <a:t>36</a:t>
            </a:fld>
            <a:endParaRPr lang="en-AU"/>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Facial expressions</a:t>
            </a:r>
            <a:endParaRPr lang="en-AU" dirty="0"/>
          </a:p>
        </p:txBody>
      </p:sp>
      <p:sp>
        <p:nvSpPr>
          <p:cNvPr id="3" name="Content Placeholder 2"/>
          <p:cNvSpPr>
            <a:spLocks noGrp="1"/>
          </p:cNvSpPr>
          <p:nvPr>
            <p:ph idx="1"/>
          </p:nvPr>
        </p:nvSpPr>
        <p:spPr>
          <a:xfrm>
            <a:off x="457200" y="1935480"/>
            <a:ext cx="6491064" cy="4389120"/>
          </a:xfrm>
        </p:spPr>
        <p:txBody>
          <a:bodyPr>
            <a:normAutofit fontScale="92500" lnSpcReduction="20000"/>
          </a:bodyPr>
          <a:lstStyle/>
          <a:p>
            <a:r>
              <a:rPr lang="en-AU" dirty="0" smtClean="0"/>
              <a:t>As </a:t>
            </a:r>
            <a:r>
              <a:rPr lang="en-AU" dirty="0" smtClean="0"/>
              <a:t>people use sites, they express themselves</a:t>
            </a:r>
            <a:r>
              <a:rPr lang="en-AU" dirty="0" smtClean="0"/>
              <a:t>.</a:t>
            </a:r>
          </a:p>
          <a:p>
            <a:pPr lvl="1"/>
            <a:r>
              <a:rPr lang="en-AU" dirty="0" smtClean="0"/>
              <a:t>They smile</a:t>
            </a:r>
          </a:p>
          <a:p>
            <a:pPr lvl="1"/>
            <a:r>
              <a:rPr lang="en-AU" dirty="0" smtClean="0"/>
              <a:t>They frown</a:t>
            </a:r>
          </a:p>
          <a:p>
            <a:pPr lvl="1"/>
            <a:r>
              <a:rPr lang="en-AU" dirty="0" smtClean="0"/>
              <a:t>They </a:t>
            </a:r>
            <a:r>
              <a:rPr lang="en-AU" dirty="0" smtClean="0"/>
              <a:t>look </a:t>
            </a:r>
            <a:r>
              <a:rPr lang="en-AU" dirty="0" smtClean="0"/>
              <a:t>confused</a:t>
            </a:r>
          </a:p>
          <a:p>
            <a:r>
              <a:rPr lang="en-AU" dirty="0" smtClean="0"/>
              <a:t>Simply </a:t>
            </a:r>
            <a:r>
              <a:rPr lang="en-AU" dirty="0" smtClean="0"/>
              <a:t>define which moods you're looking for (ensure both positive and negative are covered) and keep a tally as people use the site. </a:t>
            </a:r>
            <a:endParaRPr lang="en-AU" dirty="0" smtClean="0"/>
          </a:p>
          <a:p>
            <a:r>
              <a:rPr lang="en-AU" dirty="0" smtClean="0"/>
              <a:t>The </a:t>
            </a:r>
            <a:r>
              <a:rPr lang="en-AU" dirty="0" smtClean="0"/>
              <a:t>more positive expressions (or at least lack of negative expressions) the better. </a:t>
            </a:r>
            <a:endParaRPr lang="en-AU" dirty="0" smtClean="0"/>
          </a:p>
          <a:p>
            <a:r>
              <a:rPr lang="en-AU" dirty="0" smtClean="0"/>
              <a:t>The </a:t>
            </a:r>
            <a:r>
              <a:rPr lang="en-AU" dirty="0" smtClean="0"/>
              <a:t>problem with this method is the risk of missing or misinterpreting people's facial expressions</a:t>
            </a:r>
            <a:r>
              <a:rPr lang="en-AU" dirty="0" smtClean="0"/>
              <a:t>.</a:t>
            </a:r>
            <a:endParaRPr lang="en-AU" dirty="0" smtClean="0"/>
          </a:p>
          <a:p>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37</a:t>
            </a:fld>
            <a:endParaRPr lang="en-AU"/>
          </a:p>
        </p:txBody>
      </p:sp>
      <p:pic>
        <p:nvPicPr>
          <p:cNvPr id="5" name="Picture 2" descr="expressions_203_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04248" y="2493764"/>
            <a:ext cx="2232248" cy="3095476"/>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Estimated time of use</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A </a:t>
            </a:r>
            <a:r>
              <a:rPr lang="en-AU" dirty="0" smtClean="0"/>
              <a:t>simple method to measure how engaged a participant was after using a site </a:t>
            </a:r>
            <a:r>
              <a:rPr lang="en-AU" dirty="0" smtClean="0"/>
              <a:t>is to:</a:t>
            </a:r>
          </a:p>
          <a:p>
            <a:pPr lvl="1"/>
            <a:r>
              <a:rPr lang="en-AU" dirty="0" smtClean="0"/>
              <a:t>Ask </a:t>
            </a:r>
            <a:r>
              <a:rPr lang="en-AU" dirty="0" smtClean="0"/>
              <a:t>them to report the length of time they felt they used your site </a:t>
            </a:r>
            <a:r>
              <a:rPr lang="en-AU" dirty="0" smtClean="0"/>
              <a:t>for</a:t>
            </a:r>
          </a:p>
          <a:p>
            <a:pPr lvl="1"/>
            <a:r>
              <a:rPr lang="en-AU" dirty="0" smtClean="0"/>
              <a:t>Compare </a:t>
            </a:r>
            <a:r>
              <a:rPr lang="en-AU" dirty="0" smtClean="0"/>
              <a:t>this to how long they actually used it </a:t>
            </a:r>
            <a:r>
              <a:rPr lang="en-AU" dirty="0" smtClean="0"/>
              <a:t>for</a:t>
            </a:r>
          </a:p>
          <a:p>
            <a:r>
              <a:rPr lang="en-AU" dirty="0" smtClean="0"/>
              <a:t>This often creates a situation where participants:</a:t>
            </a:r>
          </a:p>
          <a:p>
            <a:pPr lvl="1"/>
            <a:r>
              <a:rPr lang="en-AU" dirty="0" smtClean="0"/>
              <a:t>Overestimate </a:t>
            </a:r>
            <a:r>
              <a:rPr lang="en-AU" dirty="0" smtClean="0"/>
              <a:t>the time they aren't enjoying </a:t>
            </a:r>
            <a:r>
              <a:rPr lang="en-AU" dirty="0" smtClean="0"/>
              <a:t>themselves</a:t>
            </a:r>
          </a:p>
          <a:p>
            <a:pPr lvl="1"/>
            <a:r>
              <a:rPr lang="en-AU" dirty="0" smtClean="0"/>
              <a:t>Underestimate </a:t>
            </a:r>
            <a:r>
              <a:rPr lang="en-AU" dirty="0" smtClean="0"/>
              <a:t>the time they </a:t>
            </a:r>
            <a:r>
              <a:rPr lang="en-AU" dirty="0" smtClean="0"/>
              <a:t>are enjoying themselves </a:t>
            </a:r>
          </a:p>
          <a:p>
            <a:r>
              <a:rPr lang="en-AU" dirty="0" smtClean="0"/>
              <a:t>This </a:t>
            </a:r>
            <a:r>
              <a:rPr lang="en-AU" dirty="0" smtClean="0"/>
              <a:t>method is reliant upon participants being unaware of the time throughout using the </a:t>
            </a:r>
            <a:r>
              <a:rPr lang="en-AU" dirty="0" smtClean="0"/>
              <a:t>site</a:t>
            </a:r>
          </a:p>
          <a:p>
            <a:r>
              <a:rPr lang="en-AU" dirty="0" smtClean="0"/>
              <a:t>Can be affected </a:t>
            </a:r>
            <a:r>
              <a:rPr lang="en-AU" dirty="0" smtClean="0"/>
              <a:t>by what they are asked to do - someone asked to do something dull may overestimate the time taken no matter how good the site is</a:t>
            </a:r>
            <a:r>
              <a:rPr lang="en-AU" dirty="0" smtClean="0"/>
              <a:t>.</a:t>
            </a:r>
            <a:endParaRPr lang="en-AU" dirty="0" smtClean="0"/>
          </a:p>
          <a:p>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38</a:t>
            </a:fld>
            <a:endParaRPr lang="en-AU"/>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SEQAM </a:t>
            </a:r>
            <a:r>
              <a:rPr lang="en-AU" dirty="0" smtClean="0"/>
              <a:t>- Sensory </a:t>
            </a:r>
            <a:r>
              <a:rPr lang="en-AU" dirty="0" smtClean="0"/>
              <a:t>Quality </a:t>
            </a:r>
            <a:r>
              <a:rPr lang="en-AU" dirty="0" smtClean="0"/>
              <a:t>Assessment </a:t>
            </a:r>
            <a:r>
              <a:rPr lang="en-AU" dirty="0" smtClean="0"/>
              <a:t>Method</a:t>
            </a:r>
            <a:endParaRPr lang="en-AU" dirty="0"/>
          </a:p>
        </p:txBody>
      </p:sp>
      <p:sp>
        <p:nvSpPr>
          <p:cNvPr id="3" name="Content Placeholder 2"/>
          <p:cNvSpPr>
            <a:spLocks noGrp="1"/>
          </p:cNvSpPr>
          <p:nvPr>
            <p:ph idx="1"/>
          </p:nvPr>
        </p:nvSpPr>
        <p:spPr/>
        <p:txBody>
          <a:bodyPr>
            <a:normAutofit/>
          </a:bodyPr>
          <a:lstStyle/>
          <a:p>
            <a:r>
              <a:rPr lang="en-AU" dirty="0" smtClean="0"/>
              <a:t>A </a:t>
            </a:r>
            <a:r>
              <a:rPr lang="en-AU" dirty="0" smtClean="0"/>
              <a:t>method particularly popular in the car design </a:t>
            </a:r>
            <a:r>
              <a:rPr lang="en-AU" dirty="0" smtClean="0"/>
              <a:t>industry. </a:t>
            </a:r>
          </a:p>
          <a:p>
            <a:r>
              <a:rPr lang="en-AU" dirty="0" smtClean="0"/>
              <a:t>Participants </a:t>
            </a:r>
            <a:r>
              <a:rPr lang="en-AU" dirty="0" smtClean="0"/>
              <a:t>are not shown the design as a whole</a:t>
            </a:r>
            <a:r>
              <a:rPr lang="en-AU" dirty="0" smtClean="0"/>
              <a:t>.</a:t>
            </a:r>
          </a:p>
          <a:p>
            <a:r>
              <a:rPr lang="en-AU" dirty="0" smtClean="0"/>
              <a:t>They </a:t>
            </a:r>
            <a:r>
              <a:rPr lang="en-AU" dirty="0" smtClean="0"/>
              <a:t>are shown a series of alternative design parts and asked their opinions of each. </a:t>
            </a:r>
            <a:endParaRPr lang="en-AU" dirty="0" smtClean="0"/>
          </a:p>
          <a:p>
            <a:r>
              <a:rPr lang="en-AU" dirty="0" smtClean="0"/>
              <a:t>Using </a:t>
            </a:r>
            <a:r>
              <a:rPr lang="en-AU" dirty="0" smtClean="0"/>
              <a:t>this method means the participant cannot see the whole design, and testing needs a large number of these alternative parts</a:t>
            </a:r>
            <a:r>
              <a:rPr lang="en-AU" dirty="0" smtClean="0"/>
              <a:t>.</a:t>
            </a:r>
            <a:endParaRPr lang="en-AU" dirty="0" smtClean="0"/>
          </a:p>
        </p:txBody>
      </p:sp>
      <p:sp>
        <p:nvSpPr>
          <p:cNvPr id="4" name="Slide Number Placeholder 3"/>
          <p:cNvSpPr>
            <a:spLocks noGrp="1"/>
          </p:cNvSpPr>
          <p:nvPr>
            <p:ph type="sldNum" sz="quarter" idx="12"/>
          </p:nvPr>
        </p:nvSpPr>
        <p:spPr/>
        <p:txBody>
          <a:bodyPr/>
          <a:lstStyle/>
          <a:p>
            <a:fld id="{C761F05C-133A-4F03-9B7C-953091277880}" type="slidenum">
              <a:rPr lang="en-AU" smtClean="0"/>
              <a:pPr/>
              <a:t>39</a:t>
            </a:fld>
            <a:endParaRPr lang="en-A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AU" sz="4800" dirty="0" smtClean="0"/>
              <a:t>User-centred design (UCD)</a:t>
            </a:r>
            <a:endParaRPr lang="en-AU" sz="4800" dirty="0"/>
          </a:p>
        </p:txBody>
      </p:sp>
      <p:sp>
        <p:nvSpPr>
          <p:cNvPr id="39940" name="Slide Number Placeholder 1"/>
          <p:cNvSpPr>
            <a:spLocks noGrp="1"/>
          </p:cNvSpPr>
          <p:nvPr>
            <p:ph type="sldNum" sz="quarter" idx="12"/>
          </p:nvPr>
        </p:nvSpPr>
        <p:spPr bwMode="auto">
          <a:noFill/>
          <a:ln>
            <a:miter lim="800000"/>
            <a:headEnd/>
            <a:tailEnd/>
          </a:ln>
        </p:spPr>
        <p:txBody>
          <a:bodyPr/>
          <a:lstStyle/>
          <a:p>
            <a:fld id="{66E4362B-C8E1-41EC-879C-A07DFC0785C6}" type="slidenum">
              <a:rPr lang="en-US"/>
              <a:pPr/>
              <a:t>4</a:t>
            </a:fld>
            <a:endParaRPr lang="en-US"/>
          </a:p>
        </p:txBody>
      </p:sp>
      <p:sp>
        <p:nvSpPr>
          <p:cNvPr id="4" name="TextBox 3"/>
          <p:cNvSpPr txBox="1"/>
          <p:nvPr/>
        </p:nvSpPr>
        <p:spPr>
          <a:xfrm>
            <a:off x="571472" y="2928934"/>
            <a:ext cx="6616298" cy="1200329"/>
          </a:xfrm>
          <a:prstGeom prst="rect">
            <a:avLst/>
          </a:prstGeom>
          <a:noFill/>
        </p:spPr>
        <p:txBody>
          <a:bodyPr wrap="none" rtlCol="0">
            <a:spAutoFit/>
          </a:bodyPr>
          <a:lstStyle/>
          <a:p>
            <a:r>
              <a:rPr lang="en-AU" dirty="0" smtClean="0"/>
              <a:t>This information is based on the ISO </a:t>
            </a:r>
            <a:r>
              <a:rPr lang="en-AU" dirty="0" smtClean="0"/>
              <a:t>standard:  13407:1999</a:t>
            </a:r>
          </a:p>
          <a:p>
            <a:endParaRPr lang="en-AU" dirty="0" smtClean="0"/>
          </a:p>
          <a:p>
            <a:r>
              <a:rPr lang="en-AU" dirty="0" smtClean="0"/>
              <a:t>Note: </a:t>
            </a:r>
            <a:r>
              <a:rPr lang="en-AU" dirty="0" smtClean="0"/>
              <a:t>13407:1999 </a:t>
            </a:r>
            <a:r>
              <a:rPr lang="en-AU" dirty="0" smtClean="0"/>
              <a:t>has been replaced by </a:t>
            </a:r>
            <a:r>
              <a:rPr lang="en-AU" dirty="0" smtClean="0"/>
              <a:t>9241-210:2010 – However</a:t>
            </a:r>
          </a:p>
          <a:p>
            <a:r>
              <a:rPr lang="en-AU" dirty="0" smtClean="0"/>
              <a:t>at this time there is limited materials on the new standard.</a:t>
            </a:r>
            <a:endParaRPr lang="en-AU"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Perceived target market</a:t>
            </a:r>
            <a:endParaRPr lang="en-AU" dirty="0"/>
          </a:p>
        </p:txBody>
      </p:sp>
      <p:sp>
        <p:nvSpPr>
          <p:cNvPr id="3" name="Content Placeholder 2"/>
          <p:cNvSpPr>
            <a:spLocks noGrp="1"/>
          </p:cNvSpPr>
          <p:nvPr>
            <p:ph idx="1"/>
          </p:nvPr>
        </p:nvSpPr>
        <p:spPr/>
        <p:txBody>
          <a:bodyPr>
            <a:normAutofit/>
          </a:bodyPr>
          <a:lstStyle/>
          <a:p>
            <a:r>
              <a:rPr lang="en-AU" dirty="0" smtClean="0"/>
              <a:t>This </a:t>
            </a:r>
            <a:r>
              <a:rPr lang="en-AU" dirty="0" smtClean="0"/>
              <a:t>method requires participants to define the target market of the site. </a:t>
            </a:r>
            <a:endParaRPr lang="en-AU" dirty="0" smtClean="0"/>
          </a:p>
          <a:p>
            <a:r>
              <a:rPr lang="en-AU" dirty="0" smtClean="0"/>
              <a:t>This </a:t>
            </a:r>
            <a:r>
              <a:rPr lang="en-AU" dirty="0" smtClean="0"/>
              <a:t>will give you great insight into how participants perceive your site. </a:t>
            </a:r>
            <a:endParaRPr lang="en-AU" dirty="0" smtClean="0"/>
          </a:p>
          <a:p>
            <a:r>
              <a:rPr lang="en-AU" dirty="0" smtClean="0"/>
              <a:t>Participants </a:t>
            </a:r>
            <a:r>
              <a:rPr lang="en-AU" dirty="0" smtClean="0"/>
              <a:t>may struggle to frame what they see and feel into a “target market”. </a:t>
            </a:r>
            <a:endParaRPr lang="en-AU" dirty="0" smtClean="0"/>
          </a:p>
          <a:p>
            <a:r>
              <a:rPr lang="en-AU" dirty="0" smtClean="0"/>
              <a:t>You </a:t>
            </a:r>
            <a:r>
              <a:rPr lang="en-AU" dirty="0" smtClean="0"/>
              <a:t>will need to define areas (age, interests, etc) for participants to fill out that will guide them through the process</a:t>
            </a:r>
            <a:r>
              <a:rPr lang="en-AU" dirty="0" smtClean="0"/>
              <a:t>.</a:t>
            </a:r>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40</a:t>
            </a:fld>
            <a:endParaRPr lang="en-AU"/>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Opposing scale questionnaires</a:t>
            </a:r>
            <a:endParaRPr lang="en-AU" dirty="0"/>
          </a:p>
        </p:txBody>
      </p:sp>
      <p:sp>
        <p:nvSpPr>
          <p:cNvPr id="3" name="Content Placeholder 2"/>
          <p:cNvSpPr>
            <a:spLocks noGrp="1"/>
          </p:cNvSpPr>
          <p:nvPr>
            <p:ph idx="1"/>
          </p:nvPr>
        </p:nvSpPr>
        <p:spPr/>
        <p:txBody>
          <a:bodyPr>
            <a:normAutofit lnSpcReduction="10000"/>
          </a:bodyPr>
          <a:lstStyle/>
          <a:p>
            <a:r>
              <a:rPr lang="en-AU" dirty="0" smtClean="0"/>
              <a:t>This </a:t>
            </a:r>
            <a:r>
              <a:rPr lang="en-AU" dirty="0" smtClean="0"/>
              <a:t>method requires participants to fill in scale questionnaires between 2 extremes of </a:t>
            </a:r>
            <a:r>
              <a:rPr lang="en-AU" dirty="0" smtClean="0"/>
              <a:t>feelings</a:t>
            </a:r>
          </a:p>
          <a:p>
            <a:r>
              <a:rPr lang="en-AU" dirty="0" err="1" smtClean="0"/>
              <a:t>Ee.g</a:t>
            </a:r>
            <a:r>
              <a:rPr lang="en-AU" dirty="0" smtClean="0"/>
              <a:t>. “How would you rate your experience with the site? Give 1 for pleasant, 5 for unpleasant”. </a:t>
            </a:r>
            <a:endParaRPr lang="en-AU" dirty="0" smtClean="0"/>
          </a:p>
          <a:p>
            <a:r>
              <a:rPr lang="en-AU" dirty="0" smtClean="0"/>
              <a:t>This </a:t>
            </a:r>
            <a:r>
              <a:rPr lang="en-AU" dirty="0" smtClean="0"/>
              <a:t>method requires heavy use of statistical analysis to ensure the results are reliable - but limited conclusions can be drawn from the results without this. </a:t>
            </a:r>
            <a:endParaRPr lang="en-AU" dirty="0" smtClean="0"/>
          </a:p>
          <a:p>
            <a:r>
              <a:rPr lang="en-AU" dirty="0" smtClean="0"/>
              <a:t>This </a:t>
            </a:r>
            <a:r>
              <a:rPr lang="en-AU" dirty="0" smtClean="0"/>
              <a:t>method often works best when 2 or more sites are compared, as participants give much more varied scores. </a:t>
            </a:r>
          </a:p>
        </p:txBody>
      </p:sp>
      <p:sp>
        <p:nvSpPr>
          <p:cNvPr id="4" name="Slide Number Placeholder 3"/>
          <p:cNvSpPr>
            <a:spLocks noGrp="1"/>
          </p:cNvSpPr>
          <p:nvPr>
            <p:ph type="sldNum" sz="quarter" idx="12"/>
          </p:nvPr>
        </p:nvSpPr>
        <p:spPr/>
        <p:txBody>
          <a:bodyPr/>
          <a:lstStyle/>
          <a:p>
            <a:fld id="{C761F05C-133A-4F03-9B7C-953091277880}" type="slidenum">
              <a:rPr lang="en-AU" smtClean="0"/>
              <a:pPr/>
              <a:t>41</a:t>
            </a:fld>
            <a:endParaRPr lang="en-AU"/>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Direct feedback</a:t>
            </a:r>
            <a:endParaRPr lang="en-AU" dirty="0"/>
          </a:p>
        </p:txBody>
      </p:sp>
      <p:sp>
        <p:nvSpPr>
          <p:cNvPr id="3" name="Content Placeholder 2"/>
          <p:cNvSpPr>
            <a:spLocks noGrp="1"/>
          </p:cNvSpPr>
          <p:nvPr>
            <p:ph idx="1"/>
          </p:nvPr>
        </p:nvSpPr>
        <p:spPr/>
        <p:txBody>
          <a:bodyPr/>
          <a:lstStyle/>
          <a:p>
            <a:r>
              <a:rPr lang="en-AU" dirty="0" smtClean="0"/>
              <a:t>Simply </a:t>
            </a:r>
            <a:r>
              <a:rPr lang="en-AU" dirty="0" smtClean="0"/>
              <a:t>ask participants how they found the site after using </a:t>
            </a:r>
            <a:r>
              <a:rPr lang="en-AU" dirty="0" smtClean="0"/>
              <a:t>it.</a:t>
            </a:r>
          </a:p>
          <a:p>
            <a:r>
              <a:rPr lang="en-AU" dirty="0" smtClean="0"/>
              <a:t>This </a:t>
            </a:r>
            <a:r>
              <a:rPr lang="en-AU" dirty="0" smtClean="0"/>
              <a:t>method is surprisingly unreliable, people adjust what they say according to how they think you want them to answer. </a:t>
            </a:r>
            <a:endParaRPr lang="en-AU" dirty="0" smtClean="0"/>
          </a:p>
          <a:p>
            <a:r>
              <a:rPr lang="en-AU" dirty="0" smtClean="0"/>
              <a:t>There </a:t>
            </a:r>
            <a:r>
              <a:rPr lang="en-AU" dirty="0" smtClean="0"/>
              <a:t>have been times when a participant is literally unable to do anything on a site, yet somehow decided it was worthy of a 9/10</a:t>
            </a:r>
            <a:r>
              <a:rPr lang="en-AU" dirty="0" smtClean="0"/>
              <a:t>!</a:t>
            </a:r>
            <a:endParaRPr lang="en-AU" dirty="0" smtClean="0"/>
          </a:p>
          <a:p>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42</a:t>
            </a:fld>
            <a:endParaRPr lang="en-AU"/>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to drive away your site visitors, fast!</a:t>
            </a:r>
            <a:endParaRPr lang="en-AU"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AU" dirty="0" smtClean="0"/>
              <a:t>Pop </a:t>
            </a:r>
            <a:r>
              <a:rPr lang="en-AU" dirty="0" smtClean="0"/>
              <a:t>up </a:t>
            </a:r>
            <a:r>
              <a:rPr lang="en-AU" dirty="0" smtClean="0"/>
              <a:t>ads</a:t>
            </a:r>
            <a:endParaRPr lang="en-AU" dirty="0" smtClean="0"/>
          </a:p>
          <a:p>
            <a:pPr marL="514350" indent="-514350">
              <a:buFont typeface="+mj-lt"/>
              <a:buAutoNum type="arabicPeriod"/>
            </a:pPr>
            <a:r>
              <a:rPr lang="en-AU" dirty="0" smtClean="0"/>
              <a:t>Being required to install extra software to view site </a:t>
            </a:r>
            <a:r>
              <a:rPr lang="en-AU" dirty="0" smtClean="0"/>
              <a:t>content</a:t>
            </a:r>
            <a:endParaRPr lang="en-AU" dirty="0" smtClean="0"/>
          </a:p>
          <a:p>
            <a:pPr marL="514350" indent="-514350">
              <a:buFont typeface="+mj-lt"/>
              <a:buAutoNum type="arabicPeriod"/>
            </a:pPr>
            <a:r>
              <a:rPr lang="en-AU" dirty="0" smtClean="0"/>
              <a:t>Dead </a:t>
            </a:r>
            <a:r>
              <a:rPr lang="en-AU" dirty="0" smtClean="0"/>
              <a:t>links</a:t>
            </a:r>
            <a:endParaRPr lang="en-AU" dirty="0" smtClean="0"/>
          </a:p>
          <a:p>
            <a:pPr marL="514350" indent="-514350">
              <a:buFont typeface="+mj-lt"/>
              <a:buAutoNum type="arabicPeriod"/>
            </a:pPr>
            <a:r>
              <a:rPr lang="en-AU" dirty="0" smtClean="0"/>
              <a:t>Confusing </a:t>
            </a:r>
            <a:r>
              <a:rPr lang="en-AU" dirty="0" smtClean="0"/>
              <a:t>navigation</a:t>
            </a:r>
            <a:endParaRPr lang="en-AU" dirty="0" smtClean="0"/>
          </a:p>
          <a:p>
            <a:pPr marL="514350" indent="-514350">
              <a:buFont typeface="+mj-lt"/>
              <a:buAutoNum type="arabicPeriod"/>
            </a:pPr>
            <a:r>
              <a:rPr lang="en-AU" dirty="0" smtClean="0"/>
              <a:t>Required registration to access </a:t>
            </a:r>
            <a:r>
              <a:rPr lang="en-AU" dirty="0" smtClean="0"/>
              <a:t>content</a:t>
            </a:r>
            <a:endParaRPr lang="en-AU" dirty="0" smtClean="0"/>
          </a:p>
          <a:p>
            <a:pPr marL="514350" indent="-514350">
              <a:buFont typeface="+mj-lt"/>
              <a:buAutoNum type="arabicPeriod"/>
            </a:pPr>
            <a:r>
              <a:rPr lang="en-AU" dirty="0" smtClean="0"/>
              <a:t>Slow-loading </a:t>
            </a:r>
            <a:r>
              <a:rPr lang="en-AU" dirty="0" smtClean="0"/>
              <a:t>pages</a:t>
            </a:r>
            <a:endParaRPr lang="en-AU" dirty="0" smtClean="0"/>
          </a:p>
          <a:p>
            <a:pPr marL="514350" indent="-514350">
              <a:buFont typeface="+mj-lt"/>
              <a:buAutoNum type="arabicPeriod"/>
            </a:pPr>
            <a:r>
              <a:rPr lang="en-AU" dirty="0" smtClean="0"/>
              <a:t>Ineffective site search </a:t>
            </a:r>
            <a:r>
              <a:rPr lang="en-AU" dirty="0" smtClean="0"/>
              <a:t>tools</a:t>
            </a:r>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43</a:t>
            </a:fld>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UCD?</a:t>
            </a:r>
            <a:endParaRPr lang="en-AU" dirty="0"/>
          </a:p>
        </p:txBody>
      </p:sp>
      <p:sp>
        <p:nvSpPr>
          <p:cNvPr id="3" name="Content Placeholder 2"/>
          <p:cNvSpPr>
            <a:spLocks noGrp="1"/>
          </p:cNvSpPr>
          <p:nvPr>
            <p:ph idx="1"/>
          </p:nvPr>
        </p:nvSpPr>
        <p:spPr>
          <a:xfrm>
            <a:off x="457200" y="1935163"/>
            <a:ext cx="5915000" cy="4565671"/>
          </a:xfrm>
        </p:spPr>
        <p:txBody>
          <a:bodyPr>
            <a:normAutofit fontScale="92500" lnSpcReduction="10000"/>
          </a:bodyPr>
          <a:lstStyle/>
          <a:p>
            <a:r>
              <a:rPr lang="en-AU" sz="2400" dirty="0" smtClean="0"/>
              <a:t>Project methodology placing intended users of the website site at the centre of the design &amp; development.</a:t>
            </a:r>
          </a:p>
          <a:p>
            <a:r>
              <a:rPr lang="en-AU" sz="2400" dirty="0" smtClean="0"/>
              <a:t>Does this by talking directly to the user at key points in the project to ensure requirements conformance.</a:t>
            </a:r>
          </a:p>
          <a:p>
            <a:r>
              <a:rPr lang="en-AU" sz="2400" dirty="0" smtClean="0"/>
              <a:t>The stages are carried out in an iterative fashion, with the cycle being repeated until the project's usability objectives have been attained.</a:t>
            </a:r>
          </a:p>
          <a:p>
            <a:r>
              <a:rPr lang="en-AU" sz="2400" dirty="0" smtClean="0"/>
              <a:t>This makes it critical that the participants in these methods accurately reflect the profile of your actual users.</a:t>
            </a:r>
          </a:p>
        </p:txBody>
      </p:sp>
      <p:sp>
        <p:nvSpPr>
          <p:cNvPr id="4" name="Slide Number Placeholder 3"/>
          <p:cNvSpPr>
            <a:spLocks noGrp="1"/>
          </p:cNvSpPr>
          <p:nvPr>
            <p:ph type="sldNum" sz="quarter" idx="12"/>
          </p:nvPr>
        </p:nvSpPr>
        <p:spPr/>
        <p:txBody>
          <a:bodyPr/>
          <a:lstStyle/>
          <a:p>
            <a:fld id="{E009F9A9-ABA6-4F38-8DCF-C93684C8AD6A}" type="slidenum">
              <a:rPr lang="en-US" smtClean="0"/>
              <a:pPr/>
              <a:t>5</a:t>
            </a:fld>
            <a:endParaRPr lang="en-US"/>
          </a:p>
        </p:txBody>
      </p:sp>
      <p:pic>
        <p:nvPicPr>
          <p:cNvPr id="54276" name="Picture 4" descr="http://www.danygraig.com/InteractionDesign/content_images/UserCenterDesignProcess.jpg"/>
          <p:cNvPicPr>
            <a:picLocks noChangeAspect="1" noChangeArrowheads="1"/>
          </p:cNvPicPr>
          <p:nvPr/>
        </p:nvPicPr>
        <p:blipFill>
          <a:blip r:embed="rId2" cstate="print"/>
          <a:srcRect/>
          <a:stretch>
            <a:fillRect/>
          </a:stretch>
        </p:blipFill>
        <p:spPr bwMode="auto">
          <a:xfrm>
            <a:off x="6444208" y="2780928"/>
            <a:ext cx="2449091" cy="206960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600" b="1" dirty="0" smtClean="0"/>
              <a:t>ISO 13407:1999: </a:t>
            </a:r>
            <a:r>
              <a:rPr lang="en-AU" sz="3600" dirty="0" smtClean="0"/>
              <a:t>Human-centred design processes for interactive systems</a:t>
            </a:r>
            <a:endParaRPr lang="en-AU" sz="3200" dirty="0"/>
          </a:p>
        </p:txBody>
      </p:sp>
      <p:sp>
        <p:nvSpPr>
          <p:cNvPr id="3" name="Content Placeholder 2"/>
          <p:cNvSpPr>
            <a:spLocks noGrp="1"/>
          </p:cNvSpPr>
          <p:nvPr>
            <p:ph idx="1"/>
          </p:nvPr>
        </p:nvSpPr>
        <p:spPr>
          <a:xfrm>
            <a:off x="457200" y="1935480"/>
            <a:ext cx="8435280" cy="4389120"/>
          </a:xfrm>
        </p:spPr>
        <p:txBody>
          <a:bodyPr>
            <a:noAutofit/>
          </a:bodyPr>
          <a:lstStyle/>
          <a:p>
            <a:r>
              <a:rPr lang="en-AU" sz="2800" dirty="0" smtClean="0"/>
              <a:t>Provides guidance on achieving quality by incorporating UCD throughout the websites life cycle. </a:t>
            </a:r>
          </a:p>
          <a:p>
            <a:r>
              <a:rPr lang="en-AU" sz="2800" dirty="0" smtClean="0"/>
              <a:t>Describes UCD as a multi-disciplinary activity, incorporating:</a:t>
            </a:r>
          </a:p>
          <a:p>
            <a:pPr lvl="1"/>
            <a:r>
              <a:rPr lang="en-AU" dirty="0" smtClean="0"/>
              <a:t>Human factors</a:t>
            </a:r>
          </a:p>
          <a:p>
            <a:pPr lvl="1"/>
            <a:r>
              <a:rPr lang="en-AU" dirty="0" smtClean="0"/>
              <a:t>Ergonomics knowledge</a:t>
            </a:r>
          </a:p>
          <a:p>
            <a:endParaRPr lang="en-AU" dirty="0" smtClean="0"/>
          </a:p>
          <a:p>
            <a:r>
              <a:rPr lang="en-AU" dirty="0" smtClean="0">
                <a:solidFill>
                  <a:srgbClr val="FF0000"/>
                </a:solidFill>
              </a:rPr>
              <a:t>GOAL: enhancing effectiveness, productivity, working conditions, safety &amp; performance.</a:t>
            </a:r>
          </a:p>
        </p:txBody>
      </p:sp>
      <p:sp>
        <p:nvSpPr>
          <p:cNvPr id="4" name="Slide Number Placeholder 3"/>
          <p:cNvSpPr>
            <a:spLocks noGrp="1"/>
          </p:cNvSpPr>
          <p:nvPr>
            <p:ph type="sldNum" sz="quarter" idx="12"/>
          </p:nvPr>
        </p:nvSpPr>
        <p:spPr/>
        <p:txBody>
          <a:bodyPr/>
          <a:lstStyle/>
          <a:p>
            <a:fld id="{C761F05C-133A-4F03-9B7C-953091277880}" type="slidenum">
              <a:rPr lang="en-AU" smtClean="0"/>
              <a:pPr/>
              <a:t>6</a:t>
            </a:fld>
            <a:endParaRPr lang="en-A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5400" b="1" dirty="0" smtClean="0"/>
              <a:t>ISO 13407:1999: Activities</a:t>
            </a:r>
            <a:endParaRPr lang="en-AU" dirty="0"/>
          </a:p>
        </p:txBody>
      </p:sp>
      <p:sp>
        <p:nvSpPr>
          <p:cNvPr id="3" name="Content Placeholder 2"/>
          <p:cNvSpPr>
            <a:spLocks noGrp="1"/>
          </p:cNvSpPr>
          <p:nvPr>
            <p:ph idx="1"/>
          </p:nvPr>
        </p:nvSpPr>
        <p:spPr>
          <a:xfrm>
            <a:off x="457200" y="1935480"/>
            <a:ext cx="4834880" cy="4389120"/>
          </a:xfrm>
        </p:spPr>
        <p:txBody>
          <a:bodyPr>
            <a:noAutofit/>
          </a:bodyPr>
          <a:lstStyle/>
          <a:p>
            <a:r>
              <a:rPr lang="en-AU" sz="2400" b="1" dirty="0" smtClean="0"/>
              <a:t>Requirements gathering</a:t>
            </a:r>
            <a:r>
              <a:rPr lang="en-AU" sz="2400" dirty="0" smtClean="0"/>
              <a:t> - Understanding and specifying the context of use </a:t>
            </a:r>
          </a:p>
          <a:p>
            <a:r>
              <a:rPr lang="en-AU" sz="2400" b="1" dirty="0" smtClean="0"/>
              <a:t>Requirements specification</a:t>
            </a:r>
            <a:r>
              <a:rPr lang="en-AU" sz="2400" dirty="0" smtClean="0"/>
              <a:t> - Specifying the user and organisational requirements </a:t>
            </a:r>
          </a:p>
          <a:p>
            <a:r>
              <a:rPr lang="en-AU" sz="2400" b="1" dirty="0" smtClean="0"/>
              <a:t>Design</a:t>
            </a:r>
            <a:r>
              <a:rPr lang="en-AU" sz="2400" dirty="0" smtClean="0"/>
              <a:t> - Producing designs and prototypes </a:t>
            </a:r>
          </a:p>
          <a:p>
            <a:r>
              <a:rPr lang="en-AU" sz="2400" b="1" dirty="0" smtClean="0"/>
              <a:t>Evaluation</a:t>
            </a:r>
            <a:r>
              <a:rPr lang="en-AU" sz="2400" dirty="0" smtClean="0"/>
              <a:t> - Carrying out user-based assessment of the site</a:t>
            </a:r>
            <a:endParaRPr lang="en-AU" sz="2400" b="1" dirty="0" smtClean="0"/>
          </a:p>
        </p:txBody>
      </p:sp>
      <p:sp>
        <p:nvSpPr>
          <p:cNvPr id="4" name="Slide Number Placeholder 3"/>
          <p:cNvSpPr>
            <a:spLocks noGrp="1"/>
          </p:cNvSpPr>
          <p:nvPr>
            <p:ph type="sldNum" sz="quarter" idx="12"/>
          </p:nvPr>
        </p:nvSpPr>
        <p:spPr/>
        <p:txBody>
          <a:bodyPr/>
          <a:lstStyle/>
          <a:p>
            <a:fld id="{C761F05C-133A-4F03-9B7C-953091277880}" type="slidenum">
              <a:rPr lang="en-AU" smtClean="0"/>
              <a:pPr/>
              <a:t>7</a:t>
            </a:fld>
            <a:endParaRPr lang="en-AU"/>
          </a:p>
        </p:txBody>
      </p:sp>
      <p:pic>
        <p:nvPicPr>
          <p:cNvPr id="5" name="Picture 2" descr="http://www.usabilitynet.org/graphics%20files/pics/doingusability/ucdprocess.gif"/>
          <p:cNvPicPr>
            <a:picLocks noChangeAspect="1" noChangeArrowheads="1"/>
          </p:cNvPicPr>
          <p:nvPr/>
        </p:nvPicPr>
        <p:blipFill>
          <a:blip r:embed="rId2" cstate="print"/>
          <a:srcRect/>
          <a:stretch>
            <a:fillRect/>
          </a:stretch>
        </p:blipFill>
        <p:spPr bwMode="auto">
          <a:xfrm>
            <a:off x="5292080" y="2847576"/>
            <a:ext cx="3563888" cy="202158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4000" b="1" dirty="0" smtClean="0"/>
              <a:t>Popular UCD methods</a:t>
            </a:r>
            <a:endParaRPr lang="en-AU" sz="4000"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8</a:t>
            </a:fld>
            <a:endParaRPr lang="en-AU"/>
          </a:p>
        </p:txBody>
      </p:sp>
      <p:pic>
        <p:nvPicPr>
          <p:cNvPr id="1026" name="Picture 2"/>
          <p:cNvPicPr>
            <a:picLocks noChangeAspect="1" noChangeArrowheads="1"/>
          </p:cNvPicPr>
          <p:nvPr/>
        </p:nvPicPr>
        <p:blipFill>
          <a:blip r:embed="rId2" cstate="print"/>
          <a:srcRect/>
          <a:stretch>
            <a:fillRect/>
          </a:stretch>
        </p:blipFill>
        <p:spPr bwMode="auto">
          <a:xfrm>
            <a:off x="539552" y="2418432"/>
            <a:ext cx="7926387" cy="309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Focus groups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Involve participants (group of intended/actual users) of the web site to share their thoughts, feelings, attitudes and ideas on a certain subject.</a:t>
            </a:r>
          </a:p>
          <a:p>
            <a:r>
              <a:rPr lang="en-AU" dirty="0" smtClean="0"/>
              <a:t>Focus groups are most often used as an input to design. </a:t>
            </a:r>
          </a:p>
          <a:p>
            <a:r>
              <a:rPr lang="en-AU" dirty="0" smtClean="0"/>
              <a:t>They generally produce non-statistical data and are a good means of getting information about a domain </a:t>
            </a:r>
          </a:p>
          <a:p>
            <a:r>
              <a:rPr lang="en-AU" dirty="0" smtClean="0"/>
              <a:t>e.g. What tasks do people do on a daily</a:t>
            </a:r>
          </a:p>
          <a:p>
            <a:pPr>
              <a:buNone/>
            </a:pPr>
            <a:r>
              <a:rPr lang="en-AU" dirty="0" smtClean="0"/>
              <a:t>	basis</a:t>
            </a:r>
          </a:p>
          <a:p>
            <a:r>
              <a:rPr lang="en-AU" dirty="0" smtClean="0"/>
              <a:t>It's necessary to have an experienced </a:t>
            </a:r>
          </a:p>
          <a:p>
            <a:pPr>
              <a:buNone/>
            </a:pPr>
            <a:r>
              <a:rPr lang="en-AU" dirty="0" smtClean="0"/>
              <a:t>	moderator and analyst for a focus group</a:t>
            </a:r>
          </a:p>
          <a:p>
            <a:pPr>
              <a:buNone/>
            </a:pPr>
            <a:r>
              <a:rPr lang="en-AU" dirty="0" smtClean="0"/>
              <a:t>	to be effective.</a:t>
            </a:r>
          </a:p>
          <a:p>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9</a:t>
            </a:fld>
            <a:endParaRPr lang="en-AU"/>
          </a:p>
        </p:txBody>
      </p:sp>
      <p:pic>
        <p:nvPicPr>
          <p:cNvPr id="51202" name="Picture 2" descr="http://getpaidcentral.com/wp-content/uploads/2009/08/Focus-Group.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228184" y="4077072"/>
            <a:ext cx="2736304" cy="210040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606</TotalTime>
  <Words>3065</Words>
  <Application>Microsoft Office PowerPoint</Application>
  <PresentationFormat>On-screen Show (4:3)</PresentationFormat>
  <Paragraphs>320</Paragraphs>
  <Slides>43</Slides>
  <Notes>4</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Flow</vt:lpstr>
      <vt:lpstr>MMDE 11-150 Web Design</vt:lpstr>
      <vt:lpstr>Announcements</vt:lpstr>
      <vt:lpstr>Outline</vt:lpstr>
      <vt:lpstr>User-centred design (UCD)</vt:lpstr>
      <vt:lpstr>What is UCD?</vt:lpstr>
      <vt:lpstr>ISO 13407:1999: Human-centred design processes for interactive systems</vt:lpstr>
      <vt:lpstr>ISO 13407:1999: Activities</vt:lpstr>
      <vt:lpstr>Popular UCD methods</vt:lpstr>
      <vt:lpstr>Focus groups</vt:lpstr>
      <vt:lpstr>Usability testing</vt:lpstr>
      <vt:lpstr>Card sorting</vt:lpstr>
      <vt:lpstr>Participatory design</vt:lpstr>
      <vt:lpstr>Questionnaires</vt:lpstr>
      <vt:lpstr>Interviews</vt:lpstr>
      <vt:lpstr>Applying user-centred guidelines</vt:lpstr>
      <vt:lpstr>Usability guidelines for visualisations</vt:lpstr>
      <vt:lpstr>Usability guidelines for visualisations (cont)</vt:lpstr>
      <vt:lpstr>Designing Enterprise Sites For Large Companies</vt:lpstr>
      <vt:lpstr>Designing websites for large companies</vt:lpstr>
      <vt:lpstr>1. Study how people work, in their workplace</vt:lpstr>
      <vt:lpstr>1. Study how people work, in their workplace (cont)</vt:lpstr>
      <vt:lpstr>2. Consider the balance between novice and expert users</vt:lpstr>
      <vt:lpstr>2. Consider the balance between novice and expert users (cont)</vt:lpstr>
      <vt:lpstr>3. Allow for customisation and personalisation</vt:lpstr>
      <vt:lpstr>3. Allow for customisation and personalisation (cont)</vt:lpstr>
      <vt:lpstr>4. Open up your data</vt:lpstr>
      <vt:lpstr>4. Open up your data (cont)</vt:lpstr>
      <vt:lpstr>5. Collect ongoing user feedback</vt:lpstr>
      <vt:lpstr>5. Collect ongoing user feedback (cont)</vt:lpstr>
      <vt:lpstr>How can we measure design effectiveness?</vt:lpstr>
      <vt:lpstr>Making an impact: Measuring web design effectiveness</vt:lpstr>
      <vt:lpstr>How to differentiate?</vt:lpstr>
      <vt:lpstr>ANSWER: Good aesthetic design</vt:lpstr>
      <vt:lpstr>Measuring Aesthetics?</vt:lpstr>
      <vt:lpstr>Example methods</vt:lpstr>
      <vt:lpstr>Mood after use</vt:lpstr>
      <vt:lpstr>Facial expressions</vt:lpstr>
      <vt:lpstr>Estimated time of use</vt:lpstr>
      <vt:lpstr>SEQAM - Sensory Quality Assessment Method</vt:lpstr>
      <vt:lpstr>Perceived target market</vt:lpstr>
      <vt:lpstr>Opposing scale questionnaires</vt:lpstr>
      <vt:lpstr>Direct feedback</vt:lpstr>
      <vt:lpstr>How to drive away your site visitors, fast!</vt:lpstr>
    </vt:vector>
  </TitlesOfParts>
  <Company>Bond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jbirt</dc:creator>
  <cp:lastModifiedBy>Owner</cp:lastModifiedBy>
  <cp:revision>75</cp:revision>
  <dcterms:created xsi:type="dcterms:W3CDTF">2010-06-08T01:51:27Z</dcterms:created>
  <dcterms:modified xsi:type="dcterms:W3CDTF">2010-07-04T23:32:53Z</dcterms:modified>
</cp:coreProperties>
</file>