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0"/>
  </p:notesMasterIdLst>
  <p:sldIdLst>
    <p:sldId id="294" r:id="rId2"/>
    <p:sldId id="296" r:id="rId3"/>
    <p:sldId id="473" r:id="rId4"/>
    <p:sldId id="463" r:id="rId5"/>
    <p:sldId id="464" r:id="rId6"/>
    <p:sldId id="465" r:id="rId7"/>
    <p:sldId id="466"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69" r:id="rId22"/>
    <p:sldId id="470" r:id="rId23"/>
    <p:sldId id="471" r:id="rId24"/>
    <p:sldId id="472" r:id="rId25"/>
    <p:sldId id="424" r:id="rId26"/>
    <p:sldId id="474" r:id="rId27"/>
    <p:sldId id="475" r:id="rId28"/>
    <p:sldId id="425" r:id="rId29"/>
    <p:sldId id="426" r:id="rId30"/>
    <p:sldId id="427" r:id="rId31"/>
    <p:sldId id="476" r:id="rId32"/>
    <p:sldId id="477"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492" r:id="rId48"/>
    <p:sldId id="49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412" autoAdjust="0"/>
  </p:normalViewPr>
  <p:slideViewPr>
    <p:cSldViewPr>
      <p:cViewPr varScale="1">
        <p:scale>
          <a:sx n="97" d="100"/>
          <a:sy n="97" d="100"/>
        </p:scale>
        <p:origin x="-14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32CD2-D42F-4623-BA31-A9D6008EAEE3}" type="datetimeFigureOut">
              <a:rPr lang="en-US" smtClean="0"/>
              <a:pPr/>
              <a:t>7/13/2010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5379E-F809-4EEA-87DF-2C1176063D28}"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ondomains.co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1683" name="Rectangle 5"/>
          <p:cNvSpPr>
            <a:spLocks noGrp="1" noChangeArrowheads="1"/>
          </p:cNvSpPr>
          <p:nvPr>
            <p:ph type="sldNum" sz="quarter" idx="5"/>
          </p:nvPr>
        </p:nvSpPr>
        <p:spPr>
          <a:noFill/>
        </p:spPr>
        <p:txBody>
          <a:bodyPr/>
          <a:lstStyle/>
          <a:p>
            <a:fld id="{269A9E3B-DC58-410D-87DB-CF057A920417}" type="slidenum">
              <a:rPr lang="en-US"/>
              <a:pPr/>
              <a:t>1</a:t>
            </a:fld>
            <a:endParaRPr lang="en-US"/>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839889" y="4754061"/>
            <a:ext cx="5496857" cy="2841322"/>
          </a:xfrm>
          <a:noFill/>
          <a:ln/>
        </p:spPr>
        <p:txBody>
          <a:bodyPr/>
          <a:lstStyle/>
          <a:p>
            <a:pPr eaLnBrk="1" hangingPunct="1"/>
            <a:endParaRPr lang="en-AU"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2ED1B13A-28ED-428F-A6DD-6137C71FF569}" type="datetime1">
              <a:rPr lang="en-US" smtClean="0"/>
              <a:pPr/>
              <a:t>7/13/2010</a:t>
            </a:fld>
            <a:endParaRPr lang="en-US" smtClean="0"/>
          </a:p>
        </p:txBody>
      </p:sp>
      <p:sp>
        <p:nvSpPr>
          <p:cNvPr id="64515"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64516" name="Rectangle 5"/>
          <p:cNvSpPr>
            <a:spLocks noGrp="1" noChangeArrowheads="1"/>
          </p:cNvSpPr>
          <p:nvPr>
            <p:ph type="sldNum" sz="quarter" idx="5"/>
          </p:nvPr>
        </p:nvSpPr>
        <p:spPr>
          <a:noFill/>
        </p:spPr>
        <p:txBody>
          <a:bodyPr/>
          <a:lstStyle/>
          <a:p>
            <a:fld id="{0AF1F56D-9011-467E-B5B1-57DD67375169}" type="slidenum">
              <a:rPr lang="en-US" smtClean="0"/>
              <a:pPr/>
              <a:t>15</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617661" y="3730425"/>
            <a:ext cx="5719085" cy="3863497"/>
          </a:xfrm>
          <a:noFill/>
          <a:ln/>
        </p:spPr>
        <p:txBody>
          <a:bodyPr/>
          <a:lstStyle/>
          <a:p>
            <a:r>
              <a:rPr lang="en-US" smtClean="0"/>
              <a:t>Analysis: Define: Goals and Target Market - Content and Asset collection - Content and style information Delivery requirements</a:t>
            </a:r>
          </a:p>
          <a:p>
            <a:r>
              <a:rPr lang="en-US" smtClean="0"/>
              <a:t>Design:- Comps - screen shots - Design Review - Redesign - Production Storyboard</a:t>
            </a:r>
          </a:p>
          <a:p>
            <a:r>
              <a:rPr lang="en-US" smtClean="0"/>
              <a:t>Production: SITE PRODUCTION- TECHNICAL TEST and bug list - </a:t>
            </a:r>
          </a:p>
          <a:p>
            <a:r>
              <a:rPr lang="en-US" smtClean="0"/>
              <a:t>Delivery - Test Usability -</a:t>
            </a:r>
          </a:p>
          <a:p>
            <a:r>
              <a:rPr lang="en-US" smtClean="0"/>
              <a:t>Personalize Revision - Test revision - </a:t>
            </a:r>
          </a:p>
          <a:p>
            <a:r>
              <a:rPr lang="en-US" smtClean="0"/>
              <a:t>Delivery - Final presentation - final revision</a:t>
            </a:r>
          </a:p>
          <a:p>
            <a:r>
              <a:rPr lang="en-US" smtClean="0"/>
              <a:t>Launch (promotion)</a:t>
            </a:r>
          </a:p>
          <a:p>
            <a:r>
              <a:rPr lang="en-US" smtClean="0"/>
              <a:t>Online</a:t>
            </a:r>
          </a:p>
          <a:p>
            <a:endParaRPr lang="en-US" smtClean="0"/>
          </a:p>
          <a:p>
            <a:endParaRPr lang="en-US" smtClean="0"/>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5541" name="Slide Number Placeholder 4"/>
          <p:cNvSpPr>
            <a:spLocks noGrp="1"/>
          </p:cNvSpPr>
          <p:nvPr>
            <p:ph type="sldNum" sz="quarter" idx="5"/>
          </p:nvPr>
        </p:nvSpPr>
        <p:spPr>
          <a:noFill/>
        </p:spPr>
        <p:txBody>
          <a:bodyPr/>
          <a:lstStyle/>
          <a:p>
            <a:fld id="{3767C9C0-024A-496B-9667-792D7059CAAD}" type="slidenum">
              <a:rPr lang="en-US" smtClean="0"/>
              <a:pPr/>
              <a:t>16</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6565" name="Slide Number Placeholder 4"/>
          <p:cNvSpPr>
            <a:spLocks noGrp="1"/>
          </p:cNvSpPr>
          <p:nvPr>
            <p:ph type="sldNum" sz="quarter" idx="5"/>
          </p:nvPr>
        </p:nvSpPr>
        <p:spPr>
          <a:noFill/>
        </p:spPr>
        <p:txBody>
          <a:bodyPr/>
          <a:lstStyle/>
          <a:p>
            <a:fld id="{C7B2252E-0E0D-4BE6-A1E1-BFD542D9ECC1}" type="slidenum">
              <a:rPr lang="en-US" smtClean="0"/>
              <a:pPr/>
              <a:t>17</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7589" name="Slide Number Placeholder 4"/>
          <p:cNvSpPr>
            <a:spLocks noGrp="1"/>
          </p:cNvSpPr>
          <p:nvPr>
            <p:ph type="sldNum" sz="quarter" idx="5"/>
          </p:nvPr>
        </p:nvSpPr>
        <p:spPr>
          <a:noFill/>
        </p:spPr>
        <p:txBody>
          <a:bodyPr/>
          <a:lstStyle/>
          <a:p>
            <a:fld id="{11DF511F-9D6D-47F4-B92C-91290BCE1004}" type="slidenum">
              <a:rPr lang="en-US" smtClean="0"/>
              <a:pPr/>
              <a:t>18</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6861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8613" name="Slide Number Placeholder 4"/>
          <p:cNvSpPr>
            <a:spLocks noGrp="1"/>
          </p:cNvSpPr>
          <p:nvPr>
            <p:ph type="sldNum" sz="quarter" idx="5"/>
          </p:nvPr>
        </p:nvSpPr>
        <p:spPr>
          <a:noFill/>
        </p:spPr>
        <p:txBody>
          <a:bodyPr/>
          <a:lstStyle/>
          <a:p>
            <a:fld id="{C2FD967A-7A59-43D6-8D69-E0F5CF20605F}" type="slidenum">
              <a:rPr lang="en-US" smtClean="0"/>
              <a:pPr/>
              <a:t>19</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AU" smtClean="0">
              <a:latin typeface="Arial" pitchFamily="34" charset="0"/>
              <a:cs typeface="Arial" pitchFamily="34" charset="0"/>
            </a:endParaRPr>
          </a:p>
        </p:txBody>
      </p:sp>
      <p:sp>
        <p:nvSpPr>
          <p:cNvPr id="7885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3" name="Slide Number Placeholder 4"/>
          <p:cNvSpPr>
            <a:spLocks noGrp="1"/>
          </p:cNvSpPr>
          <p:nvPr>
            <p:ph type="sldNum" sz="quarter" idx="5"/>
          </p:nvPr>
        </p:nvSpPr>
        <p:spPr>
          <a:noFill/>
        </p:spPr>
        <p:txBody>
          <a:bodyPr/>
          <a:lstStyle/>
          <a:p>
            <a:fld id="{3FF63D02-1D15-45A3-861E-D19EFE888657}" type="slidenum">
              <a:rPr lang="en-US"/>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en-US" smtClean="0"/>
              <a:t>OC-1 is a SONET line with transmission speeds of up to 51.84 Mbit/s optical fiber</a:t>
            </a:r>
          </a:p>
          <a:p>
            <a:r>
              <a:rPr lang="en-AU" b="0" smtClean="0"/>
              <a:t>Dedicated Web server exclusive use of a computer and connection to the internet that is housed on the Web hosting company premises</a:t>
            </a:r>
            <a:endParaRPr lang="en-US" b="0" smtClean="0"/>
          </a:p>
        </p:txBody>
      </p:sp>
      <p:sp>
        <p:nvSpPr>
          <p:cNvPr id="69636"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9637" name="Slide Number Placeholder 4"/>
          <p:cNvSpPr>
            <a:spLocks noGrp="1"/>
          </p:cNvSpPr>
          <p:nvPr>
            <p:ph type="sldNum" sz="quarter" idx="5"/>
          </p:nvPr>
        </p:nvSpPr>
        <p:spPr>
          <a:noFill/>
        </p:spPr>
        <p:txBody>
          <a:bodyPr/>
          <a:lstStyle/>
          <a:p>
            <a:fld id="{3239F0D5-0A05-40F2-BF01-7964505C7688}" type="slidenum">
              <a:rPr lang="en-US" smtClean="0"/>
              <a:pPr/>
              <a:t>29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AU" smtClean="0"/>
              <a:t>Why do</a:t>
            </a:r>
            <a:endParaRPr lang="en-US" smtClean="0"/>
          </a:p>
        </p:txBody>
      </p:sp>
      <p:sp>
        <p:nvSpPr>
          <p:cNvPr id="70660"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0661" name="Slide Number Placeholder 4"/>
          <p:cNvSpPr>
            <a:spLocks noGrp="1"/>
          </p:cNvSpPr>
          <p:nvPr>
            <p:ph type="sldNum" sz="quarter" idx="5"/>
          </p:nvPr>
        </p:nvSpPr>
        <p:spPr>
          <a:noFill/>
        </p:spPr>
        <p:txBody>
          <a:bodyPr/>
          <a:lstStyle/>
          <a:p>
            <a:fld id="{8B8EC521-0BE3-4468-B182-4A88195FA48E}" type="slidenum">
              <a:rPr lang="en-US" smtClean="0"/>
              <a:pPr/>
              <a:t>30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fld id="{2EAA512A-5E0E-4780-88A1-FBCD2C7542A2}" type="datetime1">
              <a:rPr lang="en-US"/>
              <a:pPr/>
              <a:t>7/13/2010</a:t>
            </a:fld>
            <a:endParaRPr lang="en-US"/>
          </a:p>
        </p:txBody>
      </p:sp>
      <p:sp>
        <p:nvSpPr>
          <p:cNvPr id="92163"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92164" name="Rectangle 5"/>
          <p:cNvSpPr>
            <a:spLocks noGrp="1" noChangeArrowheads="1"/>
          </p:cNvSpPr>
          <p:nvPr>
            <p:ph type="sldNum" sz="quarter" idx="5"/>
          </p:nvPr>
        </p:nvSpPr>
        <p:spPr>
          <a:noFill/>
        </p:spPr>
        <p:txBody>
          <a:bodyPr/>
          <a:lstStyle/>
          <a:p>
            <a:fld id="{3CE4DCFC-F90C-412E-A7CB-2EC663C5380A}" type="slidenum">
              <a:rPr lang="en-US"/>
              <a:pPr/>
              <a:t>31</a:t>
            </a:fld>
            <a:endParaRPr lang="en-US"/>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xfrm>
            <a:off x="617661" y="3730425"/>
            <a:ext cx="5719085" cy="3864959"/>
          </a:xfrm>
          <a:noFill/>
          <a:ln/>
        </p:spPr>
        <p:txBody>
          <a:bodyPr/>
          <a:lstStyle/>
          <a:p>
            <a:endParaRPr lang="en-US" smtClean="0"/>
          </a:p>
          <a:p>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defTabSz="914400" eaLnBrk="1" hangingPunct="1">
              <a:lnSpc>
                <a:spcPct val="100000"/>
              </a:lnSpc>
              <a:spcBef>
                <a:spcPct val="0"/>
              </a:spcBef>
            </a:pPr>
            <a:r>
              <a:rPr lang="en-US" sz="1200" smtClean="0"/>
              <a:t>If you would like to register a domain name for your company, one suggestion </a:t>
            </a:r>
            <a:r>
              <a:rPr lang="en-US" sz="1200" smtClean="0">
                <a:hlinkClick r:id="rId3"/>
              </a:rPr>
              <a:t>www.ondomains.com</a:t>
            </a:r>
            <a:r>
              <a:rPr lang="en-US" sz="1200" smtClean="0"/>
              <a:t> which has an excellent registration service for only $12.95 per year*</a:t>
            </a:r>
            <a:br>
              <a:rPr lang="en-US" sz="1200" smtClean="0"/>
            </a:br>
            <a:r>
              <a:rPr lang="en-US" sz="1200" smtClean="0"/>
              <a:t/>
            </a:r>
            <a:br>
              <a:rPr lang="en-US" sz="1200" smtClean="0"/>
            </a:br>
            <a:r>
              <a:rPr lang="en-US" sz="1000" smtClean="0"/>
              <a:t>*Prices may be subject to change</a:t>
            </a:r>
          </a:p>
          <a:p>
            <a:pPr defTabSz="914400" eaLnBrk="1" hangingPunct="1">
              <a:lnSpc>
                <a:spcPct val="100000"/>
              </a:lnSpc>
              <a:spcBef>
                <a:spcPct val="0"/>
              </a:spcBef>
            </a:pPr>
            <a:r>
              <a:rPr lang="en-US" smtClean="0"/>
              <a:t>(Network Solutions is currently still charging $35 per year for the same service)</a:t>
            </a:r>
          </a:p>
          <a:p>
            <a:pPr defTabSz="914400"/>
            <a:endParaRPr lang="en-AU" smtClean="0"/>
          </a:p>
        </p:txBody>
      </p:sp>
      <p:sp>
        <p:nvSpPr>
          <p:cNvPr id="93188" name="Slide Number Placeholder 3"/>
          <p:cNvSpPr>
            <a:spLocks noGrp="1"/>
          </p:cNvSpPr>
          <p:nvPr>
            <p:ph type="sldNum" sz="quarter" idx="5"/>
          </p:nvPr>
        </p:nvSpPr>
        <p:spPr>
          <a:noFill/>
        </p:spPr>
        <p:txBody>
          <a:bodyPr/>
          <a:lstStyle/>
          <a:p>
            <a:fld id="{99A66E9E-6EEC-4FD5-A22E-22758375DC6A}" type="slidenum">
              <a:rPr lang="en-US"/>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AU" smtClean="0">
              <a:latin typeface="Arial" pitchFamily="34" charset="0"/>
              <a:cs typeface="Arial" pitchFamily="34" charset="0"/>
            </a:endParaRPr>
          </a:p>
        </p:txBody>
      </p:sp>
      <p:sp>
        <p:nvSpPr>
          <p:cNvPr id="7885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8853" name="Slide Number Placeholder 4"/>
          <p:cNvSpPr>
            <a:spLocks noGrp="1"/>
          </p:cNvSpPr>
          <p:nvPr>
            <p:ph type="sldNum" sz="quarter" idx="5"/>
          </p:nvPr>
        </p:nvSpPr>
        <p:spPr>
          <a:noFill/>
        </p:spPr>
        <p:txBody>
          <a:bodyPr/>
          <a:lstStyle/>
          <a:p>
            <a:fld id="{3FF63D02-1D15-45A3-861E-D19EFE888657}"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p:spPr>
        <p:txBody>
          <a:bodyPr/>
          <a:lstStyle/>
          <a:p>
            <a:fld id="{7988F3B8-3678-4420-87EE-11F6694C0F0B}" type="datetime1">
              <a:rPr lang="en-US"/>
              <a:pPr/>
              <a:t>7/13/2010</a:t>
            </a:fld>
            <a:endParaRPr lang="en-US"/>
          </a:p>
        </p:txBody>
      </p:sp>
      <p:sp>
        <p:nvSpPr>
          <p:cNvPr id="94211"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94212" name="Rectangle 5"/>
          <p:cNvSpPr>
            <a:spLocks noGrp="1" noChangeArrowheads="1"/>
          </p:cNvSpPr>
          <p:nvPr>
            <p:ph type="sldNum" sz="quarter" idx="5"/>
          </p:nvPr>
        </p:nvSpPr>
        <p:spPr>
          <a:noFill/>
        </p:spPr>
        <p:txBody>
          <a:bodyPr/>
          <a:lstStyle/>
          <a:p>
            <a:fld id="{4A6BF04B-16DB-44E2-B1AE-2DCD63E25F1C}" type="slidenum">
              <a:rPr lang="en-US"/>
              <a:pPr/>
              <a:t>34</a:t>
            </a:fld>
            <a:endParaRPr lang="en-US"/>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AU" smtClean="0"/>
          </a:p>
        </p:txBody>
      </p:sp>
      <p:sp>
        <p:nvSpPr>
          <p:cNvPr id="95236" name="Slide Number Placeholder 3"/>
          <p:cNvSpPr>
            <a:spLocks noGrp="1"/>
          </p:cNvSpPr>
          <p:nvPr>
            <p:ph type="sldNum" sz="quarter" idx="5"/>
          </p:nvPr>
        </p:nvSpPr>
        <p:spPr>
          <a:noFill/>
        </p:spPr>
        <p:txBody>
          <a:bodyPr/>
          <a:lstStyle/>
          <a:p>
            <a:fld id="{3FF0BD7C-9DFD-4BB9-A07C-684ACD0CAF5F}" type="slidenum">
              <a:rPr lang="en-US"/>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AU" smtClean="0"/>
          </a:p>
        </p:txBody>
      </p:sp>
      <p:sp>
        <p:nvSpPr>
          <p:cNvPr id="96260" name="Slide Number Placeholder 3"/>
          <p:cNvSpPr>
            <a:spLocks noGrp="1"/>
          </p:cNvSpPr>
          <p:nvPr>
            <p:ph type="sldNum" sz="quarter" idx="5"/>
          </p:nvPr>
        </p:nvSpPr>
        <p:spPr>
          <a:noFill/>
        </p:spPr>
        <p:txBody>
          <a:bodyPr/>
          <a:lstStyle/>
          <a:p>
            <a:fld id="{3F53F2ED-7423-46A0-BDB8-D6FF8F10F1EA}" type="slidenum">
              <a:rPr lang="en-US"/>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p:spPr>
        <p:txBody>
          <a:bodyPr/>
          <a:lstStyle/>
          <a:p>
            <a:fld id="{6B23E7ED-3666-42AB-B723-F8730B2D4EC5}" type="datetime1">
              <a:rPr lang="en-US"/>
              <a:pPr/>
              <a:t>7/13/2010</a:t>
            </a:fld>
            <a:endParaRPr lang="en-US"/>
          </a:p>
        </p:txBody>
      </p:sp>
      <p:sp>
        <p:nvSpPr>
          <p:cNvPr id="97283"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97284" name="Rectangle 5"/>
          <p:cNvSpPr>
            <a:spLocks noGrp="1" noChangeArrowheads="1"/>
          </p:cNvSpPr>
          <p:nvPr>
            <p:ph type="sldNum" sz="quarter" idx="5"/>
          </p:nvPr>
        </p:nvSpPr>
        <p:spPr>
          <a:noFill/>
        </p:spPr>
        <p:txBody>
          <a:bodyPr/>
          <a:lstStyle/>
          <a:p>
            <a:fld id="{130E2302-9DE2-409C-952F-D42A610C050D}" type="slidenum">
              <a:rPr lang="en-US"/>
              <a:pPr/>
              <a:t>38</a:t>
            </a:fld>
            <a:endParaRPr lang="en-US"/>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xfrm>
            <a:off x="617661" y="3730425"/>
            <a:ext cx="5719085" cy="3864959"/>
          </a:xfrm>
          <a:noFill/>
          <a:ln/>
        </p:spPr>
        <p:txBody>
          <a:bodyPr/>
          <a:lstStyle/>
          <a:p>
            <a:r>
              <a:rPr lang="en-US" smtClean="0"/>
              <a:t>Unfortunately, these percentages are often reported only by the host company, so their accuracy should not be taken at face value. </a:t>
            </a:r>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p:spPr>
        <p:txBody>
          <a:bodyPr/>
          <a:lstStyle/>
          <a:p>
            <a:fld id="{F86FB1F9-DE3D-4219-9059-1DBA107B8FDA}" type="datetime1">
              <a:rPr lang="en-US"/>
              <a:pPr/>
              <a:t>7/13/2010</a:t>
            </a:fld>
            <a:endParaRPr lang="en-US"/>
          </a:p>
        </p:txBody>
      </p:sp>
      <p:sp>
        <p:nvSpPr>
          <p:cNvPr id="98307"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98308" name="Rectangle 5"/>
          <p:cNvSpPr>
            <a:spLocks noGrp="1" noChangeArrowheads="1"/>
          </p:cNvSpPr>
          <p:nvPr>
            <p:ph type="sldNum" sz="quarter" idx="5"/>
          </p:nvPr>
        </p:nvSpPr>
        <p:spPr>
          <a:noFill/>
        </p:spPr>
        <p:txBody>
          <a:bodyPr/>
          <a:lstStyle/>
          <a:p>
            <a:fld id="{E9229DF5-145F-4306-9AEE-A4AF40825D96}" type="slidenum">
              <a:rPr lang="en-US"/>
              <a:pPr/>
              <a:t>40</a:t>
            </a:fld>
            <a:endParaRPr lang="en-US"/>
          </a:p>
        </p:txBody>
      </p:sp>
      <p:sp>
        <p:nvSpPr>
          <p:cNvPr id="98309" name="Rectangle 2"/>
          <p:cNvSpPr>
            <a:spLocks noGrp="1" noRot="1" noChangeAspect="1" noChangeArrowheads="1" noTextEdit="1"/>
          </p:cNvSpPr>
          <p:nvPr>
            <p:ph type="sldImg"/>
          </p:nvPr>
        </p:nvSpPr>
        <p:spPr>
          <a:ln/>
        </p:spPr>
      </p:sp>
      <p:sp>
        <p:nvSpPr>
          <p:cNvPr id="98310" name="Rectangle 3"/>
          <p:cNvSpPr>
            <a:spLocks noGrp="1" noChangeArrowheads="1"/>
          </p:cNvSpPr>
          <p:nvPr>
            <p:ph type="body" idx="1"/>
          </p:nvPr>
        </p:nvSpPr>
        <p:spPr>
          <a:xfrm>
            <a:off x="617661" y="3730425"/>
            <a:ext cx="5719085" cy="3864959"/>
          </a:xfrm>
          <a:noFill/>
          <a:ln/>
        </p:spPr>
        <p:txBody>
          <a:bodyPr/>
          <a:lstStyle/>
          <a:p>
            <a:r>
              <a:rPr lang="en-AU" smtClean="0"/>
              <a:t>30 x 30 =1000- 1GB</a:t>
            </a:r>
            <a:endParaRPr lang="en-US" smtClean="0"/>
          </a:p>
          <a:p>
            <a:r>
              <a:rPr lang="en-US" smtClean="0"/>
              <a:t>Therefore, in most cases, offers of more than 10-25MB of space are made mostly to impress prospective customers who really do not understand how much they need.  It just sounds good. </a:t>
            </a:r>
          </a:p>
          <a:p>
            <a:endParaRPr lang="en-A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AU" smtClean="0"/>
          </a:p>
        </p:txBody>
      </p:sp>
      <p:sp>
        <p:nvSpPr>
          <p:cNvPr id="99332" name="Slide Number Placeholder 3"/>
          <p:cNvSpPr>
            <a:spLocks noGrp="1"/>
          </p:cNvSpPr>
          <p:nvPr>
            <p:ph type="sldNum" sz="quarter" idx="5"/>
          </p:nvPr>
        </p:nvSpPr>
        <p:spPr>
          <a:noFill/>
        </p:spPr>
        <p:txBody>
          <a:bodyPr/>
          <a:lstStyle/>
          <a:p>
            <a:fld id="{5E07A633-9EAE-460B-AF23-6AF0C5F7C8BF}" type="slidenum">
              <a:rPr lang="en-US"/>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AU" smtClean="0"/>
          </a:p>
        </p:txBody>
      </p:sp>
      <p:sp>
        <p:nvSpPr>
          <p:cNvPr id="100356" name="Slide Number Placeholder 3"/>
          <p:cNvSpPr>
            <a:spLocks noGrp="1"/>
          </p:cNvSpPr>
          <p:nvPr>
            <p:ph type="sldNum" sz="quarter" idx="5"/>
          </p:nvPr>
        </p:nvSpPr>
        <p:spPr>
          <a:noFill/>
        </p:spPr>
        <p:txBody>
          <a:bodyPr/>
          <a:lstStyle/>
          <a:p>
            <a:fld id="{D70CB13D-145A-4894-AEFD-27A29D7C3B7F}" type="slidenum">
              <a:rPr lang="en-US"/>
              <a:pPr/>
              <a:t>43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AU" smtClean="0"/>
          </a:p>
        </p:txBody>
      </p:sp>
      <p:sp>
        <p:nvSpPr>
          <p:cNvPr id="101380" name="Slide Number Placeholder 3"/>
          <p:cNvSpPr>
            <a:spLocks noGrp="1"/>
          </p:cNvSpPr>
          <p:nvPr>
            <p:ph type="sldNum" sz="quarter" idx="5"/>
          </p:nvPr>
        </p:nvSpPr>
        <p:spPr>
          <a:noFill/>
        </p:spPr>
        <p:txBody>
          <a:bodyPr/>
          <a:lstStyle/>
          <a:p>
            <a:fld id="{522FCF9E-9AA9-44EB-9742-72B926C3DCDE}" type="slidenum">
              <a:rPr lang="en-US"/>
              <a:pPr/>
              <a:t>47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p:spPr>
        <p:txBody>
          <a:bodyPr/>
          <a:lstStyle/>
          <a:p>
            <a:fld id="{8B21A575-2B19-4B31-9CBF-1C989C6612C0}" type="datetime1">
              <a:rPr lang="en-US"/>
              <a:pPr/>
              <a:t>7/13/2010</a:t>
            </a:fld>
            <a:endParaRPr lang="en-US"/>
          </a:p>
        </p:txBody>
      </p:sp>
      <p:sp>
        <p:nvSpPr>
          <p:cNvPr id="102403"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MMDE11-150 -Semester 082</a:t>
            </a:r>
          </a:p>
        </p:txBody>
      </p:sp>
      <p:sp>
        <p:nvSpPr>
          <p:cNvPr id="102404" name="Rectangle 5"/>
          <p:cNvSpPr>
            <a:spLocks noGrp="1" noChangeArrowheads="1"/>
          </p:cNvSpPr>
          <p:nvPr>
            <p:ph type="sldNum" sz="quarter" idx="5"/>
          </p:nvPr>
        </p:nvSpPr>
        <p:spPr>
          <a:noFill/>
        </p:spPr>
        <p:txBody>
          <a:bodyPr/>
          <a:lstStyle/>
          <a:p>
            <a:fld id="{1298D0BF-63E0-4D9E-AD31-3D8EB51BE4C6}" type="slidenum">
              <a:rPr lang="en-US"/>
              <a:pPr/>
              <a:t>48</a:t>
            </a:fld>
            <a:endParaRPr lang="en-US"/>
          </a:p>
        </p:txBody>
      </p:sp>
      <p:sp>
        <p:nvSpPr>
          <p:cNvPr id="102405" name="Rectangle 2"/>
          <p:cNvSpPr>
            <a:spLocks noGrp="1" noRot="1" noChangeAspect="1" noChangeArrowheads="1" noTextEdit="1"/>
          </p:cNvSpPr>
          <p:nvPr>
            <p:ph type="sldImg"/>
          </p:nvPr>
        </p:nvSpPr>
        <p:spPr>
          <a:ln/>
        </p:spPr>
      </p:sp>
      <p:sp>
        <p:nvSpPr>
          <p:cNvPr id="102406" name="Rectangle 3"/>
          <p:cNvSpPr>
            <a:spLocks noGrp="1" noChangeArrowheads="1"/>
          </p:cNvSpPr>
          <p:nvPr>
            <p:ph type="body" idx="1"/>
          </p:nvPr>
        </p:nvSpPr>
        <p:spPr>
          <a:xfrm>
            <a:off x="617661" y="3730425"/>
            <a:ext cx="5719085" cy="3863497"/>
          </a:xfrm>
          <a:noFill/>
          <a:ln/>
        </p:spPr>
        <p:txBody>
          <a:bodyPr/>
          <a:lstStyle/>
          <a:p>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36868" name="Slide Number Placeholder 3"/>
          <p:cNvSpPr>
            <a:spLocks noGrp="1"/>
          </p:cNvSpPr>
          <p:nvPr>
            <p:ph type="sldNum" sz="quarter" idx="5"/>
          </p:nvPr>
        </p:nvSpPr>
        <p:spPr bwMode="auto">
          <a:noFill/>
          <a:ln>
            <a:miter lim="800000"/>
            <a:headEnd/>
            <a:tailEnd/>
          </a:ln>
        </p:spPr>
        <p:txBody>
          <a:bodyPr/>
          <a:lstStyle/>
          <a:p>
            <a:fld id="{A6CCE4D3-C559-415A-92EF-C353ABB0B4C6}"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833165F6-17AF-4CA7-9B80-BFCE2DDB1BB9}"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925719" y="685838"/>
            <a:ext cx="5006564" cy="3429182"/>
          </a:xfrm>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a:lstStyle/>
          <a:p>
            <a:fld id="{A38AF138-CBD1-4D67-AB5E-827CAD7EB137}"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xfrm>
            <a:off x="925719" y="685838"/>
            <a:ext cx="5006564" cy="3429182"/>
          </a:xfrm>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defTabSz="914400" eaLnBrk="1" hangingPunct="1">
              <a:lnSpc>
                <a:spcPct val="100000"/>
              </a:lnSpc>
              <a:spcBef>
                <a:spcPct val="0"/>
              </a:spcBef>
            </a:pPr>
            <a:r>
              <a:rPr lang="en-US" sz="1200" smtClean="0"/>
              <a:t>A substantial site could require writers, information architects, graphic designers, technical experts and an overseeing producer.</a:t>
            </a:r>
            <a:endParaRPr lang="en-AU" sz="1200" smtClean="0"/>
          </a:p>
          <a:p>
            <a:pPr defTabSz="914400"/>
            <a:r>
              <a:rPr lang="en-US" smtClean="0"/>
              <a:t>People create and people decide the success of the project.</a:t>
            </a:r>
          </a:p>
          <a:p>
            <a:pPr defTabSz="914400"/>
            <a:r>
              <a:rPr lang="en-US" smtClean="0"/>
              <a:t>Many organizations do not develop their own web sites; instead they hire an outside web development company (potential for professional careers in this area)</a:t>
            </a:r>
          </a:p>
          <a:p>
            <a:pPr defTabSz="914400"/>
            <a:endParaRPr lang="en-AU" smtClean="0"/>
          </a:p>
        </p:txBody>
      </p:sp>
      <p:sp>
        <p:nvSpPr>
          <p:cNvPr id="61444" name="Slide Number Placeholder 3"/>
          <p:cNvSpPr>
            <a:spLocks noGrp="1"/>
          </p:cNvSpPr>
          <p:nvPr>
            <p:ph type="sldNum" sz="quarter" idx="5"/>
          </p:nvPr>
        </p:nvSpPr>
        <p:spPr>
          <a:noFill/>
        </p:spPr>
        <p:txBody>
          <a:bodyPr/>
          <a:lstStyle/>
          <a:p>
            <a:fld id="{9D7E5CDB-CAB1-43B0-B36C-5FB5216742E6}"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59C1F733-21CE-4857-95AA-7BD3825E0D24}"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b="0" smtClean="0"/>
              <a:t>Assign tasks to team members. The Information Architect often doubles up as the Project Manager. Capture the site’s design goals. Communicate the business objectives, such as the site’s sales targets, audience, and language requirements. Create access points to content from different in-coming pages. Design the navigation system, menus, sitemaps etc. Label and organize data. Map content to the appropriate section. Protect users from getting lost on the site. </a:t>
            </a:r>
          </a:p>
        </p:txBody>
      </p:sp>
      <p:sp>
        <p:nvSpPr>
          <p:cNvPr id="63492" name="Footer Placeholder 3"/>
          <p:cNvSpPr>
            <a:spLocks noGrp="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63493" name="Slide Number Placeholder 4"/>
          <p:cNvSpPr>
            <a:spLocks noGrp="1"/>
          </p:cNvSpPr>
          <p:nvPr>
            <p:ph type="sldNum" sz="quarter" idx="5"/>
          </p:nvPr>
        </p:nvSpPr>
        <p:spPr>
          <a:noFill/>
        </p:spPr>
        <p:txBody>
          <a:bodyPr/>
          <a:lstStyle/>
          <a:p>
            <a:fld id="{22CF2968-FE2A-4008-9240-7CCA266FFA19}"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58B87C-4756-4313-9496-4013DFC676F0}" type="datetime1">
              <a:rPr lang="en-US" smtClean="0"/>
              <a:pPr/>
              <a:t>7/13/2010</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A02159-68D7-49CD-A872-93982E063D1A}" type="datetime1">
              <a:rPr lang="en-US" smtClean="0"/>
              <a:pPr/>
              <a:t>7/13/2010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F04BC-004F-44EC-9848-E2332F20AA33}" type="datetime1">
              <a:rPr lang="en-US" smtClean="0"/>
              <a:pPr/>
              <a:t>7/13/2010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AU" smtClean="0"/>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a:lstStyle/>
          <a:p>
            <a:pPr lvl="0"/>
            <a:endParaRPr lang="en-US" noProof="0" smtClean="0"/>
          </a:p>
        </p:txBody>
      </p:sp>
      <p:sp>
        <p:nvSpPr>
          <p:cNvPr id="4" name="Rectangle 17"/>
          <p:cNvSpPr>
            <a:spLocks noGrp="1" noChangeArrowheads="1"/>
          </p:cNvSpPr>
          <p:nvPr>
            <p:ph type="dt" sz="half" idx="10"/>
          </p:nvPr>
        </p:nvSpPr>
        <p:spPr>
          <a:xfrm>
            <a:off x="457200" y="6243638"/>
            <a:ext cx="2133600" cy="457200"/>
          </a:xfrm>
        </p:spPr>
        <p:txBody>
          <a:bodyPr lIns="91440" tIns="45720" rIns="91440" bIns="45720" anchor="t"/>
          <a:lstStyle>
            <a:lvl1pPr>
              <a:defRPr/>
            </a:lvl1pPr>
          </a:lstStyle>
          <a:p>
            <a:fld id="{5E52FAEC-AE1E-4DBA-B71F-D5134EB9A813}" type="datetime1">
              <a:rPr lang="en-US"/>
              <a:pPr/>
              <a:t>7/13/2010</a:t>
            </a:fld>
            <a:endParaRPr lang="en-US"/>
          </a:p>
        </p:txBody>
      </p:sp>
      <p:sp>
        <p:nvSpPr>
          <p:cNvPr id="5" name="Rectangle 18"/>
          <p:cNvSpPr>
            <a:spLocks noGrp="1" noChangeArrowheads="1"/>
          </p:cNvSpPr>
          <p:nvPr>
            <p:ph type="ftr" sz="quarter" idx="11"/>
          </p:nvPr>
        </p:nvSpPr>
        <p:spPr>
          <a:xfrm>
            <a:off x="3124200" y="6243638"/>
            <a:ext cx="2895600" cy="457200"/>
          </a:xfrm>
        </p:spPr>
        <p:txBody>
          <a:bodyPr lIns="91440" tIns="45720" rIns="91440" bIns="45720" anchor="t"/>
          <a:lstStyle>
            <a:lvl1pPr>
              <a:defRPr/>
            </a:lvl1pPr>
          </a:lstStyle>
          <a:p>
            <a:pPr>
              <a:defRPr/>
            </a:pPr>
            <a:r>
              <a:rPr lang="en-US"/>
              <a:t>MMDE11-150</a:t>
            </a:r>
          </a:p>
        </p:txBody>
      </p:sp>
      <p:sp>
        <p:nvSpPr>
          <p:cNvPr id="6" name="Rectangle 19"/>
          <p:cNvSpPr>
            <a:spLocks noGrp="1" noChangeArrowheads="1"/>
          </p:cNvSpPr>
          <p:nvPr>
            <p:ph type="sldNum" sz="quarter" idx="12"/>
          </p:nvPr>
        </p:nvSpPr>
        <p:spPr/>
        <p:txBody>
          <a:bodyPr/>
          <a:lstStyle>
            <a:lvl1pPr>
              <a:defRPr/>
            </a:lvl1pPr>
          </a:lstStyle>
          <a:p>
            <a:fld id="{A942FD3C-A7D6-45B2-8C80-0BE60786B4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60769-4955-447B-94D5-0DB3323C898C}" type="datetime1">
              <a:rPr lang="en-US" smtClean="0"/>
              <a:pPr/>
              <a:t>7/13/2010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3254A1-B349-4863-806F-6267EEC7C514}" type="datetime1">
              <a:rPr lang="en-US" smtClean="0"/>
              <a:pPr/>
              <a:t>7/13/2010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96407C-F6EA-4161-B8F7-8B2B8C61E1D4}" type="datetime1">
              <a:rPr lang="en-US" smtClean="0"/>
              <a:pPr/>
              <a:t>7/13/2010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176387-5268-4522-BD38-A732C6FBF71F}" type="datetime1">
              <a:rPr lang="en-US" smtClean="0"/>
              <a:pPr/>
              <a:t>7/13/2010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59DAF2-D1ED-411C-A718-6EE6E299725F}" type="datetime1">
              <a:rPr lang="en-US" smtClean="0"/>
              <a:pPr/>
              <a:t>7/13/2010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43913-0909-4DD9-B9DB-24F612658CB3}" type="datetime1">
              <a:rPr lang="en-US" smtClean="0"/>
              <a:pPr/>
              <a:t>7/13/2010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655E9-670B-42FD-97DF-47B95000C3A4}" type="datetime1">
              <a:rPr lang="en-US" smtClean="0"/>
              <a:pPr/>
              <a:t>7/13/2010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6BA71-D2B8-4792-9A7F-D9AFE0881C31}" type="datetime1">
              <a:rPr lang="en-US" smtClean="0"/>
              <a:pPr/>
              <a:t>7/13/2010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C761F05C-133A-4F03-9B7C-953091277880}" type="slidenum">
              <a:rPr lang="en-AU" smtClean="0"/>
              <a:pPr/>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A86CD9-2F89-49DD-8C4E-9C08BEAB8106}" type="datetime1">
              <a:rPr lang="en-US" smtClean="0"/>
              <a:pPr/>
              <a:t>7/13/2010</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61F05C-133A-4F03-9B7C-953091277880}" type="slidenum">
              <a:rPr lang="en-AU" smtClean="0"/>
              <a:pPr/>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klariti.com/information-architecture/role-Information-Architecture.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razydomains.com.au/"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www.whois.com.au/index.php"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oys.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lickngo.com.au/index.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crazydomains.com.au/web_hosting/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thelist.com/countrycode/61/a-c.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hyperlink" Target="http://winscp.net/eng/index.php"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fetchsoftworks.com/" TargetMode="External"/><Relationship Id="rId5" Type="http://schemas.openxmlformats.org/officeDocument/2006/relationships/hyperlink" Target="http://www.cuteftp.com/" TargetMode="External"/><Relationship Id="rId4" Type="http://schemas.openxmlformats.org/officeDocument/2006/relationships/hyperlink" Target="http://cyberduck.ch/"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heapdomain.com.au/cheap/hosting.jsp" TargetMode="External"/><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www.crazydomains.com.au/login/index.html" TargetMode="External"/><Relationship Id="rId5" Type="http://schemas.openxmlformats.org/officeDocument/2006/relationships/hyperlink" Target="http://www.clickngo.com.au/" TargetMode="External"/><Relationship Id="rId4" Type="http://schemas.openxmlformats.org/officeDocument/2006/relationships/hyperlink" Target="http://www.ilisys.com.au/"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paypal.com.au/"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www.postmasterdirect.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http://www.lmsoftwaresolutions.com/admin/uploads/media/web_development.jpg"/>
          <p:cNvPicPr>
            <a:picLocks noChangeArrowheads="1"/>
          </p:cNvPicPr>
          <p:nvPr/>
        </p:nvPicPr>
        <p:blipFill>
          <a:blip r:embed="rId3">
            <a:duotone>
              <a:prstClr val="black"/>
              <a:schemeClr val="accent1">
                <a:tint val="45000"/>
                <a:satMod val="400000"/>
              </a:schemeClr>
            </a:duotone>
          </a:blip>
          <a:srcRect/>
          <a:stretch>
            <a:fillRect/>
          </a:stretch>
        </p:blipFill>
        <p:spPr bwMode="auto">
          <a:xfrm>
            <a:off x="4357686" y="3811634"/>
            <a:ext cx="3999600" cy="2689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1071538" y="1071546"/>
            <a:ext cx="7273925" cy="874712"/>
          </a:xfrm>
        </p:spPr>
        <p:txBody>
          <a:bodyPr>
            <a:normAutofit fontScale="90000"/>
          </a:bodyPr>
          <a:lstStyle/>
          <a:p>
            <a:pPr eaLnBrk="1" fontAlgn="auto" hangingPunct="1">
              <a:spcAft>
                <a:spcPts val="0"/>
              </a:spcAft>
              <a:defRPr/>
            </a:pPr>
            <a:r>
              <a:rPr lang="en-US" dirty="0" smtClean="0"/>
              <a:t>MMDE 11-150 Web Design</a:t>
            </a:r>
          </a:p>
        </p:txBody>
      </p:sp>
      <p:sp>
        <p:nvSpPr>
          <p:cNvPr id="10244" name="Rectangle 8"/>
          <p:cNvSpPr>
            <a:spLocks noGrp="1" noChangeArrowheads="1"/>
          </p:cNvSpPr>
          <p:nvPr>
            <p:ph type="subTitle" idx="1"/>
          </p:nvPr>
        </p:nvSpPr>
        <p:spPr>
          <a:xfrm>
            <a:off x="1116012" y="2205038"/>
            <a:ext cx="7599391" cy="3816350"/>
          </a:xfrm>
        </p:spPr>
        <p:txBody>
          <a:bodyPr/>
          <a:lstStyle/>
          <a:p>
            <a:pPr marR="0" algn="l" eaLnBrk="1" hangingPunct="1">
              <a:lnSpc>
                <a:spcPct val="90000"/>
              </a:lnSpc>
            </a:pPr>
            <a:r>
              <a:rPr lang="en-US" sz="3600" dirty="0" smtClean="0"/>
              <a:t>Lecture 10</a:t>
            </a:r>
          </a:p>
          <a:p>
            <a:pPr marR="0" algn="l">
              <a:lnSpc>
                <a:spcPct val="90000"/>
              </a:lnSpc>
            </a:pPr>
            <a:r>
              <a:rPr lang="en-US" sz="3200" dirty="0" smtClean="0">
                <a:sym typeface="Wingdings" pitchFamily="2" charset="2"/>
              </a:rPr>
              <a:t>Multimedia Team Development and Web Hosting</a:t>
            </a:r>
            <a:endParaRPr lang="en-US" sz="3200" dirty="0" smtClean="0"/>
          </a:p>
          <a:p>
            <a:pPr marR="0" algn="l" eaLnBrk="1" hangingPunct="1">
              <a:lnSpc>
                <a:spcPct val="90000"/>
              </a:lnSpc>
            </a:pPr>
            <a:r>
              <a:rPr lang="en-US" dirty="0" smtClean="0">
                <a:solidFill>
                  <a:schemeClr val="tx2"/>
                </a:solidFill>
              </a:rPr>
              <a:t/>
            </a:r>
            <a:br>
              <a:rPr lang="en-US" dirty="0" smtClean="0">
                <a:solidFill>
                  <a:schemeClr val="tx2"/>
                </a:solidFill>
              </a:rPr>
            </a:br>
            <a:endParaRPr lang="en-US" dirty="0" smtClean="0">
              <a:solidFill>
                <a:schemeClr val="tx2"/>
              </a:solidFill>
            </a:endParaRPr>
          </a:p>
          <a:p>
            <a:pPr marR="0" algn="l" eaLnBrk="1" hangingPunct="1">
              <a:lnSpc>
                <a:spcPct val="90000"/>
              </a:lnSpc>
            </a:pPr>
            <a:r>
              <a:rPr lang="en-US" dirty="0" smtClean="0">
                <a:solidFill>
                  <a:schemeClr val="tx2"/>
                </a:solidFill>
              </a:rPr>
              <a:t>Semester 102</a:t>
            </a:r>
          </a:p>
          <a:p>
            <a:pPr marR="0" algn="l" eaLnBrk="1" hangingPunct="1">
              <a:lnSpc>
                <a:spcPct val="90000"/>
              </a:lnSpc>
            </a:pPr>
            <a:r>
              <a:rPr lang="en-US" sz="2800" dirty="0" smtClean="0">
                <a:solidFill>
                  <a:schemeClr val="tx2"/>
                </a:solidFill>
              </a:rPr>
              <a:t>Dr. James </a:t>
            </a:r>
            <a:r>
              <a:rPr lang="en-US" sz="2800" dirty="0" err="1" smtClean="0">
                <a:solidFill>
                  <a:schemeClr val="tx2"/>
                </a:solidFill>
              </a:rPr>
              <a:t>Birt</a:t>
            </a:r>
            <a:endParaRPr lang="en-US" sz="3200" dirty="0" smtClean="0"/>
          </a:p>
        </p:txBody>
      </p:sp>
      <p:sp>
        <p:nvSpPr>
          <p:cNvPr id="9" name="Slide Number Placeholder 8"/>
          <p:cNvSpPr>
            <a:spLocks noGrp="1"/>
          </p:cNvSpPr>
          <p:nvPr>
            <p:ph type="sldNum" sz="quarter" idx="12"/>
          </p:nvPr>
        </p:nvSpPr>
        <p:spPr/>
        <p:txBody>
          <a:bodyPr/>
          <a:lstStyle/>
          <a:p>
            <a:fld id="{C761F05C-133A-4F03-9B7C-953091277880}" type="slidenum">
              <a:rPr lang="en-AU" smtClean="0"/>
              <a:pPr/>
              <a:t>1</a:t>
            </a:fld>
            <a:endParaRPr lang="en-A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mtClean="0"/>
              <a:t>Project Manager</a:t>
            </a:r>
            <a:br>
              <a:rPr lang="en-AU" smtClean="0"/>
            </a:br>
            <a:endParaRPr lang="en-US" smtClean="0"/>
          </a:p>
        </p:txBody>
      </p:sp>
      <p:sp>
        <p:nvSpPr>
          <p:cNvPr id="996355" name="Rectangle 3"/>
          <p:cNvSpPr>
            <a:spLocks noGrp="1" noChangeArrowheads="1"/>
          </p:cNvSpPr>
          <p:nvPr>
            <p:ph sz="half" idx="1"/>
          </p:nvPr>
        </p:nvSpPr>
        <p:spPr>
          <a:xfrm>
            <a:off x="457200" y="1920875"/>
            <a:ext cx="4038600" cy="4433888"/>
          </a:xfrm>
        </p:spPr>
        <p:txBody>
          <a:bodyPr>
            <a:normAutofit fontScale="92500" lnSpcReduction="20000"/>
          </a:bodyPr>
          <a:lstStyle/>
          <a:p>
            <a:pPr eaLnBrk="1" hangingPunct="1">
              <a:lnSpc>
                <a:spcPct val="90000"/>
              </a:lnSpc>
              <a:defRPr/>
            </a:pPr>
            <a:r>
              <a:rPr lang="en-AU" sz="2400" dirty="0" smtClean="0"/>
              <a:t>The Project Manager oversees the Website development process and coordinates the team activities.</a:t>
            </a:r>
            <a:br>
              <a:rPr lang="en-AU" sz="2400" dirty="0" smtClean="0"/>
            </a:br>
            <a:endParaRPr lang="en-AU" sz="2400" dirty="0" smtClean="0"/>
          </a:p>
          <a:p>
            <a:pPr eaLnBrk="1" hangingPunct="1">
              <a:lnSpc>
                <a:spcPct val="90000"/>
              </a:lnSpc>
              <a:defRPr/>
            </a:pPr>
            <a:r>
              <a:rPr lang="en-AU" sz="2400" dirty="0" smtClean="0"/>
              <a:t>They create the project plan/s and schedule</a:t>
            </a:r>
            <a:br>
              <a:rPr lang="en-AU" sz="2400" dirty="0" smtClean="0"/>
            </a:br>
            <a:endParaRPr lang="en-AU" sz="2400" dirty="0" smtClean="0"/>
          </a:p>
          <a:p>
            <a:pPr eaLnBrk="1" hangingPunct="1">
              <a:lnSpc>
                <a:spcPct val="90000"/>
              </a:lnSpc>
              <a:defRPr/>
            </a:pPr>
            <a:r>
              <a:rPr lang="en-AU" sz="2400" dirty="0" smtClean="0"/>
              <a:t>They are accountable for project milestones and results.</a:t>
            </a:r>
          </a:p>
          <a:p>
            <a:pPr eaLnBrk="1" hangingPunct="1">
              <a:lnSpc>
                <a:spcPct val="90000"/>
              </a:lnSpc>
              <a:buFont typeface="Wingdings 2" pitchFamily="18" charset="2"/>
              <a:buNone/>
              <a:defRPr/>
            </a:pPr>
            <a:r>
              <a:rPr lang="en-AU" sz="2400" dirty="0" smtClean="0"/>
              <a:t>	(GANTT Chart)</a:t>
            </a:r>
            <a:br>
              <a:rPr lang="en-AU" sz="2400" dirty="0" smtClean="0"/>
            </a:br>
            <a:endParaRPr lang="en-AU" sz="2400" dirty="0" smtClean="0"/>
          </a:p>
          <a:p>
            <a:pPr eaLnBrk="1" hangingPunct="1">
              <a:lnSpc>
                <a:spcPct val="90000"/>
              </a:lnSpc>
              <a:defRPr/>
            </a:pPr>
            <a:r>
              <a:rPr lang="en-AU" sz="2400" dirty="0" smtClean="0"/>
              <a:t>Must have excellent organisational, managerial and communication skills.</a:t>
            </a:r>
          </a:p>
        </p:txBody>
      </p:sp>
      <p:sp>
        <p:nvSpPr>
          <p:cNvPr id="8196" name="Slide Number Placeholder 5"/>
          <p:cNvSpPr>
            <a:spLocks noGrp="1"/>
          </p:cNvSpPr>
          <p:nvPr>
            <p:ph type="sldNum" sz="quarter" idx="12"/>
          </p:nvPr>
        </p:nvSpPr>
        <p:spPr bwMode="auto">
          <a:noFill/>
          <a:ln>
            <a:miter lim="800000"/>
            <a:headEnd/>
            <a:tailEnd/>
          </a:ln>
        </p:spPr>
        <p:txBody>
          <a:bodyPr/>
          <a:lstStyle/>
          <a:p>
            <a:fld id="{38460F21-52FC-424E-BB93-0F09B9D46E83}" type="slidenum">
              <a:rPr lang="en-US" smtClean="0">
                <a:latin typeface="Arial" charset="0"/>
              </a:rPr>
              <a:pPr/>
              <a:t>10</a:t>
            </a:fld>
            <a:endParaRPr lang="en-US" smtClean="0">
              <a:latin typeface="Arial" charset="0"/>
            </a:endParaRPr>
          </a:p>
        </p:txBody>
      </p:sp>
      <p:pic>
        <p:nvPicPr>
          <p:cNvPr id="8197" name="Picture 1"/>
          <p:cNvPicPr>
            <a:picLocks noGrp="1" noChangeAspect="1" noChangeArrowheads="1"/>
          </p:cNvPicPr>
          <p:nvPr>
            <p:ph sz="half" idx="2"/>
          </p:nvPr>
        </p:nvPicPr>
        <p:blipFill>
          <a:blip r:embed="rId2"/>
          <a:srcRect/>
          <a:stretch>
            <a:fillRect/>
          </a:stretch>
        </p:blipFill>
        <p:spPr>
          <a:xfrm>
            <a:off x="4714875" y="1643063"/>
            <a:ext cx="4038600" cy="2841625"/>
          </a:xfrm>
        </p:spPr>
      </p:pic>
      <p:pic>
        <p:nvPicPr>
          <p:cNvPr id="8198" name="Picture 1"/>
          <p:cNvPicPr>
            <a:picLocks noChangeAspect="1" noChangeArrowheads="1"/>
          </p:cNvPicPr>
          <p:nvPr/>
        </p:nvPicPr>
        <p:blipFill>
          <a:blip r:embed="rId3"/>
          <a:srcRect/>
          <a:stretch>
            <a:fillRect/>
          </a:stretch>
        </p:blipFill>
        <p:spPr bwMode="auto">
          <a:xfrm>
            <a:off x="4714875" y="4572000"/>
            <a:ext cx="3636963"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smtClean="0"/>
              <a:t>Plan the work, then work the plan</a:t>
            </a:r>
            <a:br>
              <a:rPr lang="en-US" sz="3600" smtClean="0"/>
            </a:br>
            <a:endParaRPr lang="en-US" sz="3600" smtClean="0"/>
          </a:p>
        </p:txBody>
      </p:sp>
      <p:sp>
        <p:nvSpPr>
          <p:cNvPr id="3" name="Content Placeholder 2"/>
          <p:cNvSpPr>
            <a:spLocks noGrp="1"/>
          </p:cNvSpPr>
          <p:nvPr>
            <p:ph idx="1"/>
          </p:nvPr>
        </p:nvSpPr>
        <p:spPr>
          <a:xfrm>
            <a:off x="571500" y="4214813"/>
            <a:ext cx="7829550" cy="2368550"/>
          </a:xfrm>
        </p:spPr>
        <p:txBody>
          <a:bodyPr>
            <a:normAutofit lnSpcReduction="10000"/>
          </a:bodyPr>
          <a:lstStyle/>
          <a:p>
            <a:pPr>
              <a:defRPr/>
            </a:pPr>
            <a:r>
              <a:rPr lang="en-US" sz="2200" dirty="0" smtClean="0"/>
              <a:t>The oldest joke in business is:</a:t>
            </a:r>
          </a:p>
          <a:p>
            <a:pPr>
              <a:defRPr/>
            </a:pPr>
            <a:endParaRPr lang="en-US" sz="2200" dirty="0" smtClean="0"/>
          </a:p>
          <a:p>
            <a:pPr>
              <a:defRPr/>
            </a:pPr>
            <a:r>
              <a:rPr lang="en-US" sz="2200" dirty="0" smtClean="0"/>
              <a:t> “Good, fast, or cheap? Pick any two.” </a:t>
            </a:r>
          </a:p>
          <a:p>
            <a:pPr>
              <a:defRPr/>
            </a:pPr>
            <a:endParaRPr lang="en-US" sz="2200" dirty="0" smtClean="0"/>
          </a:p>
          <a:p>
            <a:pPr>
              <a:defRPr/>
            </a:pPr>
            <a:r>
              <a:rPr lang="en-US" sz="2200" dirty="0" smtClean="0"/>
              <a:t>If you are developing anything more than a small web site, make sure you have an experienced web project manager.</a:t>
            </a:r>
          </a:p>
          <a:p>
            <a:pPr>
              <a:defRPr/>
            </a:pPr>
            <a:endParaRPr lang="en-US" dirty="0"/>
          </a:p>
        </p:txBody>
      </p:sp>
      <p:pic>
        <p:nvPicPr>
          <p:cNvPr id="9220" name="Picture 1"/>
          <p:cNvPicPr>
            <a:picLocks noChangeAspect="1" noChangeArrowheads="1"/>
          </p:cNvPicPr>
          <p:nvPr/>
        </p:nvPicPr>
        <p:blipFill>
          <a:blip r:embed="rId3"/>
          <a:srcRect/>
          <a:stretch>
            <a:fillRect/>
          </a:stretch>
        </p:blipFill>
        <p:spPr bwMode="auto">
          <a:xfrm>
            <a:off x="1857375" y="1571625"/>
            <a:ext cx="5000625" cy="2227263"/>
          </a:xfrm>
          <a:prstGeom prst="rect">
            <a:avLst/>
          </a:prstGeom>
          <a:noFill/>
          <a:ln w="9525">
            <a:solidFill>
              <a:schemeClr val="tx1"/>
            </a:solidFill>
            <a:miter lim="800000"/>
            <a:headEnd/>
            <a:tailEnd/>
          </a:ln>
        </p:spPr>
      </p:pic>
      <p:sp>
        <p:nvSpPr>
          <p:cNvPr id="9221" name="Slide Number Placeholder 4"/>
          <p:cNvSpPr>
            <a:spLocks noGrp="1"/>
          </p:cNvSpPr>
          <p:nvPr>
            <p:ph type="sldNum" sz="quarter" idx="12"/>
          </p:nvPr>
        </p:nvSpPr>
        <p:spPr bwMode="auto">
          <a:noFill/>
          <a:ln>
            <a:miter lim="800000"/>
            <a:headEnd/>
            <a:tailEnd/>
          </a:ln>
        </p:spPr>
        <p:txBody>
          <a:bodyPr/>
          <a:lstStyle/>
          <a:p>
            <a:fld id="{29FB305F-98EB-4BC1-8D8E-F274EFEF8B93}" type="slidenum">
              <a:rPr lang="en-US" smtClean="0">
                <a:latin typeface="Arial" charset="0"/>
              </a:rPr>
              <a:pPr/>
              <a:t>11</a:t>
            </a:fld>
            <a:endParaRPr lang="en-US"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704850"/>
            <a:ext cx="8229600" cy="1143000"/>
          </a:xfrm>
        </p:spPr>
        <p:txBody>
          <a:bodyPr>
            <a:normAutofit fontScale="90000"/>
          </a:bodyPr>
          <a:lstStyle/>
          <a:p>
            <a:r>
              <a:rPr lang="en-AU" sz="4800" smtClean="0"/>
              <a:t>Information Architect</a:t>
            </a:r>
            <a:br>
              <a:rPr lang="en-AU" sz="4800" smtClean="0"/>
            </a:br>
            <a:endParaRPr lang="en-US" smtClean="0"/>
          </a:p>
        </p:txBody>
      </p:sp>
      <p:sp>
        <p:nvSpPr>
          <p:cNvPr id="10243" name="Content Placeholder 2"/>
          <p:cNvSpPr>
            <a:spLocks noGrp="1"/>
          </p:cNvSpPr>
          <p:nvPr>
            <p:ph sz="half" idx="1"/>
          </p:nvPr>
        </p:nvSpPr>
        <p:spPr>
          <a:xfrm>
            <a:off x="457200" y="1773238"/>
            <a:ext cx="4257675" cy="4624387"/>
          </a:xfrm>
        </p:spPr>
        <p:txBody>
          <a:bodyPr/>
          <a:lstStyle/>
          <a:p>
            <a:pPr lvl="1">
              <a:lnSpc>
                <a:spcPct val="90000"/>
              </a:lnSpc>
            </a:pPr>
            <a:r>
              <a:rPr lang="en-AU" sz="2000" b="1" dirty="0" smtClean="0"/>
              <a:t>Information Architect:</a:t>
            </a:r>
            <a:br>
              <a:rPr lang="en-AU" sz="2000" b="1" dirty="0" smtClean="0"/>
            </a:br>
            <a:r>
              <a:rPr lang="en-AU" sz="2000" dirty="0" smtClean="0"/>
              <a:t>clarifies mission and goals and assists in determining functionality of website.</a:t>
            </a:r>
            <a:br>
              <a:rPr lang="en-AU" sz="2000" dirty="0" smtClean="0"/>
            </a:br>
            <a:endParaRPr lang="en-AU" sz="2000" dirty="0" smtClean="0"/>
          </a:p>
          <a:p>
            <a:pPr lvl="1">
              <a:lnSpc>
                <a:spcPct val="90000"/>
              </a:lnSpc>
            </a:pPr>
            <a:r>
              <a:rPr lang="en-AU" sz="2000" dirty="0" smtClean="0"/>
              <a:t>This role is often taken on by the Web Developer or Project Manager.</a:t>
            </a:r>
          </a:p>
          <a:p>
            <a:pPr lvl="1">
              <a:lnSpc>
                <a:spcPct val="90000"/>
              </a:lnSpc>
              <a:buFont typeface="Wingdings 2" pitchFamily="18" charset="2"/>
              <a:buNone/>
            </a:pPr>
            <a:endParaRPr lang="en-AU" sz="2000" dirty="0" smtClean="0"/>
          </a:p>
          <a:p>
            <a:pPr lvl="1">
              <a:lnSpc>
                <a:spcPct val="90000"/>
              </a:lnSpc>
            </a:pPr>
            <a:r>
              <a:rPr lang="en-US" sz="1800" dirty="0" smtClean="0">
                <a:hlinkClick r:id="rId3"/>
              </a:rPr>
              <a:t>http://www.klariti.com/information-architecture/role-Information-Architecture.shtml</a:t>
            </a:r>
            <a:endParaRPr lang="en-US" sz="1800" dirty="0" smtClean="0"/>
          </a:p>
          <a:p>
            <a:pPr lvl="1">
              <a:lnSpc>
                <a:spcPct val="90000"/>
              </a:lnSpc>
            </a:pPr>
            <a:endParaRPr lang="en-US" sz="2000" dirty="0" smtClean="0"/>
          </a:p>
          <a:p>
            <a:endParaRPr lang="en-US" dirty="0" smtClean="0"/>
          </a:p>
        </p:txBody>
      </p:sp>
      <p:pic>
        <p:nvPicPr>
          <p:cNvPr id="10244" name="Picture 2"/>
          <p:cNvPicPr>
            <a:picLocks noGrp="1" noChangeAspect="1" noChangeArrowheads="1"/>
          </p:cNvPicPr>
          <p:nvPr>
            <p:ph sz="half" idx="2"/>
          </p:nvPr>
        </p:nvPicPr>
        <p:blipFill>
          <a:blip r:embed="rId4"/>
          <a:srcRect/>
          <a:stretch>
            <a:fillRect/>
          </a:stretch>
        </p:blipFill>
        <p:spPr>
          <a:xfrm>
            <a:off x="4929188" y="1785938"/>
            <a:ext cx="3760787" cy="2714625"/>
          </a:xfrm>
        </p:spPr>
      </p:pic>
      <p:sp>
        <p:nvSpPr>
          <p:cNvPr id="10245" name="Slide Number Placeholder 4"/>
          <p:cNvSpPr>
            <a:spLocks noGrp="1"/>
          </p:cNvSpPr>
          <p:nvPr>
            <p:ph type="sldNum" sz="quarter" idx="12"/>
          </p:nvPr>
        </p:nvSpPr>
        <p:spPr bwMode="auto">
          <a:noFill/>
          <a:ln>
            <a:miter lim="800000"/>
            <a:headEnd/>
            <a:tailEnd/>
          </a:ln>
        </p:spPr>
        <p:txBody>
          <a:bodyPr/>
          <a:lstStyle/>
          <a:p>
            <a:fld id="{BE1ED57A-F885-41B8-885E-EBD7B2A408D6}" type="slidenum">
              <a:rPr lang="en-US" smtClean="0">
                <a:latin typeface="Arial" charset="0"/>
              </a:rPr>
              <a:pPr/>
              <a:t>12</a:t>
            </a:fld>
            <a:endParaRPr lang="en-US"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04850"/>
            <a:ext cx="8229600" cy="1143000"/>
          </a:xfrm>
        </p:spPr>
        <p:txBody>
          <a:bodyPr>
            <a:normAutofit fontScale="90000"/>
          </a:bodyPr>
          <a:lstStyle/>
          <a:p>
            <a:r>
              <a:rPr lang="en-AU" smtClean="0"/>
              <a:t>Website Development  Group</a:t>
            </a:r>
            <a:br>
              <a:rPr lang="en-AU" smtClean="0"/>
            </a:br>
            <a:endParaRPr lang="en-US" smtClean="0"/>
          </a:p>
        </p:txBody>
      </p:sp>
      <p:sp>
        <p:nvSpPr>
          <p:cNvPr id="3" name="Content Placeholder 2"/>
          <p:cNvSpPr>
            <a:spLocks noGrp="1"/>
          </p:cNvSpPr>
          <p:nvPr>
            <p:ph sz="half" idx="1"/>
          </p:nvPr>
        </p:nvSpPr>
        <p:spPr>
          <a:xfrm>
            <a:off x="457200" y="1773238"/>
            <a:ext cx="4614863" cy="4624387"/>
          </a:xfrm>
        </p:spPr>
        <p:txBody>
          <a:bodyPr>
            <a:normAutofit/>
          </a:bodyPr>
          <a:lstStyle/>
          <a:p>
            <a:pPr>
              <a:lnSpc>
                <a:spcPct val="80000"/>
              </a:lnSpc>
              <a:defRPr/>
            </a:pPr>
            <a:r>
              <a:rPr lang="en-AU" b="1" dirty="0" smtClean="0"/>
              <a:t>Marketing</a:t>
            </a:r>
            <a:r>
              <a:rPr lang="en-AU" dirty="0" smtClean="0"/>
              <a:t> works with Web Designers to create a Web presence</a:t>
            </a:r>
            <a:br>
              <a:rPr lang="en-AU" dirty="0" smtClean="0"/>
            </a:br>
            <a:endParaRPr lang="en-AU" dirty="0" smtClean="0"/>
          </a:p>
          <a:p>
            <a:pPr>
              <a:lnSpc>
                <a:spcPct val="80000"/>
              </a:lnSpc>
              <a:defRPr/>
            </a:pPr>
            <a:r>
              <a:rPr lang="en-AU" dirty="0" smtClean="0"/>
              <a:t>The</a:t>
            </a:r>
            <a:r>
              <a:rPr lang="en-AU" b="1" dirty="0" smtClean="0"/>
              <a:t> Copywriter </a:t>
            </a:r>
            <a:r>
              <a:rPr lang="en-AU" dirty="0" smtClean="0"/>
              <a:t>must work with </a:t>
            </a:r>
            <a:r>
              <a:rPr lang="en-AU" b="1" dirty="0" smtClean="0"/>
              <a:t>Editor , </a:t>
            </a:r>
            <a:r>
              <a:rPr lang="en-AU" dirty="0" smtClean="0"/>
              <a:t>essentially inline with the Content Manager to ensure correct grammar and consistency</a:t>
            </a:r>
            <a:br>
              <a:rPr lang="en-AU" dirty="0" smtClean="0"/>
            </a:br>
            <a:endParaRPr lang="en-AU" dirty="0" smtClean="0"/>
          </a:p>
          <a:p>
            <a:pPr>
              <a:lnSpc>
                <a:spcPct val="80000"/>
              </a:lnSpc>
              <a:defRPr/>
            </a:pPr>
            <a:r>
              <a:rPr lang="en-AU" b="1" dirty="0" smtClean="0"/>
              <a:t>Content Manager</a:t>
            </a:r>
            <a:r>
              <a:rPr lang="en-AU" dirty="0" smtClean="0"/>
              <a:t> everything - must be able to facilitate change</a:t>
            </a:r>
            <a:endParaRPr lang="en-US" dirty="0"/>
          </a:p>
        </p:txBody>
      </p:sp>
      <p:pic>
        <p:nvPicPr>
          <p:cNvPr id="11268" name="Picture 2"/>
          <p:cNvPicPr>
            <a:picLocks noGrp="1" noChangeAspect="1" noChangeArrowheads="1"/>
          </p:cNvPicPr>
          <p:nvPr>
            <p:ph sz="half" idx="2"/>
          </p:nvPr>
        </p:nvPicPr>
        <p:blipFill>
          <a:blip r:embed="rId2"/>
          <a:srcRect/>
          <a:stretch>
            <a:fillRect/>
          </a:stretch>
        </p:blipFill>
        <p:spPr>
          <a:xfrm>
            <a:off x="5429250" y="1857375"/>
            <a:ext cx="3228975" cy="2728913"/>
          </a:xfrm>
        </p:spPr>
      </p:pic>
      <p:sp>
        <p:nvSpPr>
          <p:cNvPr id="11269" name="Slide Number Placeholder 4"/>
          <p:cNvSpPr>
            <a:spLocks noGrp="1"/>
          </p:cNvSpPr>
          <p:nvPr>
            <p:ph type="sldNum" sz="quarter" idx="12"/>
          </p:nvPr>
        </p:nvSpPr>
        <p:spPr bwMode="auto">
          <a:noFill/>
          <a:ln>
            <a:miter lim="800000"/>
            <a:headEnd/>
            <a:tailEnd/>
          </a:ln>
        </p:spPr>
        <p:txBody>
          <a:bodyPr/>
          <a:lstStyle/>
          <a:p>
            <a:fld id="{869F4185-C647-4B04-9CF7-4C4A6E437203}" type="slidenum">
              <a:rPr lang="en-US" smtClean="0">
                <a:latin typeface="Arial" charset="0"/>
              </a:rPr>
              <a:pPr/>
              <a:t>13</a:t>
            </a:fld>
            <a:endParaRPr lang="en-US"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2"/>
          </p:nvPr>
        </p:nvSpPr>
        <p:spPr bwMode="auto">
          <a:noFill/>
          <a:ln>
            <a:miter lim="800000"/>
            <a:headEnd/>
            <a:tailEnd/>
          </a:ln>
        </p:spPr>
        <p:txBody>
          <a:bodyPr/>
          <a:lstStyle/>
          <a:p>
            <a:fld id="{855C8325-CE69-40F7-A678-F04FBD5A6393}" type="slidenum">
              <a:rPr lang="en-US" smtClean="0">
                <a:latin typeface="Arial" charset="0"/>
              </a:rPr>
              <a:pPr/>
              <a:t>14</a:t>
            </a:fld>
            <a:endParaRPr lang="en-US" smtClean="0">
              <a:latin typeface="Arial" charset="0"/>
            </a:endParaRPr>
          </a:p>
        </p:txBody>
      </p:sp>
      <p:pic>
        <p:nvPicPr>
          <p:cNvPr id="12291" name="Picture 2"/>
          <p:cNvPicPr>
            <a:picLocks noChangeAspect="1" noChangeArrowheads="1"/>
          </p:cNvPicPr>
          <p:nvPr/>
        </p:nvPicPr>
        <p:blipFill>
          <a:blip r:embed="rId2"/>
          <a:srcRect/>
          <a:stretch>
            <a:fillRect/>
          </a:stretch>
        </p:blipFill>
        <p:spPr bwMode="auto">
          <a:xfrm>
            <a:off x="538163" y="714375"/>
            <a:ext cx="8383587" cy="564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mtClean="0"/>
              <a:t>The Development Process</a:t>
            </a:r>
            <a:br>
              <a:rPr lang="en-US" smtClean="0"/>
            </a:br>
            <a:endParaRPr lang="en-US" smtClean="0"/>
          </a:p>
        </p:txBody>
      </p:sp>
      <p:sp>
        <p:nvSpPr>
          <p:cNvPr id="40964" name="Rectangle 3"/>
          <p:cNvSpPr>
            <a:spLocks noChangeArrowheads="1"/>
          </p:cNvSpPr>
          <p:nvPr/>
        </p:nvSpPr>
        <p:spPr bwMode="auto">
          <a:xfrm>
            <a:off x="6357938" y="2714625"/>
            <a:ext cx="2286000" cy="714375"/>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Analysis</a:t>
            </a:r>
          </a:p>
          <a:p>
            <a:pPr algn="ctr">
              <a:defRPr/>
            </a:pPr>
            <a:r>
              <a:rPr lang="en-AU" sz="1600" dirty="0"/>
              <a:t>Gather Requirements</a:t>
            </a:r>
            <a:endParaRPr lang="en-US" sz="1600" dirty="0"/>
          </a:p>
        </p:txBody>
      </p:sp>
      <p:sp>
        <p:nvSpPr>
          <p:cNvPr id="13316" name="Freeform 4"/>
          <p:cNvSpPr>
            <a:spLocks/>
          </p:cNvSpPr>
          <p:nvPr/>
        </p:nvSpPr>
        <p:spPr bwMode="auto">
          <a:xfrm>
            <a:off x="2400300" y="3713163"/>
            <a:ext cx="1371600" cy="1384300"/>
          </a:xfrm>
          <a:custGeom>
            <a:avLst/>
            <a:gdLst>
              <a:gd name="T0" fmla="*/ 2147483647 w 864"/>
              <a:gd name="T1" fmla="*/ 2147483647 h 872"/>
              <a:gd name="T2" fmla="*/ 2147483647 w 864"/>
              <a:gd name="T3" fmla="*/ 2147483647 h 872"/>
              <a:gd name="T4" fmla="*/ 2147483647 w 864"/>
              <a:gd name="T5" fmla="*/ 2147483647 h 872"/>
              <a:gd name="T6" fmla="*/ 2147483647 w 864"/>
              <a:gd name="T7" fmla="*/ 2147483647 h 872"/>
              <a:gd name="T8" fmla="*/ 0 60000 65536"/>
              <a:gd name="T9" fmla="*/ 0 60000 65536"/>
              <a:gd name="T10" fmla="*/ 0 60000 65536"/>
              <a:gd name="T11" fmla="*/ 0 60000 65536"/>
              <a:gd name="T12" fmla="*/ 0 w 864"/>
              <a:gd name="T13" fmla="*/ 0 h 872"/>
              <a:gd name="T14" fmla="*/ 864 w 864"/>
              <a:gd name="T15" fmla="*/ 872 h 872"/>
            </a:gdLst>
            <a:ahLst/>
            <a:cxnLst>
              <a:cxn ang="T8">
                <a:pos x="T0" y="T1"/>
              </a:cxn>
              <a:cxn ang="T9">
                <a:pos x="T2" y="T3"/>
              </a:cxn>
              <a:cxn ang="T10">
                <a:pos x="T4" y="T5"/>
              </a:cxn>
              <a:cxn ang="T11">
                <a:pos x="T6" y="T7"/>
              </a:cxn>
            </a:cxnLst>
            <a:rect l="T12" t="T13" r="T14" b="T15"/>
            <a:pathLst>
              <a:path w="864" h="872">
                <a:moveTo>
                  <a:pt x="24" y="872"/>
                </a:moveTo>
                <a:cubicBezTo>
                  <a:pt x="12" y="676"/>
                  <a:pt x="0" y="480"/>
                  <a:pt x="120" y="344"/>
                </a:cubicBezTo>
                <a:cubicBezTo>
                  <a:pt x="240" y="208"/>
                  <a:pt x="624" y="112"/>
                  <a:pt x="744" y="56"/>
                </a:cubicBezTo>
                <a:cubicBezTo>
                  <a:pt x="864" y="0"/>
                  <a:pt x="852" y="4"/>
                  <a:pt x="840" y="8"/>
                </a:cubicBezTo>
              </a:path>
            </a:pathLst>
          </a:custGeom>
          <a:noFill/>
          <a:ln w="12700">
            <a:noFill/>
            <a:round/>
            <a:headEnd type="none" w="sm" len="sm"/>
            <a:tailEnd type="none" w="sm" len="sm"/>
          </a:ln>
        </p:spPr>
        <p:txBody>
          <a:bodyPr wrap="none" anchor="ctr"/>
          <a:lstStyle/>
          <a:p>
            <a:endParaRPr lang="en-AU"/>
          </a:p>
        </p:txBody>
      </p:sp>
      <p:sp>
        <p:nvSpPr>
          <p:cNvPr id="40966" name="AutoShape 5"/>
          <p:cNvSpPr>
            <a:spLocks noChangeAspect="1" noChangeArrowheads="1"/>
          </p:cNvSpPr>
          <p:nvPr/>
        </p:nvSpPr>
        <p:spPr bwMode="auto">
          <a:xfrm>
            <a:off x="2071688" y="1357313"/>
            <a:ext cx="647700" cy="5397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543 h 21600"/>
              <a:gd name="T14" fmla="*/ 16264 w 21600"/>
              <a:gd name="T15" fmla="*/ 9615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543"/>
                </a:lnTo>
                <a:cubicBezTo>
                  <a:pt x="5564" y="2543"/>
                  <a:pt x="0" y="6848"/>
                  <a:pt x="0" y="12158"/>
                </a:cubicBezTo>
                <a:lnTo>
                  <a:pt x="0" y="21600"/>
                </a:lnTo>
                <a:lnTo>
                  <a:pt x="7228" y="21600"/>
                </a:lnTo>
                <a:lnTo>
                  <a:pt x="7228" y="12158"/>
                </a:lnTo>
                <a:cubicBezTo>
                  <a:pt x="7228" y="10754"/>
                  <a:pt x="9556" y="9615"/>
                  <a:pt x="12427" y="9615"/>
                </a:cubicBezTo>
                <a:lnTo>
                  <a:pt x="12427" y="12158"/>
                </a:lnTo>
                <a:close/>
              </a:path>
            </a:pathLst>
          </a:custGeom>
          <a:solidFill>
            <a:schemeClr val="accent3">
              <a:lumMod val="75000"/>
            </a:schemeClr>
          </a:solidFill>
          <a:ln w="12700">
            <a:noFill/>
            <a:miter lim="800000"/>
            <a:headEnd type="none" w="sm" len="sm"/>
            <a:tailEnd type="none" w="sm" len="sm"/>
          </a:ln>
        </p:spPr>
        <p:txBody>
          <a:bodyPr wrap="none" anchor="ctr"/>
          <a:lstStyle/>
          <a:p>
            <a:pPr>
              <a:defRPr/>
            </a:pPr>
            <a:endParaRPr lang="en-US"/>
          </a:p>
        </p:txBody>
      </p:sp>
      <p:sp>
        <p:nvSpPr>
          <p:cNvPr id="40967" name="Rectangle 6"/>
          <p:cNvSpPr>
            <a:spLocks noChangeArrowheads="1"/>
          </p:cNvSpPr>
          <p:nvPr/>
        </p:nvSpPr>
        <p:spPr bwMode="auto">
          <a:xfrm>
            <a:off x="3357563" y="1357313"/>
            <a:ext cx="2786062" cy="928687"/>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Identify Opportunity</a:t>
            </a:r>
          </a:p>
        </p:txBody>
      </p:sp>
      <p:sp>
        <p:nvSpPr>
          <p:cNvPr id="40968" name="Rectangle 7"/>
          <p:cNvSpPr>
            <a:spLocks noChangeArrowheads="1"/>
          </p:cNvSpPr>
          <p:nvPr/>
        </p:nvSpPr>
        <p:spPr bwMode="auto">
          <a:xfrm>
            <a:off x="6429375" y="4786313"/>
            <a:ext cx="2286000" cy="785812"/>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Production</a:t>
            </a:r>
          </a:p>
          <a:p>
            <a:pPr algn="ctr">
              <a:defRPr/>
            </a:pPr>
            <a:r>
              <a:rPr lang="en-AU" sz="1600" dirty="0"/>
              <a:t>Create content,</a:t>
            </a:r>
          </a:p>
          <a:p>
            <a:pPr algn="ctr">
              <a:defRPr/>
            </a:pPr>
            <a:r>
              <a:rPr lang="en-AU" sz="1600" dirty="0"/>
              <a:t>construct site</a:t>
            </a:r>
            <a:endParaRPr lang="en-US" sz="1600" dirty="0"/>
          </a:p>
        </p:txBody>
      </p:sp>
      <p:sp>
        <p:nvSpPr>
          <p:cNvPr id="40969" name="Rectangle 8"/>
          <p:cNvSpPr>
            <a:spLocks noChangeArrowheads="1"/>
          </p:cNvSpPr>
          <p:nvPr/>
        </p:nvSpPr>
        <p:spPr bwMode="auto">
          <a:xfrm>
            <a:off x="1285875" y="5072063"/>
            <a:ext cx="1752600" cy="533400"/>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Launch</a:t>
            </a:r>
          </a:p>
        </p:txBody>
      </p:sp>
      <p:sp>
        <p:nvSpPr>
          <p:cNvPr id="40970" name="AutoShape 9"/>
          <p:cNvSpPr>
            <a:spLocks noChangeAspect="1" noChangeArrowheads="1"/>
          </p:cNvSpPr>
          <p:nvPr/>
        </p:nvSpPr>
        <p:spPr bwMode="auto">
          <a:xfrm rot="5304270">
            <a:off x="6757988" y="1555750"/>
            <a:ext cx="1060450" cy="1117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543 h 21600"/>
              <a:gd name="T14" fmla="*/ 16264 w 21600"/>
              <a:gd name="T15" fmla="*/ 9615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543"/>
                </a:lnTo>
                <a:cubicBezTo>
                  <a:pt x="5564" y="2543"/>
                  <a:pt x="0" y="6848"/>
                  <a:pt x="0" y="12158"/>
                </a:cubicBezTo>
                <a:lnTo>
                  <a:pt x="0" y="21600"/>
                </a:lnTo>
                <a:lnTo>
                  <a:pt x="7228" y="21600"/>
                </a:lnTo>
                <a:lnTo>
                  <a:pt x="7228" y="12158"/>
                </a:lnTo>
                <a:cubicBezTo>
                  <a:pt x="7228" y="10754"/>
                  <a:pt x="9556" y="9615"/>
                  <a:pt x="12427" y="9615"/>
                </a:cubicBezTo>
                <a:lnTo>
                  <a:pt x="12427" y="12158"/>
                </a:lnTo>
                <a:close/>
              </a:path>
            </a:pathLst>
          </a:custGeom>
          <a:solidFill>
            <a:schemeClr val="accent3">
              <a:lumMod val="75000"/>
            </a:schemeClr>
          </a:solidFill>
          <a:ln w="12700">
            <a:noFill/>
            <a:miter lim="800000"/>
            <a:headEnd type="none" w="sm" len="sm"/>
            <a:tailEnd type="none" w="sm" len="sm"/>
          </a:ln>
        </p:spPr>
        <p:txBody>
          <a:bodyPr wrap="none" anchor="ctr"/>
          <a:lstStyle/>
          <a:p>
            <a:pPr>
              <a:defRPr/>
            </a:pPr>
            <a:endParaRPr lang="en-US"/>
          </a:p>
        </p:txBody>
      </p:sp>
      <p:sp>
        <p:nvSpPr>
          <p:cNvPr id="40971" name="AutoShape 10"/>
          <p:cNvSpPr>
            <a:spLocks noChangeAspect="1" noChangeArrowheads="1"/>
          </p:cNvSpPr>
          <p:nvPr/>
        </p:nvSpPr>
        <p:spPr bwMode="auto">
          <a:xfrm rot="10799608">
            <a:off x="6215063" y="5715000"/>
            <a:ext cx="1239837" cy="7858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543 h 21600"/>
              <a:gd name="T14" fmla="*/ 16264 w 21600"/>
              <a:gd name="T15" fmla="*/ 9615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543"/>
                </a:lnTo>
                <a:cubicBezTo>
                  <a:pt x="5564" y="2543"/>
                  <a:pt x="0" y="6848"/>
                  <a:pt x="0" y="12158"/>
                </a:cubicBezTo>
                <a:lnTo>
                  <a:pt x="0" y="21600"/>
                </a:lnTo>
                <a:lnTo>
                  <a:pt x="7228" y="21600"/>
                </a:lnTo>
                <a:lnTo>
                  <a:pt x="7228" y="12158"/>
                </a:lnTo>
                <a:cubicBezTo>
                  <a:pt x="7228" y="10754"/>
                  <a:pt x="9556" y="9615"/>
                  <a:pt x="12427" y="9615"/>
                </a:cubicBezTo>
                <a:lnTo>
                  <a:pt x="12427" y="12158"/>
                </a:lnTo>
                <a:close/>
              </a:path>
            </a:pathLst>
          </a:custGeom>
          <a:solidFill>
            <a:schemeClr val="accent3">
              <a:lumMod val="75000"/>
            </a:schemeClr>
          </a:solidFill>
          <a:ln w="12700">
            <a:noFill/>
            <a:miter lim="800000"/>
            <a:headEnd type="none" w="sm" len="sm"/>
            <a:tailEnd type="none" w="sm" len="sm"/>
          </a:ln>
        </p:spPr>
        <p:txBody>
          <a:bodyPr wrap="none" anchor="ctr"/>
          <a:lstStyle/>
          <a:p>
            <a:pPr>
              <a:defRPr/>
            </a:pPr>
            <a:endParaRPr lang="en-US"/>
          </a:p>
        </p:txBody>
      </p:sp>
      <p:sp>
        <p:nvSpPr>
          <p:cNvPr id="40972" name="AutoShape 11"/>
          <p:cNvSpPr>
            <a:spLocks noChangeAspect="1" noChangeArrowheads="1"/>
          </p:cNvSpPr>
          <p:nvPr/>
        </p:nvSpPr>
        <p:spPr bwMode="auto">
          <a:xfrm rot="-5381964">
            <a:off x="2452688" y="5683250"/>
            <a:ext cx="809625" cy="8540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543 h 21600"/>
              <a:gd name="T14" fmla="*/ 16264 w 21600"/>
              <a:gd name="T15" fmla="*/ 9615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543"/>
                </a:lnTo>
                <a:cubicBezTo>
                  <a:pt x="5564" y="2543"/>
                  <a:pt x="0" y="6848"/>
                  <a:pt x="0" y="12158"/>
                </a:cubicBezTo>
                <a:lnTo>
                  <a:pt x="0" y="21600"/>
                </a:lnTo>
                <a:lnTo>
                  <a:pt x="7228" y="21600"/>
                </a:lnTo>
                <a:lnTo>
                  <a:pt x="7228" y="12158"/>
                </a:lnTo>
                <a:cubicBezTo>
                  <a:pt x="7228" y="10754"/>
                  <a:pt x="9556" y="9615"/>
                  <a:pt x="12427" y="9615"/>
                </a:cubicBezTo>
                <a:lnTo>
                  <a:pt x="12427" y="12158"/>
                </a:lnTo>
                <a:close/>
              </a:path>
            </a:pathLst>
          </a:custGeom>
          <a:solidFill>
            <a:schemeClr val="accent3">
              <a:lumMod val="75000"/>
            </a:schemeClr>
          </a:solidFill>
          <a:ln w="12700">
            <a:noFill/>
            <a:miter lim="800000"/>
            <a:headEnd type="none" w="sm" len="sm"/>
            <a:tailEnd type="none" w="sm" len="sm"/>
          </a:ln>
        </p:spPr>
        <p:txBody>
          <a:bodyPr wrap="none" anchor="ctr"/>
          <a:lstStyle/>
          <a:p>
            <a:pPr>
              <a:defRPr/>
            </a:pPr>
            <a:endParaRPr lang="en-US"/>
          </a:p>
        </p:txBody>
      </p:sp>
      <p:sp>
        <p:nvSpPr>
          <p:cNvPr id="40974" name="Rectangle 13"/>
          <p:cNvSpPr>
            <a:spLocks noChangeArrowheads="1"/>
          </p:cNvSpPr>
          <p:nvPr/>
        </p:nvSpPr>
        <p:spPr bwMode="auto">
          <a:xfrm>
            <a:off x="714375" y="3714750"/>
            <a:ext cx="2786063" cy="1071563"/>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Maintenance</a:t>
            </a:r>
          </a:p>
          <a:p>
            <a:pPr algn="ctr">
              <a:defRPr/>
            </a:pPr>
            <a:r>
              <a:rPr lang="en-US" sz="2200" dirty="0"/>
              <a:t>Fix and Enhance Site</a:t>
            </a:r>
          </a:p>
        </p:txBody>
      </p:sp>
      <p:sp>
        <p:nvSpPr>
          <p:cNvPr id="13325" name="AutoShape 14"/>
          <p:cNvSpPr>
            <a:spLocks noChangeArrowheads="1"/>
          </p:cNvSpPr>
          <p:nvPr/>
        </p:nvSpPr>
        <p:spPr bwMode="auto">
          <a:xfrm>
            <a:off x="3571875" y="4000500"/>
            <a:ext cx="457200" cy="1219200"/>
          </a:xfrm>
          <a:prstGeom prst="curvedLeftArrow">
            <a:avLst>
              <a:gd name="adj1" fmla="val 53333"/>
              <a:gd name="adj2" fmla="val 106667"/>
              <a:gd name="adj3" fmla="val 26736"/>
            </a:avLst>
          </a:prstGeom>
          <a:solidFill>
            <a:schemeClr val="hlink"/>
          </a:solidFill>
          <a:ln w="12700">
            <a:noFill/>
            <a:miter lim="800000"/>
            <a:headEnd type="none" w="sm" len="sm"/>
            <a:tailEnd type="none" w="sm" len="sm"/>
          </a:ln>
        </p:spPr>
        <p:txBody>
          <a:bodyPr wrap="none" anchor="ctr"/>
          <a:lstStyle/>
          <a:p>
            <a:endParaRPr lang="en-US"/>
          </a:p>
        </p:txBody>
      </p:sp>
      <p:sp>
        <p:nvSpPr>
          <p:cNvPr id="13326" name="AutoShape 15"/>
          <p:cNvSpPr>
            <a:spLocks noChangeArrowheads="1"/>
          </p:cNvSpPr>
          <p:nvPr/>
        </p:nvSpPr>
        <p:spPr bwMode="auto">
          <a:xfrm rot="10571434">
            <a:off x="182563" y="3944938"/>
            <a:ext cx="533400" cy="1219200"/>
          </a:xfrm>
          <a:prstGeom prst="curvedLeftArrow">
            <a:avLst>
              <a:gd name="adj1" fmla="val 45714"/>
              <a:gd name="adj2" fmla="val 91429"/>
              <a:gd name="adj3" fmla="val 33333"/>
            </a:avLst>
          </a:prstGeom>
          <a:solidFill>
            <a:schemeClr val="hlink"/>
          </a:solidFill>
          <a:ln w="12700">
            <a:noFill/>
            <a:miter lim="800000"/>
            <a:headEnd type="none" w="sm" len="sm"/>
            <a:tailEnd type="none" w="sm" len="sm"/>
          </a:ln>
        </p:spPr>
        <p:txBody>
          <a:bodyPr wrap="none" anchor="ctr"/>
          <a:lstStyle/>
          <a:p>
            <a:endParaRPr lang="en-US"/>
          </a:p>
        </p:txBody>
      </p:sp>
      <p:sp>
        <p:nvSpPr>
          <p:cNvPr id="18" name="Rectangle 3"/>
          <p:cNvSpPr>
            <a:spLocks noChangeArrowheads="1"/>
          </p:cNvSpPr>
          <p:nvPr/>
        </p:nvSpPr>
        <p:spPr bwMode="auto">
          <a:xfrm>
            <a:off x="6357938" y="3786188"/>
            <a:ext cx="2286000" cy="714375"/>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Design</a:t>
            </a:r>
          </a:p>
          <a:p>
            <a:pPr algn="ctr">
              <a:defRPr/>
            </a:pPr>
            <a:r>
              <a:rPr lang="en-AU" sz="1600" dirty="0"/>
              <a:t>Define the Solution</a:t>
            </a:r>
            <a:endParaRPr lang="en-US" sz="1600" dirty="0"/>
          </a:p>
        </p:txBody>
      </p:sp>
      <p:sp>
        <p:nvSpPr>
          <p:cNvPr id="20" name="Rectangle 8"/>
          <p:cNvSpPr>
            <a:spLocks noChangeArrowheads="1"/>
          </p:cNvSpPr>
          <p:nvPr/>
        </p:nvSpPr>
        <p:spPr bwMode="auto">
          <a:xfrm>
            <a:off x="3786188" y="6000750"/>
            <a:ext cx="1752600" cy="533400"/>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Testing</a:t>
            </a:r>
          </a:p>
        </p:txBody>
      </p:sp>
      <p:sp>
        <p:nvSpPr>
          <p:cNvPr id="22" name="Down Arrow 21"/>
          <p:cNvSpPr/>
          <p:nvPr/>
        </p:nvSpPr>
        <p:spPr>
          <a:xfrm>
            <a:off x="7358063" y="3500438"/>
            <a:ext cx="214312" cy="214312"/>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Down Arrow 22"/>
          <p:cNvSpPr/>
          <p:nvPr/>
        </p:nvSpPr>
        <p:spPr>
          <a:xfrm>
            <a:off x="7429500" y="4572000"/>
            <a:ext cx="214313" cy="214313"/>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8"/>
          <p:cNvSpPr>
            <a:spLocks noChangeArrowheads="1"/>
          </p:cNvSpPr>
          <p:nvPr/>
        </p:nvSpPr>
        <p:spPr bwMode="auto">
          <a:xfrm>
            <a:off x="1143000" y="2928938"/>
            <a:ext cx="1752600" cy="533400"/>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US" sz="2200" dirty="0"/>
              <a:t>Delivery</a:t>
            </a:r>
          </a:p>
        </p:txBody>
      </p:sp>
      <p:sp>
        <p:nvSpPr>
          <p:cNvPr id="25" name="Up Arrow 24"/>
          <p:cNvSpPr/>
          <p:nvPr/>
        </p:nvSpPr>
        <p:spPr>
          <a:xfrm>
            <a:off x="1928813" y="3429000"/>
            <a:ext cx="214312" cy="214313"/>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Up Arrow 25"/>
          <p:cNvSpPr/>
          <p:nvPr/>
        </p:nvSpPr>
        <p:spPr>
          <a:xfrm>
            <a:off x="1928813" y="4786313"/>
            <a:ext cx="214312" cy="214312"/>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8"/>
          <p:cNvSpPr>
            <a:spLocks noChangeArrowheads="1"/>
          </p:cNvSpPr>
          <p:nvPr/>
        </p:nvSpPr>
        <p:spPr bwMode="auto">
          <a:xfrm>
            <a:off x="1071563" y="1928813"/>
            <a:ext cx="1928812" cy="785812"/>
          </a:xfrm>
          <a:prstGeom prst="rect">
            <a:avLst/>
          </a:prstGeom>
          <a:solidFill>
            <a:schemeClr val="accent1">
              <a:lumMod val="60000"/>
              <a:lumOff val="40000"/>
            </a:schemeClr>
          </a:solidFill>
          <a:ln w="3175">
            <a:solidFill>
              <a:schemeClr val="tx1"/>
            </a:solidFill>
            <a:miter lim="800000"/>
            <a:headEnd type="none" w="sm" len="sm"/>
            <a:tailEnd type="none" w="sm" len="sm"/>
          </a:ln>
        </p:spPr>
        <p:txBody>
          <a:bodyPr wrap="none" anchor="ctr"/>
          <a:lstStyle/>
          <a:p>
            <a:pPr algn="ctr">
              <a:defRPr/>
            </a:pPr>
            <a:r>
              <a:rPr lang="en-AU" sz="2200" dirty="0"/>
              <a:t>Evaluation</a:t>
            </a:r>
          </a:p>
          <a:p>
            <a:pPr algn="ctr">
              <a:defRPr/>
            </a:pPr>
            <a:r>
              <a:rPr lang="en-AU" sz="2200" dirty="0"/>
              <a:t>Review Site</a:t>
            </a:r>
            <a:endParaRPr lang="en-US" sz="2200" dirty="0"/>
          </a:p>
        </p:txBody>
      </p:sp>
      <p:sp>
        <p:nvSpPr>
          <p:cNvPr id="28" name="Up Arrow 27"/>
          <p:cNvSpPr/>
          <p:nvPr/>
        </p:nvSpPr>
        <p:spPr>
          <a:xfrm>
            <a:off x="1928813" y="2714625"/>
            <a:ext cx="214312" cy="214313"/>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36" name="Slide Number Placeholder 28"/>
          <p:cNvSpPr>
            <a:spLocks noGrp="1"/>
          </p:cNvSpPr>
          <p:nvPr>
            <p:ph type="sldNum" sz="quarter" idx="12"/>
          </p:nvPr>
        </p:nvSpPr>
        <p:spPr bwMode="auto">
          <a:noFill/>
          <a:ln>
            <a:miter lim="800000"/>
            <a:headEnd/>
            <a:tailEnd/>
          </a:ln>
        </p:spPr>
        <p:txBody>
          <a:bodyPr/>
          <a:lstStyle/>
          <a:p>
            <a:fld id="{A827A48C-2560-4E90-A4D8-260049D5EFFB}" type="slidenum">
              <a:rPr lang="en-US" smtClean="0">
                <a:latin typeface="Arial" charset="0"/>
              </a:rPr>
              <a:pPr/>
              <a:t>15</a:t>
            </a:fld>
            <a:endParaRPr lang="en-US" smtClean="0">
              <a:latin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AU" smtClean="0"/>
              <a:t>Analysis</a:t>
            </a:r>
            <a:br>
              <a:rPr lang="en-AU" smtClean="0"/>
            </a:br>
            <a:endParaRPr lang="en-US" smtClean="0"/>
          </a:p>
        </p:txBody>
      </p:sp>
      <p:sp>
        <p:nvSpPr>
          <p:cNvPr id="14339" name="Content Placeholder 2"/>
          <p:cNvSpPr>
            <a:spLocks noGrp="1"/>
          </p:cNvSpPr>
          <p:nvPr>
            <p:ph idx="1"/>
          </p:nvPr>
        </p:nvSpPr>
        <p:spPr>
          <a:xfrm>
            <a:off x="457200" y="1428736"/>
            <a:ext cx="8229600" cy="4895864"/>
          </a:xfrm>
        </p:spPr>
        <p:txBody>
          <a:bodyPr/>
          <a:lstStyle/>
          <a:p>
            <a:r>
              <a:rPr lang="en-AU" sz="2000" dirty="0" smtClean="0"/>
              <a:t>Documentation  should determine:</a:t>
            </a:r>
          </a:p>
          <a:p>
            <a:pPr lvl="1"/>
            <a:r>
              <a:rPr lang="en-AU" sz="2000" dirty="0" smtClean="0"/>
              <a:t>Information topics, hierarchy – used as a  starting point for navigation.</a:t>
            </a:r>
          </a:p>
          <a:p>
            <a:pPr lvl="1"/>
            <a:r>
              <a:rPr lang="en-AU" sz="2000" dirty="0" smtClean="0"/>
              <a:t>Functionality requirements: e.g. accept credit cards, process orders etc.</a:t>
            </a:r>
          </a:p>
          <a:p>
            <a:pPr lvl="1"/>
            <a:r>
              <a:rPr lang="en-AU" sz="2000" dirty="0" smtClean="0"/>
              <a:t>Environmental requirements: hardware, operating system, screen resolution, what bandwidth will visitors most likely use? Web Server requirements.</a:t>
            </a:r>
          </a:p>
          <a:p>
            <a:pPr lvl="1"/>
            <a:r>
              <a:rPr lang="en-AU" sz="2000" dirty="0" smtClean="0"/>
              <a:t>Determine Content requirements.</a:t>
            </a:r>
          </a:p>
          <a:p>
            <a:pPr lvl="1"/>
            <a:r>
              <a:rPr lang="en-AU" sz="2000" dirty="0" smtClean="0"/>
              <a:t>Review competitor sites</a:t>
            </a:r>
          </a:p>
          <a:p>
            <a:pPr lvl="1"/>
            <a:r>
              <a:rPr lang="en-AU" sz="2000" dirty="0" smtClean="0"/>
              <a:t>Estimate costs</a:t>
            </a:r>
          </a:p>
          <a:p>
            <a:pPr lvl="1"/>
            <a:r>
              <a:rPr lang="en-AU" sz="2000" dirty="0" smtClean="0"/>
              <a:t>Do a cost/ benefit analysis</a:t>
            </a:r>
          </a:p>
          <a:p>
            <a:pPr lvl="1">
              <a:buFont typeface="Wingdings 2" pitchFamily="18" charset="2"/>
              <a:buNone/>
            </a:pPr>
            <a:endParaRPr lang="en-AU" sz="2000" dirty="0" smtClean="0"/>
          </a:p>
          <a:p>
            <a:pPr lvl="1"/>
            <a:endParaRPr lang="en-AU" dirty="0" smtClean="0"/>
          </a:p>
          <a:p>
            <a:pPr>
              <a:buFont typeface="Wingdings 2" pitchFamily="18" charset="2"/>
              <a:buNone/>
            </a:pPr>
            <a:endParaRPr lang="en-AU" dirty="0" smtClean="0"/>
          </a:p>
          <a:p>
            <a:endParaRPr lang="en-AU" dirty="0" smtClean="0"/>
          </a:p>
        </p:txBody>
      </p:sp>
      <p:sp>
        <p:nvSpPr>
          <p:cNvPr id="14340" name="Slide Number Placeholder 3"/>
          <p:cNvSpPr>
            <a:spLocks noGrp="1"/>
          </p:cNvSpPr>
          <p:nvPr>
            <p:ph type="sldNum" sz="quarter" idx="12"/>
          </p:nvPr>
        </p:nvSpPr>
        <p:spPr bwMode="auto">
          <a:noFill/>
          <a:ln>
            <a:miter lim="800000"/>
            <a:headEnd/>
            <a:tailEnd/>
          </a:ln>
        </p:spPr>
        <p:txBody>
          <a:bodyPr/>
          <a:lstStyle/>
          <a:p>
            <a:fld id="{D65712FC-DC89-4660-A7A0-44511674006E}" type="slidenum">
              <a:rPr lang="en-US" smtClean="0">
                <a:latin typeface="Arial" charset="0"/>
              </a:rPr>
              <a:pPr/>
              <a:t>16</a:t>
            </a:fld>
            <a:endParaRPr lang="en-US"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04850"/>
            <a:ext cx="8229600" cy="1143000"/>
          </a:xfrm>
        </p:spPr>
        <p:txBody>
          <a:bodyPr>
            <a:normAutofit fontScale="90000"/>
          </a:bodyPr>
          <a:lstStyle/>
          <a:p>
            <a:r>
              <a:rPr lang="en-AU" smtClean="0"/>
              <a:t>Design</a:t>
            </a:r>
            <a:br>
              <a:rPr lang="en-AU" smtClean="0"/>
            </a:br>
            <a:endParaRPr lang="en-US" smtClean="0"/>
          </a:p>
        </p:txBody>
      </p:sp>
      <p:sp>
        <p:nvSpPr>
          <p:cNvPr id="15363" name="Content Placeholder 2"/>
          <p:cNvSpPr>
            <a:spLocks noGrp="1"/>
          </p:cNvSpPr>
          <p:nvPr>
            <p:ph sz="half" idx="1"/>
          </p:nvPr>
        </p:nvSpPr>
        <p:spPr>
          <a:xfrm>
            <a:off x="457200" y="1920875"/>
            <a:ext cx="4114800" cy="4433888"/>
          </a:xfrm>
        </p:spPr>
        <p:txBody>
          <a:bodyPr/>
          <a:lstStyle/>
          <a:p>
            <a:r>
              <a:rPr lang="en-AU" dirty="0" smtClean="0"/>
              <a:t>Once everyone knows what is needed determine how it can be accomplished:</a:t>
            </a:r>
          </a:p>
          <a:p>
            <a:r>
              <a:rPr lang="en-AU" dirty="0" smtClean="0"/>
              <a:t>Choose a site map organisation (linear , random etc)</a:t>
            </a:r>
          </a:p>
          <a:p>
            <a:endParaRPr lang="en-US" dirty="0" smtClean="0"/>
          </a:p>
        </p:txBody>
      </p:sp>
      <p:sp>
        <p:nvSpPr>
          <p:cNvPr id="15364" name="Slide Number Placeholder 3"/>
          <p:cNvSpPr>
            <a:spLocks noGrp="1"/>
          </p:cNvSpPr>
          <p:nvPr>
            <p:ph type="sldNum" sz="quarter" idx="12"/>
          </p:nvPr>
        </p:nvSpPr>
        <p:spPr bwMode="auto">
          <a:noFill/>
          <a:ln>
            <a:miter lim="800000"/>
            <a:headEnd/>
            <a:tailEnd/>
          </a:ln>
        </p:spPr>
        <p:txBody>
          <a:bodyPr/>
          <a:lstStyle/>
          <a:p>
            <a:fld id="{8E32529D-64FF-4849-8E53-CBAFE04C578F}" type="slidenum">
              <a:rPr lang="en-US" smtClean="0">
                <a:latin typeface="Arial" charset="0"/>
              </a:rPr>
              <a:pPr/>
              <a:t>17</a:t>
            </a:fld>
            <a:endParaRPr lang="en-US" smtClean="0">
              <a:latin typeface="Arial" charset="0"/>
            </a:endParaRPr>
          </a:p>
        </p:txBody>
      </p:sp>
      <p:pic>
        <p:nvPicPr>
          <p:cNvPr id="15365" name="Picture 2"/>
          <p:cNvPicPr>
            <a:picLocks noGrp="1" noChangeAspect="1" noChangeArrowheads="1"/>
          </p:cNvPicPr>
          <p:nvPr>
            <p:ph sz="half" idx="2"/>
          </p:nvPr>
        </p:nvPicPr>
        <p:blipFill>
          <a:blip r:embed="rId3"/>
          <a:srcRect/>
          <a:stretch>
            <a:fillRect/>
          </a:stretch>
        </p:blipFill>
        <p:spPr>
          <a:xfrm>
            <a:off x="4786313" y="2071688"/>
            <a:ext cx="4038600" cy="2546350"/>
          </a:xfrm>
          <a:noFill/>
          <a:ln>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1143000"/>
          </a:xfrm>
        </p:spPr>
        <p:txBody>
          <a:bodyPr>
            <a:normAutofit fontScale="90000"/>
          </a:bodyPr>
          <a:lstStyle/>
          <a:p>
            <a:r>
              <a:rPr lang="en-AU" smtClean="0"/>
              <a:t>Design</a:t>
            </a:r>
            <a:br>
              <a:rPr lang="en-AU" smtClean="0"/>
            </a:br>
            <a:endParaRPr lang="en-US" smtClean="0"/>
          </a:p>
        </p:txBody>
      </p:sp>
      <p:sp>
        <p:nvSpPr>
          <p:cNvPr id="16387" name="Content Placeholder 2"/>
          <p:cNvSpPr>
            <a:spLocks noGrp="1"/>
          </p:cNvSpPr>
          <p:nvPr>
            <p:ph sz="half" idx="1"/>
          </p:nvPr>
        </p:nvSpPr>
        <p:spPr>
          <a:xfrm>
            <a:off x="457200" y="1920875"/>
            <a:ext cx="4038600" cy="4433888"/>
          </a:xfrm>
        </p:spPr>
        <p:txBody>
          <a:bodyPr/>
          <a:lstStyle/>
          <a:p>
            <a:r>
              <a:rPr lang="en-AU" smtClean="0"/>
              <a:t>Create a Page layout Design</a:t>
            </a:r>
          </a:p>
          <a:p>
            <a:r>
              <a:rPr lang="en-AU" smtClean="0"/>
              <a:t>Prototype the design, - it can even be usability tested at this stage with a focus group.</a:t>
            </a:r>
          </a:p>
          <a:p>
            <a:r>
              <a:rPr lang="en-AU" smtClean="0"/>
              <a:t>Document each page</a:t>
            </a:r>
          </a:p>
          <a:p>
            <a:r>
              <a:rPr lang="en-AU" smtClean="0"/>
              <a:t>Get client approval…</a:t>
            </a:r>
          </a:p>
          <a:p>
            <a:endParaRPr lang="en-US" smtClean="0"/>
          </a:p>
        </p:txBody>
      </p:sp>
      <p:sp>
        <p:nvSpPr>
          <p:cNvPr id="16388" name="Slide Number Placeholder 3"/>
          <p:cNvSpPr>
            <a:spLocks noGrp="1"/>
          </p:cNvSpPr>
          <p:nvPr>
            <p:ph type="sldNum" sz="quarter" idx="12"/>
          </p:nvPr>
        </p:nvSpPr>
        <p:spPr bwMode="auto">
          <a:noFill/>
          <a:ln>
            <a:miter lim="800000"/>
            <a:headEnd/>
            <a:tailEnd/>
          </a:ln>
        </p:spPr>
        <p:txBody>
          <a:bodyPr/>
          <a:lstStyle/>
          <a:p>
            <a:fld id="{C6206B1F-A2C8-4528-9B77-63ED292702F3}" type="slidenum">
              <a:rPr lang="en-US" smtClean="0">
                <a:latin typeface="Arial" charset="0"/>
              </a:rPr>
              <a:pPr/>
              <a:t>18</a:t>
            </a:fld>
            <a:endParaRPr lang="en-US" smtClean="0">
              <a:latin typeface="Arial" charset="0"/>
            </a:endParaRPr>
          </a:p>
        </p:txBody>
      </p:sp>
      <p:pic>
        <p:nvPicPr>
          <p:cNvPr id="16389" name="Picture 2"/>
          <p:cNvPicPr>
            <a:picLocks noGrp="1" noChangeAspect="1" noChangeArrowheads="1"/>
          </p:cNvPicPr>
          <p:nvPr>
            <p:ph sz="half" idx="2"/>
          </p:nvPr>
        </p:nvPicPr>
        <p:blipFill>
          <a:blip r:embed="rId3"/>
          <a:srcRect/>
          <a:stretch>
            <a:fillRect/>
          </a:stretch>
        </p:blipFill>
        <p:spPr>
          <a:xfrm>
            <a:off x="5072063" y="642938"/>
            <a:ext cx="3165475" cy="2928937"/>
          </a:xfrm>
          <a:noFill/>
        </p:spPr>
      </p:pic>
      <p:pic>
        <p:nvPicPr>
          <p:cNvPr id="16390" name="Picture 4"/>
          <p:cNvPicPr>
            <a:picLocks noChangeAspect="1" noChangeArrowheads="1"/>
          </p:cNvPicPr>
          <p:nvPr/>
        </p:nvPicPr>
        <p:blipFill>
          <a:blip r:embed="rId4"/>
          <a:srcRect/>
          <a:stretch>
            <a:fillRect/>
          </a:stretch>
        </p:blipFill>
        <p:spPr bwMode="auto">
          <a:xfrm>
            <a:off x="5143500" y="3786188"/>
            <a:ext cx="3175000" cy="247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AU" smtClean="0"/>
              <a:t>Production</a:t>
            </a:r>
            <a:br>
              <a:rPr lang="en-AU" smtClean="0"/>
            </a:br>
            <a:endParaRPr lang="en-US" smtClean="0"/>
          </a:p>
        </p:txBody>
      </p:sp>
      <p:sp>
        <p:nvSpPr>
          <p:cNvPr id="17411" name="Content Placeholder 2"/>
          <p:cNvSpPr>
            <a:spLocks noGrp="1"/>
          </p:cNvSpPr>
          <p:nvPr>
            <p:ph idx="1"/>
          </p:nvPr>
        </p:nvSpPr>
        <p:spPr/>
        <p:txBody>
          <a:bodyPr/>
          <a:lstStyle/>
          <a:p>
            <a:r>
              <a:rPr lang="en-AU" sz="2400" smtClean="0"/>
              <a:t>All previous work should come together for a useable and effective Website!</a:t>
            </a:r>
          </a:p>
          <a:p>
            <a:r>
              <a:rPr lang="en-AU" sz="2400" smtClean="0"/>
              <a:t>The Web developers must keep to schedule now – they may need to consult with other project members as needed for clarification and approval – A Very critical time.</a:t>
            </a:r>
          </a:p>
          <a:p>
            <a:pPr lvl="1"/>
            <a:r>
              <a:rPr lang="en-AU" smtClean="0"/>
              <a:t>Any standards should be determined at this time</a:t>
            </a:r>
          </a:p>
          <a:p>
            <a:pPr lvl="1"/>
            <a:r>
              <a:rPr lang="en-AU" smtClean="0"/>
              <a:t>Site file organisation/ naming conventions</a:t>
            </a:r>
          </a:p>
          <a:p>
            <a:pPr lvl="1"/>
            <a:r>
              <a:rPr lang="en-AU" smtClean="0"/>
              <a:t>Graphic designers and Web developers work to create and individually test units.(Unit testing) </a:t>
            </a:r>
          </a:p>
          <a:p>
            <a:pPr lvl="1"/>
            <a:endParaRPr lang="en-AU" smtClean="0"/>
          </a:p>
          <a:p>
            <a:endParaRPr lang="en-US" smtClean="0"/>
          </a:p>
        </p:txBody>
      </p:sp>
      <p:sp>
        <p:nvSpPr>
          <p:cNvPr id="17412" name="Slide Number Placeholder 3"/>
          <p:cNvSpPr>
            <a:spLocks noGrp="1"/>
          </p:cNvSpPr>
          <p:nvPr>
            <p:ph type="sldNum" sz="quarter" idx="12"/>
          </p:nvPr>
        </p:nvSpPr>
        <p:spPr bwMode="auto">
          <a:noFill/>
          <a:ln>
            <a:miter lim="800000"/>
            <a:headEnd/>
            <a:tailEnd/>
          </a:ln>
        </p:spPr>
        <p:txBody>
          <a:bodyPr/>
          <a:lstStyle/>
          <a:p>
            <a:fld id="{A8720612-AC1F-4859-8CA0-52CAB3B1F724}" type="slidenum">
              <a:rPr lang="en-US" smtClean="0">
                <a:latin typeface="Arial" charset="0"/>
              </a:rPr>
              <a:pPr/>
              <a:t>19</a:t>
            </a:fld>
            <a:endParaRPr lang="en-US"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a:xfrm>
            <a:off x="457200" y="1935163"/>
            <a:ext cx="8229600" cy="4565671"/>
          </a:xfrm>
        </p:spPr>
        <p:txBody>
          <a:bodyPr>
            <a:normAutofit/>
          </a:bodyPr>
          <a:lstStyle/>
          <a:p>
            <a:r>
              <a:rPr lang="en-AU" sz="3200" dirty="0" smtClean="0"/>
              <a:t>Development Stages</a:t>
            </a:r>
          </a:p>
          <a:p>
            <a:pPr lvl="1"/>
            <a:r>
              <a:rPr lang="en-AU" sz="3000" dirty="0" smtClean="0"/>
              <a:t>Development Team</a:t>
            </a:r>
          </a:p>
          <a:p>
            <a:pPr lvl="1"/>
            <a:r>
              <a:rPr lang="en-AU" sz="3000" dirty="0" smtClean="0"/>
              <a:t>Cycles</a:t>
            </a:r>
          </a:p>
          <a:p>
            <a:pPr lvl="1"/>
            <a:r>
              <a:rPr lang="en-AU" sz="3000" dirty="0" smtClean="0"/>
              <a:t>Process</a:t>
            </a:r>
          </a:p>
          <a:p>
            <a:r>
              <a:rPr lang="en-AU" sz="3200" dirty="0" smtClean="0"/>
              <a:t>Hosting</a:t>
            </a:r>
          </a:p>
        </p:txBody>
      </p:sp>
      <p:sp>
        <p:nvSpPr>
          <p:cNvPr id="4" name="Slide Number Placeholder 3"/>
          <p:cNvSpPr>
            <a:spLocks noGrp="1"/>
          </p:cNvSpPr>
          <p:nvPr>
            <p:ph type="sldNum" sz="quarter" idx="12"/>
          </p:nvPr>
        </p:nvSpPr>
        <p:spPr/>
        <p:txBody>
          <a:bodyPr/>
          <a:lstStyle/>
          <a:p>
            <a:fld id="{E009F9A9-ABA6-4F38-8DCF-C93684C8AD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AU" smtClean="0"/>
              <a:t>Testing</a:t>
            </a:r>
            <a:br>
              <a:rPr lang="en-AU" smtClean="0"/>
            </a:br>
            <a:endParaRPr lang="en-US" smtClean="0"/>
          </a:p>
        </p:txBody>
      </p:sp>
      <p:sp>
        <p:nvSpPr>
          <p:cNvPr id="18435" name="Content Placeholder 2"/>
          <p:cNvSpPr>
            <a:spLocks noGrp="1"/>
          </p:cNvSpPr>
          <p:nvPr>
            <p:ph idx="1"/>
          </p:nvPr>
        </p:nvSpPr>
        <p:spPr>
          <a:xfrm>
            <a:off x="457200" y="1500174"/>
            <a:ext cx="8229600" cy="4824426"/>
          </a:xfrm>
        </p:spPr>
        <p:txBody>
          <a:bodyPr/>
          <a:lstStyle/>
          <a:p>
            <a:r>
              <a:rPr lang="en-AU" dirty="0" smtClean="0"/>
              <a:t>Different browsers and browser versions.</a:t>
            </a:r>
          </a:p>
          <a:p>
            <a:r>
              <a:rPr lang="en-AU" dirty="0" smtClean="0"/>
              <a:t>Different screen resolutions</a:t>
            </a:r>
          </a:p>
          <a:p>
            <a:r>
              <a:rPr lang="en-AU" dirty="0" smtClean="0"/>
              <a:t>Different bandwidths</a:t>
            </a:r>
          </a:p>
          <a:p>
            <a:r>
              <a:rPr lang="en-AU" dirty="0" smtClean="0"/>
              <a:t>Test from a different location</a:t>
            </a:r>
          </a:p>
          <a:p>
            <a:r>
              <a:rPr lang="en-AU" dirty="0" smtClean="0"/>
              <a:t>No such thing as too much testing – create a test plan!</a:t>
            </a:r>
          </a:p>
          <a:p>
            <a:pPr>
              <a:buFont typeface="Wingdings 2" pitchFamily="18" charset="2"/>
              <a:buNone/>
            </a:pPr>
            <a:endParaRPr lang="en-AU" dirty="0" smtClean="0"/>
          </a:p>
          <a:p>
            <a:endParaRPr lang="en-US" dirty="0" smtClean="0"/>
          </a:p>
        </p:txBody>
      </p:sp>
      <p:sp>
        <p:nvSpPr>
          <p:cNvPr id="18436" name="Slide Number Placeholder 3"/>
          <p:cNvSpPr>
            <a:spLocks noGrp="1"/>
          </p:cNvSpPr>
          <p:nvPr>
            <p:ph type="sldNum" sz="quarter" idx="12"/>
          </p:nvPr>
        </p:nvSpPr>
        <p:spPr bwMode="auto">
          <a:noFill/>
          <a:ln>
            <a:miter lim="800000"/>
            <a:headEnd/>
            <a:tailEnd/>
          </a:ln>
        </p:spPr>
        <p:txBody>
          <a:bodyPr/>
          <a:lstStyle/>
          <a:p>
            <a:fld id="{12C68C62-7C6D-49D9-9610-3A7A1571B1AC}" type="slidenum">
              <a:rPr lang="en-US" smtClean="0">
                <a:latin typeface="Arial" charset="0"/>
              </a:rPr>
              <a:pPr/>
              <a:t>20</a:t>
            </a:fld>
            <a:endParaRPr lang="en-US" smtClean="0">
              <a:latin typeface="Arial" charset="0"/>
            </a:endParaRPr>
          </a:p>
        </p:txBody>
      </p:sp>
      <p:pic>
        <p:nvPicPr>
          <p:cNvPr id="18437" name="Picture 6"/>
          <p:cNvPicPr>
            <a:picLocks noChangeAspect="1" noChangeArrowheads="1"/>
          </p:cNvPicPr>
          <p:nvPr/>
        </p:nvPicPr>
        <p:blipFill>
          <a:blip r:embed="rId2"/>
          <a:srcRect/>
          <a:stretch>
            <a:fillRect/>
          </a:stretch>
        </p:blipFill>
        <p:spPr bwMode="auto">
          <a:xfrm>
            <a:off x="6143625" y="4429125"/>
            <a:ext cx="2786063" cy="199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Quality Assurance and Non Function Requirements</a:t>
            </a:r>
            <a:endParaRPr lang="en-AU" dirty="0"/>
          </a:p>
        </p:txBody>
      </p:sp>
      <p:sp>
        <p:nvSpPr>
          <p:cNvPr id="3" name="Content Placeholder 2"/>
          <p:cNvSpPr>
            <a:spLocks noGrp="1"/>
          </p:cNvSpPr>
          <p:nvPr>
            <p:ph idx="1"/>
          </p:nvPr>
        </p:nvSpPr>
        <p:spPr/>
        <p:txBody>
          <a:bodyPr/>
          <a:lstStyle/>
          <a:p>
            <a:r>
              <a:rPr lang="en-AU" dirty="0" smtClean="0"/>
              <a:t>Performance</a:t>
            </a:r>
          </a:p>
          <a:p>
            <a:pPr lvl="1"/>
            <a:r>
              <a:rPr lang="en-AU" dirty="0" smtClean="0"/>
              <a:t>How quickly must the system respond to interactive operations of different kinds?</a:t>
            </a:r>
          </a:p>
          <a:p>
            <a:pPr lvl="1"/>
            <a:r>
              <a:rPr lang="en-AU" dirty="0" smtClean="0"/>
              <a:t>What are the expected performance bottlenecks? </a:t>
            </a:r>
          </a:p>
          <a:p>
            <a:r>
              <a:rPr lang="en-AU" dirty="0" smtClean="0"/>
              <a:t>Scalability</a:t>
            </a:r>
          </a:p>
          <a:p>
            <a:pPr lvl="1"/>
            <a:r>
              <a:rPr lang="en-AU" dirty="0" smtClean="0"/>
              <a:t>Peak load of how many users doing what kinds of operations?</a:t>
            </a:r>
          </a:p>
          <a:p>
            <a:pPr lvl="1"/>
            <a:r>
              <a:rPr lang="en-AU" dirty="0" smtClean="0"/>
              <a:t>Hardware Scaling – What can be scaled and impact on load</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21</a:t>
            </a:fld>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Quality Assurance and Non Function Requirements</a:t>
            </a:r>
            <a:endParaRPr lang="en-AU" dirty="0"/>
          </a:p>
        </p:txBody>
      </p:sp>
      <p:sp>
        <p:nvSpPr>
          <p:cNvPr id="3" name="Content Placeholder 2"/>
          <p:cNvSpPr>
            <a:spLocks noGrp="1"/>
          </p:cNvSpPr>
          <p:nvPr>
            <p:ph idx="1"/>
          </p:nvPr>
        </p:nvSpPr>
        <p:spPr/>
        <p:txBody>
          <a:bodyPr>
            <a:normAutofit fontScale="85000" lnSpcReduction="10000"/>
          </a:bodyPr>
          <a:lstStyle/>
          <a:p>
            <a:r>
              <a:rPr lang="en-AU" dirty="0" smtClean="0"/>
              <a:t>Availability </a:t>
            </a:r>
          </a:p>
          <a:p>
            <a:pPr lvl="1"/>
            <a:r>
              <a:rPr lang="en-AU" dirty="0" smtClean="0"/>
              <a:t>What is the required uptime percentage?</a:t>
            </a:r>
          </a:p>
          <a:p>
            <a:pPr lvl="1"/>
            <a:r>
              <a:rPr lang="en-AU" dirty="0" smtClean="0"/>
              <a:t>Rules of 9</a:t>
            </a:r>
          </a:p>
          <a:p>
            <a:r>
              <a:rPr lang="en-AU" dirty="0" smtClean="0"/>
              <a:t>Reliability</a:t>
            </a:r>
          </a:p>
          <a:p>
            <a:pPr lvl="1"/>
            <a:r>
              <a:rPr lang="en-AU" dirty="0" smtClean="0"/>
              <a:t>What is the expected mean time to failure by failure severity by operation? </a:t>
            </a:r>
          </a:p>
          <a:p>
            <a:pPr lvl="1"/>
            <a:r>
              <a:rPr lang="en-AU" dirty="0" smtClean="0"/>
              <a:t>How will reliability be assessed prior to deployment? </a:t>
            </a:r>
          </a:p>
          <a:p>
            <a:r>
              <a:rPr lang="en-AU" dirty="0" smtClean="0"/>
              <a:t>Security </a:t>
            </a:r>
          </a:p>
          <a:p>
            <a:pPr lvl="1"/>
            <a:r>
              <a:rPr lang="en-AU" dirty="0" smtClean="0"/>
              <a:t>What operations need to be secured?</a:t>
            </a:r>
          </a:p>
          <a:p>
            <a:pPr lvl="1"/>
            <a:r>
              <a:rPr lang="en-AU" dirty="0" smtClean="0"/>
              <a:t>How will users be administered? </a:t>
            </a:r>
          </a:p>
          <a:p>
            <a:pPr lvl="1"/>
            <a:r>
              <a:rPr lang="en-AU" dirty="0" smtClean="0"/>
              <a:t>How will users be given permissions to access secured operations?</a:t>
            </a:r>
          </a:p>
          <a:p>
            <a:pPr lvl="1"/>
            <a:r>
              <a:rPr lang="en-AU" dirty="0" smtClean="0"/>
              <a:t>What are the different levels of security and how do these map </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22</a:t>
            </a:fld>
            <a:endParaRPr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Quality Assurance and Non Function Requirements</a:t>
            </a:r>
            <a:endParaRPr lang="en-AU" dirty="0"/>
          </a:p>
        </p:txBody>
      </p:sp>
      <p:sp>
        <p:nvSpPr>
          <p:cNvPr id="3" name="Content Placeholder 2"/>
          <p:cNvSpPr>
            <a:spLocks noGrp="1"/>
          </p:cNvSpPr>
          <p:nvPr>
            <p:ph idx="1"/>
          </p:nvPr>
        </p:nvSpPr>
        <p:spPr/>
        <p:txBody>
          <a:bodyPr>
            <a:normAutofit fontScale="92500"/>
          </a:bodyPr>
          <a:lstStyle/>
          <a:p>
            <a:r>
              <a:rPr lang="en-AU" dirty="0" smtClean="0"/>
              <a:t>Maintainability</a:t>
            </a:r>
          </a:p>
          <a:p>
            <a:pPr lvl="1"/>
            <a:r>
              <a:rPr lang="en-AU" dirty="0" smtClean="0"/>
              <a:t>Are there concerns about the ability to hire appropriate technology skills</a:t>
            </a:r>
          </a:p>
          <a:p>
            <a:pPr lvl="1"/>
            <a:r>
              <a:rPr lang="en-AU" dirty="0" smtClean="0"/>
              <a:t>What sort of maintenance documentation and plans are expected to be produced? </a:t>
            </a:r>
          </a:p>
          <a:p>
            <a:pPr lvl="1"/>
            <a:r>
              <a:rPr lang="en-AU" dirty="0" smtClean="0"/>
              <a:t>What sort of regression testing is required to ensure that maintenance changes do not degrade existing functionality?</a:t>
            </a:r>
          </a:p>
          <a:p>
            <a:r>
              <a:rPr lang="en-AU" dirty="0" smtClean="0"/>
              <a:t>Flexibility/Testability</a:t>
            </a:r>
          </a:p>
          <a:p>
            <a:pPr lvl="1"/>
            <a:r>
              <a:rPr lang="en-AU" dirty="0" smtClean="0"/>
              <a:t>Is there system </a:t>
            </a:r>
            <a:r>
              <a:rPr lang="en-AU" dirty="0" err="1" smtClean="0"/>
              <a:t>behavior</a:t>
            </a:r>
            <a:r>
              <a:rPr lang="en-AU" dirty="0" smtClean="0"/>
              <a:t> that needs to be changed regularly without program changes? </a:t>
            </a:r>
          </a:p>
          <a:p>
            <a:pPr lvl="1"/>
            <a:r>
              <a:rPr lang="en-AU" dirty="0" smtClean="0"/>
              <a:t>How easy are these changes?</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23</a:t>
            </a:fld>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Quality Assurance and Non Function Requirements</a:t>
            </a:r>
            <a:endParaRPr lang="en-AU" dirty="0"/>
          </a:p>
        </p:txBody>
      </p:sp>
      <p:sp>
        <p:nvSpPr>
          <p:cNvPr id="3" name="Content Placeholder 2"/>
          <p:cNvSpPr>
            <a:spLocks noGrp="1"/>
          </p:cNvSpPr>
          <p:nvPr>
            <p:ph idx="1"/>
          </p:nvPr>
        </p:nvSpPr>
        <p:spPr/>
        <p:txBody>
          <a:bodyPr/>
          <a:lstStyle/>
          <a:p>
            <a:r>
              <a:rPr lang="en-AU" dirty="0" smtClean="0"/>
              <a:t>Usability (Covered in previous weeks)</a:t>
            </a:r>
          </a:p>
          <a:p>
            <a:r>
              <a:rPr lang="en-AU" dirty="0" smtClean="0"/>
              <a:t>Portability </a:t>
            </a:r>
          </a:p>
          <a:p>
            <a:pPr lvl="1"/>
            <a:r>
              <a:rPr lang="en-AU" dirty="0" smtClean="0"/>
              <a:t>Data portability between this system and other systems?</a:t>
            </a:r>
          </a:p>
          <a:p>
            <a:pPr lvl="1"/>
            <a:r>
              <a:rPr lang="en-AU" dirty="0" smtClean="0"/>
              <a:t>Browser portability? What browser versions? Historical and future?</a:t>
            </a:r>
          </a:p>
          <a:p>
            <a:r>
              <a:rPr lang="en-AU" dirty="0" smtClean="0"/>
              <a:t>Conformance to standards </a:t>
            </a:r>
          </a:p>
          <a:p>
            <a:pPr lvl="1"/>
            <a:r>
              <a:rPr lang="en-AU" dirty="0" smtClean="0"/>
              <a:t>What legal standards apply? </a:t>
            </a:r>
          </a:p>
          <a:p>
            <a:pPr lvl="1"/>
            <a:r>
              <a:rPr lang="en-AU" dirty="0" smtClean="0"/>
              <a:t>What technical standards apply?</a:t>
            </a:r>
          </a:p>
          <a:p>
            <a:pPr lvl="1"/>
            <a:r>
              <a:rPr lang="en-AU" dirty="0" smtClean="0"/>
              <a:t>What development standards apply?</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24</a:t>
            </a:fld>
            <a:endParaRPr lang="en-A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04850"/>
            <a:ext cx="8229600" cy="1143000"/>
          </a:xfrm>
        </p:spPr>
        <p:txBody>
          <a:bodyPr>
            <a:normAutofit fontScale="90000"/>
          </a:bodyPr>
          <a:lstStyle/>
          <a:p>
            <a:r>
              <a:rPr lang="en-AU" smtClean="0"/>
              <a:t>Maintenance and Evaluation</a:t>
            </a:r>
            <a:br>
              <a:rPr lang="en-AU" smtClean="0"/>
            </a:br>
            <a:endParaRPr lang="en-US" smtClean="0"/>
          </a:p>
        </p:txBody>
      </p:sp>
      <p:sp>
        <p:nvSpPr>
          <p:cNvPr id="19459" name="Content Placeholder 2"/>
          <p:cNvSpPr>
            <a:spLocks noGrp="1"/>
          </p:cNvSpPr>
          <p:nvPr>
            <p:ph sz="half" idx="1"/>
          </p:nvPr>
        </p:nvSpPr>
        <p:spPr>
          <a:xfrm>
            <a:off x="457200" y="1920875"/>
            <a:ext cx="5543550" cy="4433888"/>
          </a:xfrm>
        </p:spPr>
        <p:txBody>
          <a:bodyPr/>
          <a:lstStyle/>
          <a:p>
            <a:r>
              <a:rPr lang="en-AU" sz="2400" smtClean="0"/>
              <a:t>A Website is never finished!</a:t>
            </a:r>
          </a:p>
          <a:p>
            <a:r>
              <a:rPr lang="en-AU" sz="2400" smtClean="0"/>
              <a:t>Once all approvals are in, the Website is Launched. It is crucial to test/check once all live</a:t>
            </a:r>
          </a:p>
          <a:p>
            <a:r>
              <a:rPr lang="en-AU" sz="2400" smtClean="0"/>
              <a:t>Marketing &amp; Promotion activities usually occur now.</a:t>
            </a:r>
          </a:p>
          <a:p>
            <a:r>
              <a:rPr lang="en-AU" sz="2400" smtClean="0"/>
              <a:t>Evaluate original goals – does your Website meets them?</a:t>
            </a:r>
          </a:p>
          <a:p>
            <a:r>
              <a:rPr lang="en-AU" sz="2400" smtClean="0"/>
              <a:t>If not consider how to enhance the site through Development again</a:t>
            </a:r>
          </a:p>
          <a:p>
            <a:endParaRPr lang="en-US" sz="2400" smtClean="0"/>
          </a:p>
        </p:txBody>
      </p:sp>
      <p:sp>
        <p:nvSpPr>
          <p:cNvPr id="19460" name="Slide Number Placeholder 3"/>
          <p:cNvSpPr>
            <a:spLocks noGrp="1"/>
          </p:cNvSpPr>
          <p:nvPr>
            <p:ph type="sldNum" sz="quarter" idx="12"/>
          </p:nvPr>
        </p:nvSpPr>
        <p:spPr bwMode="auto">
          <a:noFill/>
          <a:ln>
            <a:miter lim="800000"/>
            <a:headEnd/>
            <a:tailEnd/>
          </a:ln>
        </p:spPr>
        <p:txBody>
          <a:bodyPr/>
          <a:lstStyle/>
          <a:p>
            <a:fld id="{FE56F3C0-0233-4B93-8BF2-367B48BD728A}" type="slidenum">
              <a:rPr lang="en-US" smtClean="0">
                <a:latin typeface="Arial" charset="0"/>
              </a:rPr>
              <a:pPr/>
              <a:t>25</a:t>
            </a:fld>
            <a:endParaRPr lang="en-US" smtClean="0">
              <a:latin typeface="Arial" charset="0"/>
            </a:endParaRPr>
          </a:p>
        </p:txBody>
      </p:sp>
      <p:pic>
        <p:nvPicPr>
          <p:cNvPr id="19461" name="Picture 5"/>
          <p:cNvPicPr>
            <a:picLocks noGrp="1" noChangeAspect="1" noChangeArrowheads="1"/>
          </p:cNvPicPr>
          <p:nvPr>
            <p:ph sz="half" idx="2"/>
          </p:nvPr>
        </p:nvPicPr>
        <p:blipFill>
          <a:blip r:embed="rId2"/>
          <a:srcRect/>
          <a:stretch>
            <a:fillRect/>
          </a:stretch>
        </p:blipFill>
        <p:spPr>
          <a:xfrm>
            <a:off x="6140450" y="2892425"/>
            <a:ext cx="2546350" cy="2036763"/>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sz="4800" dirty="0" smtClean="0"/>
              <a:t>Hosting</a:t>
            </a:r>
            <a:endParaRPr lang="en-AU" sz="4800" dirty="0"/>
          </a:p>
        </p:txBody>
      </p:sp>
      <p:sp>
        <p:nvSpPr>
          <p:cNvPr id="39940" name="Slide Number Placeholder 1"/>
          <p:cNvSpPr>
            <a:spLocks noGrp="1"/>
          </p:cNvSpPr>
          <p:nvPr>
            <p:ph type="sldNum" sz="quarter" idx="12"/>
          </p:nvPr>
        </p:nvSpPr>
        <p:spPr bwMode="auto">
          <a:noFill/>
          <a:ln>
            <a:miter lim="800000"/>
            <a:headEnd/>
            <a:tailEnd/>
          </a:ln>
        </p:spPr>
        <p:txBody>
          <a:bodyPr/>
          <a:lstStyle/>
          <a:p>
            <a:fld id="{66E4362B-C8E1-41EC-879C-A07DFC0785C6}"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1143000"/>
          </a:xfrm>
        </p:spPr>
        <p:txBody>
          <a:bodyPr>
            <a:normAutofit/>
          </a:bodyPr>
          <a:lstStyle/>
          <a:p>
            <a:r>
              <a:rPr lang="en-AU" dirty="0" smtClean="0"/>
              <a:t>What is Web Hosting?</a:t>
            </a:r>
            <a:endParaRPr lang="en-US" dirty="0" smtClean="0"/>
          </a:p>
        </p:txBody>
      </p:sp>
      <p:sp>
        <p:nvSpPr>
          <p:cNvPr id="20484" name="Slide Number Placeholder 4"/>
          <p:cNvSpPr>
            <a:spLocks noGrp="1"/>
          </p:cNvSpPr>
          <p:nvPr>
            <p:ph type="sldNum" sz="quarter" idx="12"/>
          </p:nvPr>
        </p:nvSpPr>
        <p:spPr bwMode="auto">
          <a:noFill/>
          <a:ln>
            <a:miter lim="800000"/>
            <a:headEnd/>
            <a:tailEnd/>
          </a:ln>
        </p:spPr>
        <p:txBody>
          <a:bodyPr/>
          <a:lstStyle/>
          <a:p>
            <a:fld id="{8728F3DF-D0FF-4E89-A2D0-5988EA916586}" type="slidenum">
              <a:rPr lang="en-US" smtClean="0">
                <a:latin typeface="Arial" charset="0"/>
              </a:rPr>
              <a:pPr/>
              <a:t>27</a:t>
            </a:fld>
            <a:endParaRPr lang="en-US" smtClean="0">
              <a:latin typeface="Arial" charset="0"/>
            </a:endParaRPr>
          </a:p>
        </p:txBody>
      </p:sp>
      <p:sp>
        <p:nvSpPr>
          <p:cNvPr id="7" name="Content Placeholder 6"/>
          <p:cNvSpPr>
            <a:spLocks noGrp="1"/>
          </p:cNvSpPr>
          <p:nvPr>
            <p:ph sz="half" idx="1"/>
          </p:nvPr>
        </p:nvSpPr>
        <p:spPr>
          <a:xfrm>
            <a:off x="457200" y="1920085"/>
            <a:ext cx="8258204" cy="4434840"/>
          </a:xfrm>
        </p:spPr>
        <p:txBody>
          <a:bodyPr>
            <a:normAutofit/>
          </a:bodyPr>
          <a:lstStyle/>
          <a:p>
            <a:r>
              <a:rPr lang="en-AU" dirty="0" smtClean="0"/>
              <a:t>A web hosting service is a type of Internet hosting service that allows individuals and organizations to make their own website accessible via the World Wide Web. </a:t>
            </a:r>
            <a:endParaRPr lang="en-AU" dirty="0" smtClean="0"/>
          </a:p>
          <a:p>
            <a:r>
              <a:rPr lang="en-AU" dirty="0" smtClean="0"/>
              <a:t>Web </a:t>
            </a:r>
            <a:r>
              <a:rPr lang="en-AU" dirty="0" smtClean="0"/>
              <a:t>hosts are companies that provide space on a server they own or lease for use by their clients as well as providing Internet </a:t>
            </a:r>
            <a:r>
              <a:rPr lang="en-AU" dirty="0" smtClean="0"/>
              <a:t>connectivity.</a:t>
            </a:r>
            <a:endParaRPr lang="en-AU" dirty="0" smtClean="0"/>
          </a:p>
          <a:p>
            <a:endParaRPr lang="en-A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1143000"/>
          </a:xfrm>
        </p:spPr>
        <p:txBody>
          <a:bodyPr>
            <a:normAutofit fontScale="90000"/>
          </a:bodyPr>
          <a:lstStyle/>
          <a:p>
            <a:r>
              <a:rPr lang="en-AU" smtClean="0"/>
              <a:t>Hosting Needs</a:t>
            </a:r>
            <a:br>
              <a:rPr lang="en-AU" smtClean="0"/>
            </a:br>
            <a:endParaRPr lang="en-US" smtClean="0"/>
          </a:p>
        </p:txBody>
      </p:sp>
      <p:sp>
        <p:nvSpPr>
          <p:cNvPr id="20483" name="Content Placeholder 2"/>
          <p:cNvSpPr>
            <a:spLocks noGrp="1"/>
          </p:cNvSpPr>
          <p:nvPr>
            <p:ph sz="half" idx="1"/>
          </p:nvPr>
        </p:nvSpPr>
        <p:spPr>
          <a:xfrm>
            <a:off x="457200" y="1571612"/>
            <a:ext cx="5614988" cy="4783151"/>
          </a:xfrm>
        </p:spPr>
        <p:txBody>
          <a:bodyPr/>
          <a:lstStyle/>
          <a:p>
            <a:r>
              <a:rPr lang="en-AU" dirty="0" smtClean="0"/>
              <a:t>Small to Medium Website: </a:t>
            </a:r>
          </a:p>
          <a:p>
            <a:pPr lvl="1"/>
            <a:r>
              <a:rPr lang="en-AU" dirty="0" smtClean="0"/>
              <a:t>Look for unlimited data transfer- 60 </a:t>
            </a:r>
            <a:r>
              <a:rPr lang="en-AU" dirty="0" err="1" smtClean="0"/>
              <a:t>mb</a:t>
            </a:r>
            <a:r>
              <a:rPr lang="en-AU" dirty="0" smtClean="0"/>
              <a:t> or more of hard disk space, email, and support of server side scripting such as ASP and PHP. </a:t>
            </a:r>
          </a:p>
          <a:p>
            <a:pPr lvl="1"/>
            <a:r>
              <a:rPr lang="en-AU" dirty="0" smtClean="0"/>
              <a:t>Known as Virtual Hosting</a:t>
            </a:r>
          </a:p>
          <a:p>
            <a:pPr lvl="1"/>
            <a:r>
              <a:rPr lang="en-AU" dirty="0" smtClean="0"/>
              <a:t>Choose a host that will meet future possible needs too – as your site changes.</a:t>
            </a:r>
          </a:p>
          <a:p>
            <a:endParaRPr lang="en-AU" dirty="0" smtClean="0"/>
          </a:p>
          <a:p>
            <a:endParaRPr lang="en-US" dirty="0" smtClean="0"/>
          </a:p>
        </p:txBody>
      </p:sp>
      <p:sp>
        <p:nvSpPr>
          <p:cNvPr id="20484" name="Slide Number Placeholder 4"/>
          <p:cNvSpPr>
            <a:spLocks noGrp="1"/>
          </p:cNvSpPr>
          <p:nvPr>
            <p:ph type="sldNum" sz="quarter" idx="12"/>
          </p:nvPr>
        </p:nvSpPr>
        <p:spPr bwMode="auto">
          <a:noFill/>
          <a:ln>
            <a:miter lim="800000"/>
            <a:headEnd/>
            <a:tailEnd/>
          </a:ln>
        </p:spPr>
        <p:txBody>
          <a:bodyPr/>
          <a:lstStyle/>
          <a:p>
            <a:fld id="{8728F3DF-D0FF-4E89-A2D0-5988EA916586}" type="slidenum">
              <a:rPr lang="en-US" smtClean="0">
                <a:latin typeface="Arial" charset="0"/>
              </a:rPr>
              <a:pPr/>
              <a:t>28</a:t>
            </a:fld>
            <a:endParaRPr lang="en-US" smtClean="0">
              <a:latin typeface="Arial" charset="0"/>
            </a:endParaRPr>
          </a:p>
        </p:txBody>
      </p:sp>
      <p:pic>
        <p:nvPicPr>
          <p:cNvPr id="20485" name="Picture 4"/>
          <p:cNvPicPr>
            <a:picLocks noGrp="1" noChangeAspect="1" noChangeArrowheads="1"/>
          </p:cNvPicPr>
          <p:nvPr>
            <p:ph sz="half" idx="2"/>
          </p:nvPr>
        </p:nvPicPr>
        <p:blipFill>
          <a:blip r:embed="rId2"/>
          <a:srcRect/>
          <a:stretch>
            <a:fillRect/>
          </a:stretch>
        </p:blipFill>
        <p:spPr>
          <a:xfrm>
            <a:off x="5929322" y="2357430"/>
            <a:ext cx="3000375" cy="259080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04850"/>
            <a:ext cx="8229600" cy="1143000"/>
          </a:xfrm>
        </p:spPr>
        <p:txBody>
          <a:bodyPr>
            <a:normAutofit fontScale="90000"/>
          </a:bodyPr>
          <a:lstStyle/>
          <a:p>
            <a:r>
              <a:rPr lang="en-AU" smtClean="0"/>
              <a:t>Hosting Needs</a:t>
            </a:r>
            <a:br>
              <a:rPr lang="en-AU" smtClean="0"/>
            </a:br>
            <a:endParaRPr lang="en-US" smtClean="0"/>
          </a:p>
        </p:txBody>
      </p:sp>
      <p:sp>
        <p:nvSpPr>
          <p:cNvPr id="21507" name="Content Placeholder 2"/>
          <p:cNvSpPr>
            <a:spLocks noGrp="1"/>
          </p:cNvSpPr>
          <p:nvPr>
            <p:ph sz="half" idx="1"/>
          </p:nvPr>
        </p:nvSpPr>
        <p:spPr>
          <a:xfrm>
            <a:off x="457200" y="1920875"/>
            <a:ext cx="5614988" cy="4433888"/>
          </a:xfrm>
        </p:spPr>
        <p:txBody>
          <a:bodyPr/>
          <a:lstStyle/>
          <a:p>
            <a:r>
              <a:rPr lang="en-AU" smtClean="0"/>
              <a:t>Large to Enterprise Website: </a:t>
            </a:r>
          </a:p>
          <a:p>
            <a:pPr lvl="1"/>
            <a:r>
              <a:rPr lang="en-AU" smtClean="0"/>
              <a:t>Consider large National Web hosting that will support Chat Rooms and streaming media content.</a:t>
            </a:r>
          </a:p>
          <a:p>
            <a:pPr lvl="1"/>
            <a:r>
              <a:rPr lang="en-AU" smtClean="0"/>
              <a:t>High bandwidth , OC-1 or higher- 24 hr staffing – Check service and response time</a:t>
            </a:r>
          </a:p>
          <a:p>
            <a:pPr lvl="1"/>
            <a:r>
              <a:rPr lang="en-AU" smtClean="0"/>
              <a:t>Also consider a dedicated Web server</a:t>
            </a:r>
          </a:p>
        </p:txBody>
      </p:sp>
      <p:sp>
        <p:nvSpPr>
          <p:cNvPr id="21508" name="Slide Number Placeholder 4"/>
          <p:cNvSpPr>
            <a:spLocks noGrp="1"/>
          </p:cNvSpPr>
          <p:nvPr>
            <p:ph type="sldNum" sz="quarter" idx="12"/>
          </p:nvPr>
        </p:nvSpPr>
        <p:spPr bwMode="auto">
          <a:noFill/>
          <a:ln>
            <a:miter lim="800000"/>
            <a:headEnd/>
            <a:tailEnd/>
          </a:ln>
        </p:spPr>
        <p:txBody>
          <a:bodyPr/>
          <a:lstStyle/>
          <a:p>
            <a:fld id="{E5E72012-D77F-4AD4-B3DC-F534EA43971A}" type="slidenum">
              <a:rPr lang="en-US" smtClean="0">
                <a:latin typeface="Arial" charset="0"/>
              </a:rPr>
              <a:pPr/>
              <a:t>29</a:t>
            </a:fld>
            <a:endParaRPr lang="en-US" smtClean="0">
              <a:latin typeface="Arial" charset="0"/>
            </a:endParaRPr>
          </a:p>
        </p:txBody>
      </p:sp>
      <p:pic>
        <p:nvPicPr>
          <p:cNvPr id="21509" name="Picture 4"/>
          <p:cNvPicPr>
            <a:picLocks noGrp="1" noChangeAspect="1" noChangeArrowheads="1"/>
          </p:cNvPicPr>
          <p:nvPr>
            <p:ph sz="half" idx="2"/>
          </p:nvPr>
        </p:nvPicPr>
        <p:blipFill>
          <a:blip r:embed="rId3"/>
          <a:srcRect/>
          <a:stretch>
            <a:fillRect/>
          </a:stretch>
        </p:blipFill>
        <p:spPr>
          <a:xfrm>
            <a:off x="6143625" y="2643188"/>
            <a:ext cx="3000375" cy="25908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AU" sz="4800" dirty="0" smtClean="0"/>
              <a:t>Development Stages</a:t>
            </a:r>
            <a:endParaRPr lang="en-AU" sz="4800" dirty="0"/>
          </a:p>
        </p:txBody>
      </p:sp>
      <p:sp>
        <p:nvSpPr>
          <p:cNvPr id="39940" name="Slide Number Placeholder 1"/>
          <p:cNvSpPr>
            <a:spLocks noGrp="1"/>
          </p:cNvSpPr>
          <p:nvPr>
            <p:ph type="sldNum" sz="quarter" idx="12"/>
          </p:nvPr>
        </p:nvSpPr>
        <p:spPr bwMode="auto">
          <a:noFill/>
          <a:ln>
            <a:miter lim="800000"/>
            <a:headEnd/>
            <a:tailEnd/>
          </a:ln>
        </p:spPr>
        <p:txBody>
          <a:bodyPr/>
          <a:lstStyle/>
          <a:p>
            <a:fld id="{66E4362B-C8E1-41EC-879C-A07DFC0785C6}"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AU" smtClean="0"/>
              <a:t>Hosting</a:t>
            </a:r>
            <a:br>
              <a:rPr lang="en-AU" smtClean="0"/>
            </a:br>
            <a:endParaRPr lang="en-US" smtClean="0"/>
          </a:p>
        </p:txBody>
      </p:sp>
      <p:sp>
        <p:nvSpPr>
          <p:cNvPr id="22531" name="Content Placeholder 2"/>
          <p:cNvSpPr>
            <a:spLocks noGrp="1"/>
          </p:cNvSpPr>
          <p:nvPr>
            <p:ph idx="1"/>
          </p:nvPr>
        </p:nvSpPr>
        <p:spPr/>
        <p:txBody>
          <a:bodyPr/>
          <a:lstStyle/>
          <a:p>
            <a:r>
              <a:rPr lang="en-AU" smtClean="0"/>
              <a:t>Why do I care which operating system my Web host provider uses?</a:t>
            </a:r>
          </a:p>
          <a:p>
            <a:pPr lvl="1"/>
            <a:r>
              <a:rPr lang="en-AU" smtClean="0"/>
              <a:t>It helps with troubleshooting your site</a:t>
            </a:r>
          </a:p>
          <a:p>
            <a:pPr lvl="1"/>
            <a:r>
              <a:rPr lang="en-AU" smtClean="0"/>
              <a:t>A site may be fine on a local laptop but falls apart later after being published on a free Web server that uses a different operating system.</a:t>
            </a:r>
          </a:p>
          <a:p>
            <a:pPr lvl="1"/>
            <a:r>
              <a:rPr lang="en-AU" smtClean="0"/>
              <a:t>For example: Windows treat upper and lowercase letters in the same way;</a:t>
            </a:r>
          </a:p>
          <a:p>
            <a:pPr lvl="1"/>
            <a:r>
              <a:rPr lang="en-AU" smtClean="0"/>
              <a:t>UNIX and Linux are case sensitive -which can result  in broken links</a:t>
            </a:r>
          </a:p>
          <a:p>
            <a:endParaRPr lang="en-US" smtClean="0"/>
          </a:p>
        </p:txBody>
      </p:sp>
      <p:sp>
        <p:nvSpPr>
          <p:cNvPr id="22532" name="Slide Number Placeholder 3"/>
          <p:cNvSpPr>
            <a:spLocks noGrp="1"/>
          </p:cNvSpPr>
          <p:nvPr>
            <p:ph type="sldNum" sz="quarter" idx="12"/>
          </p:nvPr>
        </p:nvSpPr>
        <p:spPr bwMode="auto">
          <a:noFill/>
          <a:ln>
            <a:miter lim="800000"/>
            <a:headEnd/>
            <a:tailEnd/>
          </a:ln>
        </p:spPr>
        <p:txBody>
          <a:bodyPr/>
          <a:lstStyle/>
          <a:p>
            <a:fld id="{7D359C1A-04A4-4A42-9B72-3EC670E0ECCD}" type="slidenum">
              <a:rPr lang="en-US" smtClean="0">
                <a:latin typeface="Arial" charset="0"/>
              </a:rPr>
              <a:pPr/>
              <a:t>30</a:t>
            </a:fld>
            <a:endParaRPr lang="en-US" smtClean="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704850"/>
            <a:ext cx="8229600" cy="1143000"/>
          </a:xfrm>
        </p:spPr>
        <p:txBody>
          <a:bodyPr/>
          <a:lstStyle/>
          <a:p>
            <a:pPr eaLnBrk="1" hangingPunct="1"/>
            <a:r>
              <a:rPr lang="en-US" smtClean="0"/>
              <a:t>Selecting the Domain Name</a:t>
            </a:r>
            <a:endParaRPr lang="en-AU" smtClean="0"/>
          </a:p>
        </p:txBody>
      </p:sp>
      <p:sp>
        <p:nvSpPr>
          <p:cNvPr id="867331" name="Rectangle 3"/>
          <p:cNvSpPr>
            <a:spLocks noGrp="1" noChangeArrowheads="1"/>
          </p:cNvSpPr>
          <p:nvPr>
            <p:ph sz="half" idx="1"/>
          </p:nvPr>
        </p:nvSpPr>
        <p:spPr>
          <a:xfrm>
            <a:off x="457200" y="1920875"/>
            <a:ext cx="4038600" cy="4433888"/>
          </a:xfrm>
        </p:spPr>
        <p:txBody>
          <a:bodyPr>
            <a:normAutofit/>
          </a:bodyPr>
          <a:lstStyle/>
          <a:p>
            <a:pPr eaLnBrk="1" hangingPunct="1">
              <a:lnSpc>
                <a:spcPct val="70000"/>
              </a:lnSpc>
            </a:pPr>
            <a:r>
              <a:rPr lang="en-US" sz="2200" smtClean="0"/>
              <a:t>Selecting a domain name is an important part of developing an Internet business. </a:t>
            </a:r>
            <a:br>
              <a:rPr lang="en-US" sz="2200" smtClean="0"/>
            </a:br>
            <a:endParaRPr lang="en-US" sz="2200" smtClean="0"/>
          </a:p>
          <a:p>
            <a:pPr eaLnBrk="1" hangingPunct="1">
              <a:lnSpc>
                <a:spcPct val="70000"/>
              </a:lnSpc>
            </a:pPr>
            <a:r>
              <a:rPr lang="en-US" sz="2200" smtClean="0"/>
              <a:t>Even if your company already has an established business name, it may not be in your best interest to use that name exclusively on the Internet. </a:t>
            </a:r>
          </a:p>
          <a:p>
            <a:pPr eaLnBrk="1" hangingPunct="1">
              <a:lnSpc>
                <a:spcPct val="70000"/>
              </a:lnSpc>
              <a:buFont typeface="Wingdings 2" pitchFamily="18" charset="2"/>
              <a:buNone/>
            </a:pPr>
            <a:r>
              <a:rPr lang="en-US" sz="2200" smtClean="0"/>
              <a:t> </a:t>
            </a:r>
          </a:p>
          <a:p>
            <a:pPr>
              <a:lnSpc>
                <a:spcPct val="70000"/>
              </a:lnSpc>
            </a:pPr>
            <a:r>
              <a:rPr lang="en-US" sz="2200" smtClean="0">
                <a:hlinkClick r:id="rId3"/>
              </a:rPr>
              <a:t>http://www.crazydomains.com.au/</a:t>
            </a:r>
            <a:endParaRPr lang="en-US" sz="2200" smtClean="0"/>
          </a:p>
          <a:p>
            <a:pPr>
              <a:lnSpc>
                <a:spcPct val="70000"/>
              </a:lnSpc>
              <a:buFont typeface="Wingdings 2" pitchFamily="18" charset="2"/>
              <a:buNone/>
            </a:pPr>
            <a:r>
              <a:rPr lang="en-US" sz="2200" smtClean="0"/>
              <a:t/>
            </a:r>
            <a:br>
              <a:rPr lang="en-US" sz="2200" smtClean="0"/>
            </a:br>
            <a:endParaRPr lang="en-US" sz="2200" smtClean="0"/>
          </a:p>
        </p:txBody>
      </p:sp>
      <p:sp>
        <p:nvSpPr>
          <p:cNvPr id="37892" name="Slide Number Placeholder 5"/>
          <p:cNvSpPr>
            <a:spLocks noGrp="1"/>
          </p:cNvSpPr>
          <p:nvPr>
            <p:ph type="sldNum" sz="quarter" idx="12"/>
          </p:nvPr>
        </p:nvSpPr>
        <p:spPr bwMode="auto">
          <a:noFill/>
          <a:ln>
            <a:miter lim="800000"/>
            <a:headEnd/>
            <a:tailEnd/>
          </a:ln>
        </p:spPr>
        <p:txBody>
          <a:bodyPr/>
          <a:lstStyle/>
          <a:p>
            <a:fld id="{6C4E49BC-18BE-4D50-AAE2-C33E644C1D22}" type="slidenum">
              <a:rPr lang="en-US"/>
              <a:pPr/>
              <a:t>31</a:t>
            </a:fld>
            <a:endParaRPr lang="en-US"/>
          </a:p>
        </p:txBody>
      </p:sp>
      <p:pic>
        <p:nvPicPr>
          <p:cNvPr id="37893" name="Picture 2"/>
          <p:cNvPicPr>
            <a:picLocks noGrp="1" noChangeAspect="1" noChangeArrowheads="1"/>
          </p:cNvPicPr>
          <p:nvPr>
            <p:ph sz="half" idx="2"/>
          </p:nvPr>
        </p:nvPicPr>
        <p:blipFill>
          <a:blip r:embed="rId4"/>
          <a:srcRect/>
          <a:stretch>
            <a:fillRect/>
          </a:stretch>
        </p:blipFill>
        <p:spPr>
          <a:xfrm>
            <a:off x="4648200" y="2527300"/>
            <a:ext cx="4038600" cy="3116263"/>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704850"/>
            <a:ext cx="8229600" cy="1143000"/>
          </a:xfrm>
        </p:spPr>
        <p:txBody>
          <a:bodyPr>
            <a:normAutofit fontScale="90000"/>
          </a:bodyPr>
          <a:lstStyle/>
          <a:p>
            <a:r>
              <a:rPr lang="en-AU" sz="4000" smtClean="0"/>
              <a:t>Parking a Site</a:t>
            </a:r>
            <a:br>
              <a:rPr lang="en-AU" sz="4000" smtClean="0"/>
            </a:br>
            <a:endParaRPr lang="en-AU" sz="4000" smtClean="0"/>
          </a:p>
        </p:txBody>
      </p:sp>
      <p:sp>
        <p:nvSpPr>
          <p:cNvPr id="3" name="Content Placeholder 2"/>
          <p:cNvSpPr>
            <a:spLocks noGrp="1"/>
          </p:cNvSpPr>
          <p:nvPr>
            <p:ph sz="half" idx="1"/>
          </p:nvPr>
        </p:nvSpPr>
        <p:spPr>
          <a:xfrm>
            <a:off x="457200" y="1773238"/>
            <a:ext cx="4686300" cy="4624387"/>
          </a:xfrm>
        </p:spPr>
        <p:txBody>
          <a:bodyPr>
            <a:normAutofit/>
          </a:bodyPr>
          <a:lstStyle/>
          <a:p>
            <a:pPr>
              <a:lnSpc>
                <a:spcPct val="80000"/>
              </a:lnSpc>
            </a:pPr>
            <a:r>
              <a:rPr lang="en-US" sz="2400" smtClean="0"/>
              <a:t>You may even benefit by using two (or more) domain names, one with your actual business name for customers who would look for you online by typing your company name in their browser (microsoft.com) and one for people who are looking for your product and would look in a search engine (software.com). </a:t>
            </a:r>
          </a:p>
          <a:p>
            <a:pPr>
              <a:lnSpc>
                <a:spcPct val="80000"/>
              </a:lnSpc>
            </a:pPr>
            <a:r>
              <a:rPr lang="en-US" sz="2400" smtClean="0">
                <a:hlinkClick r:id="rId3"/>
              </a:rPr>
              <a:t>http://www.whois.com.au/index.php</a:t>
            </a:r>
            <a:r>
              <a:rPr lang="en-US" sz="2400" smtClean="0"/>
              <a:t>  </a:t>
            </a:r>
            <a:endParaRPr lang="en-AU" sz="2400" smtClean="0"/>
          </a:p>
        </p:txBody>
      </p:sp>
      <p:pic>
        <p:nvPicPr>
          <p:cNvPr id="38916" name="Picture 2"/>
          <p:cNvPicPr>
            <a:picLocks noGrp="1" noChangeAspect="1" noChangeArrowheads="1"/>
          </p:cNvPicPr>
          <p:nvPr>
            <p:ph sz="half" idx="2"/>
          </p:nvPr>
        </p:nvPicPr>
        <p:blipFill>
          <a:blip r:embed="rId4"/>
          <a:srcRect/>
          <a:stretch>
            <a:fillRect/>
          </a:stretch>
        </p:blipFill>
        <p:spPr>
          <a:xfrm>
            <a:off x="5287963" y="1773238"/>
            <a:ext cx="3336925" cy="3941762"/>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The secondary Domain Name</a:t>
            </a:r>
            <a:endParaRPr lang="en-AU" smtClean="0"/>
          </a:p>
        </p:txBody>
      </p:sp>
      <p:sp>
        <p:nvSpPr>
          <p:cNvPr id="39939" name="Rectangle 3"/>
          <p:cNvSpPr>
            <a:spLocks noGrp="1" noChangeArrowheads="1"/>
          </p:cNvSpPr>
          <p:nvPr>
            <p:ph idx="1"/>
          </p:nvPr>
        </p:nvSpPr>
        <p:spPr>
          <a:xfrm>
            <a:off x="457200" y="1752600"/>
            <a:ext cx="8229600" cy="4525963"/>
          </a:xfrm>
        </p:spPr>
        <p:txBody>
          <a:bodyPr/>
          <a:lstStyle/>
          <a:p>
            <a:pPr eaLnBrk="1" hangingPunct="1"/>
            <a:r>
              <a:rPr lang="en-US" sz="2400" smtClean="0"/>
              <a:t>You can purchase domain names in the secondary market, if you are not able to find the name you want through the domain registration process.  </a:t>
            </a:r>
            <a:br>
              <a:rPr lang="en-US" sz="2400" smtClean="0"/>
            </a:br>
            <a:endParaRPr lang="en-US" sz="2400" smtClean="0"/>
          </a:p>
          <a:p>
            <a:pPr eaLnBrk="1" hangingPunct="1"/>
            <a:r>
              <a:rPr lang="en-US" sz="2400" smtClean="0"/>
              <a:t>Do not ignore trademark issues when you are selecting a name.  You do not want to find that you have spent significant money developing and promoting your website, and then lose it later to a company with a prior legal claim to the same name.</a:t>
            </a:r>
            <a:br>
              <a:rPr lang="en-US" sz="2400" smtClean="0"/>
            </a:br>
            <a:endParaRPr lang="en-US" sz="2400" smtClean="0"/>
          </a:p>
        </p:txBody>
      </p:sp>
      <p:sp>
        <p:nvSpPr>
          <p:cNvPr id="39940"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3ACEA34A-3D64-48C1-B448-66DEBE68CA72}" type="slidenum">
              <a:rPr lang="en-US"/>
              <a:pPr algn="l"/>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en-US" smtClean="0"/>
              <a:t>Selecting the Domain Name</a:t>
            </a:r>
            <a:br>
              <a:rPr lang="en-US" smtClean="0"/>
            </a:br>
            <a:endParaRPr lang="en-US" smtClean="0"/>
          </a:p>
        </p:txBody>
      </p:sp>
      <p:sp>
        <p:nvSpPr>
          <p:cNvPr id="40963" name="Rectangle 3"/>
          <p:cNvSpPr>
            <a:spLocks noGrp="1" noChangeArrowheads="1"/>
          </p:cNvSpPr>
          <p:nvPr>
            <p:ph idx="1"/>
          </p:nvPr>
        </p:nvSpPr>
        <p:spPr/>
        <p:txBody>
          <a:bodyPr/>
          <a:lstStyle/>
          <a:p>
            <a:pPr eaLnBrk="1" hangingPunct="1"/>
            <a:r>
              <a:rPr lang="en-US" sz="2400" smtClean="0"/>
              <a:t>Many people have learned that an easy way to find a product or service they want is to type the name of the product into their browser.  </a:t>
            </a:r>
          </a:p>
          <a:p>
            <a:pPr eaLnBrk="1" hangingPunct="1">
              <a:buFont typeface="Wingdings 2" pitchFamily="18" charset="2"/>
              <a:buNone/>
            </a:pPr>
            <a:r>
              <a:rPr lang="en-US" sz="2400" smtClean="0"/>
              <a:t/>
            </a:r>
            <a:br>
              <a:rPr lang="en-US" sz="2400" smtClean="0"/>
            </a:br>
            <a:r>
              <a:rPr lang="en-US" sz="2400" smtClean="0"/>
              <a:t>The chances are good that they will find something useful using that method.  See what happens when you type in </a:t>
            </a:r>
            <a:r>
              <a:rPr lang="en-US" sz="2400" smtClean="0">
                <a:hlinkClick r:id="rId3"/>
              </a:rPr>
              <a:t>www.toys.com</a:t>
            </a:r>
            <a:r>
              <a:rPr lang="en-US" sz="2400" smtClean="0"/>
              <a:t/>
            </a:r>
            <a:br>
              <a:rPr lang="en-US" sz="2400" smtClean="0"/>
            </a:br>
            <a:endParaRPr lang="en-US" sz="2400" smtClean="0"/>
          </a:p>
        </p:txBody>
      </p:sp>
      <p:sp>
        <p:nvSpPr>
          <p:cNvPr id="40964"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7A65447F-A132-426A-9169-41A53EA9C4E8}" type="slidenum">
              <a:rPr lang="en-US"/>
              <a:pPr algn="l"/>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04850"/>
            <a:ext cx="8229600" cy="1143000"/>
          </a:xfrm>
        </p:spPr>
        <p:txBody>
          <a:bodyPr/>
          <a:lstStyle/>
          <a:p>
            <a:pPr eaLnBrk="1" hangingPunct="1"/>
            <a:r>
              <a:rPr lang="en-AU" smtClean="0"/>
              <a:t>Publishing your Site</a:t>
            </a:r>
            <a:endParaRPr lang="en-US" smtClean="0"/>
          </a:p>
        </p:txBody>
      </p:sp>
      <p:sp>
        <p:nvSpPr>
          <p:cNvPr id="906243" name="Rectangle 3"/>
          <p:cNvSpPr>
            <a:spLocks noGrp="1" noChangeArrowheads="1"/>
          </p:cNvSpPr>
          <p:nvPr>
            <p:ph sz="half" idx="1"/>
          </p:nvPr>
        </p:nvSpPr>
        <p:spPr>
          <a:xfrm>
            <a:off x="457200" y="2285992"/>
            <a:ext cx="4400550" cy="4111633"/>
          </a:xfrm>
        </p:spPr>
        <p:txBody>
          <a:bodyPr>
            <a:normAutofit/>
          </a:bodyPr>
          <a:lstStyle/>
          <a:p>
            <a:pPr eaLnBrk="1" hangingPunct="1">
              <a:lnSpc>
                <a:spcPct val="80000"/>
              </a:lnSpc>
            </a:pPr>
            <a:r>
              <a:rPr lang="en-AU" sz="2400" dirty="0" smtClean="0"/>
              <a:t>A ‘web host’, an ISP must be selected to host your website.</a:t>
            </a:r>
          </a:p>
          <a:p>
            <a:pPr eaLnBrk="1" hangingPunct="1">
              <a:lnSpc>
                <a:spcPct val="80000"/>
              </a:lnSpc>
            </a:pPr>
            <a:r>
              <a:rPr lang="en-US" sz="2200" dirty="0" smtClean="0"/>
              <a:t>Some web hosts do not include software; others include a large number of software tools to help you run your site more easily. </a:t>
            </a:r>
          </a:p>
          <a:p>
            <a:pPr>
              <a:lnSpc>
                <a:spcPct val="80000"/>
              </a:lnSpc>
            </a:pPr>
            <a:r>
              <a:rPr lang="en-AU" sz="2200" dirty="0" smtClean="0">
                <a:hlinkClick r:id="rId3"/>
              </a:rPr>
              <a:t>http://www.clickngo.com.au/index.html</a:t>
            </a:r>
            <a:endParaRPr lang="en-AU" sz="2200" dirty="0" smtClean="0"/>
          </a:p>
          <a:p>
            <a:pPr>
              <a:lnSpc>
                <a:spcPct val="80000"/>
              </a:lnSpc>
            </a:pPr>
            <a:r>
              <a:rPr lang="en-AU" sz="2200" dirty="0" smtClean="0">
                <a:hlinkClick r:id="rId4"/>
              </a:rPr>
              <a:t>http://www.crazydomains.com.au/web_hosting/index.html</a:t>
            </a:r>
            <a:endParaRPr lang="en-AU" sz="2200" dirty="0" smtClean="0"/>
          </a:p>
          <a:p>
            <a:pPr>
              <a:lnSpc>
                <a:spcPct val="80000"/>
              </a:lnSpc>
            </a:pPr>
            <a:r>
              <a:rPr lang="en-AU" sz="2200" dirty="0" smtClean="0"/>
              <a:t/>
            </a:r>
            <a:br>
              <a:rPr lang="en-AU" sz="2200" dirty="0" smtClean="0"/>
            </a:br>
            <a:endParaRPr lang="en-AU" sz="2200" dirty="0" smtClean="0"/>
          </a:p>
        </p:txBody>
      </p:sp>
      <p:sp>
        <p:nvSpPr>
          <p:cNvPr id="41988" name="Slide Number Placeholder 5"/>
          <p:cNvSpPr>
            <a:spLocks noGrp="1"/>
          </p:cNvSpPr>
          <p:nvPr>
            <p:ph type="sldNum" sz="quarter" idx="12"/>
          </p:nvPr>
        </p:nvSpPr>
        <p:spPr bwMode="auto">
          <a:noFill/>
          <a:ln>
            <a:miter lim="800000"/>
            <a:headEnd/>
            <a:tailEnd/>
          </a:ln>
        </p:spPr>
        <p:txBody>
          <a:bodyPr/>
          <a:lstStyle/>
          <a:p>
            <a:fld id="{488B9FA5-9BC6-4640-A600-6B70E3EAA770}" type="slidenum">
              <a:rPr lang="en-US"/>
              <a:pPr/>
              <a:t>35</a:t>
            </a:fld>
            <a:endParaRPr lang="en-US"/>
          </a:p>
        </p:txBody>
      </p:sp>
      <p:pic>
        <p:nvPicPr>
          <p:cNvPr id="41989" name="Picture 2"/>
          <p:cNvPicPr>
            <a:picLocks noGrp="1" noChangeAspect="1" noChangeArrowheads="1"/>
          </p:cNvPicPr>
          <p:nvPr>
            <p:ph sz="half" idx="2"/>
          </p:nvPr>
        </p:nvPicPr>
        <p:blipFill>
          <a:blip r:embed="rId5" cstate="print"/>
          <a:srcRect/>
          <a:stretch>
            <a:fillRect/>
          </a:stretch>
        </p:blipFill>
        <p:spPr>
          <a:xfrm>
            <a:off x="5429256" y="1928802"/>
            <a:ext cx="2660744" cy="2112234"/>
          </a:xfrm>
        </p:spPr>
      </p:pic>
      <p:pic>
        <p:nvPicPr>
          <p:cNvPr id="41990" name="Picture 4"/>
          <p:cNvPicPr>
            <a:picLocks noChangeAspect="1" noChangeArrowheads="1"/>
          </p:cNvPicPr>
          <p:nvPr/>
        </p:nvPicPr>
        <p:blipFill>
          <a:blip r:embed="rId6"/>
          <a:srcRect/>
          <a:stretch>
            <a:fillRect/>
          </a:stretch>
        </p:blipFill>
        <p:spPr bwMode="auto">
          <a:xfrm>
            <a:off x="5429256" y="4500551"/>
            <a:ext cx="2928964" cy="1991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AU" smtClean="0"/>
              <a:t>Publishing your Website</a:t>
            </a:r>
          </a:p>
        </p:txBody>
      </p:sp>
      <p:sp>
        <p:nvSpPr>
          <p:cNvPr id="43011" name="Rectangle 3"/>
          <p:cNvSpPr>
            <a:spLocks noGrp="1" noChangeArrowheads="1"/>
          </p:cNvSpPr>
          <p:nvPr>
            <p:ph idx="1"/>
          </p:nvPr>
        </p:nvSpPr>
        <p:spPr/>
        <p:txBody>
          <a:bodyPr/>
          <a:lstStyle/>
          <a:p>
            <a:pPr eaLnBrk="1" hangingPunct="1"/>
            <a:r>
              <a:rPr lang="en-US" smtClean="0"/>
              <a:t>Some web hosts supply:</a:t>
            </a:r>
          </a:p>
          <a:p>
            <a:pPr lvl="1" eaLnBrk="1" hangingPunct="1"/>
            <a:r>
              <a:rPr lang="en-US" sz="2000" smtClean="0"/>
              <a:t>Auto-responders (to send automatic replies to your customers),</a:t>
            </a:r>
          </a:p>
          <a:p>
            <a:pPr lvl="1" eaLnBrk="1" hangingPunct="1"/>
            <a:r>
              <a:rPr lang="en-US" sz="2000" smtClean="0"/>
              <a:t>Forms for guest books, online orders and questions, search engines to let visitors search your web site,</a:t>
            </a:r>
          </a:p>
          <a:p>
            <a:pPr lvl="1" eaLnBrk="1" hangingPunct="1"/>
            <a:r>
              <a:rPr lang="en-US" sz="2000" smtClean="0"/>
              <a:t>Chat rooms, bulletin boards, </a:t>
            </a:r>
          </a:p>
          <a:p>
            <a:pPr lvl="1" eaLnBrk="1" hangingPunct="1"/>
            <a:r>
              <a:rPr lang="en-US" sz="2000" smtClean="0"/>
              <a:t>Online web site management, </a:t>
            </a:r>
          </a:p>
          <a:p>
            <a:pPr lvl="1" eaLnBrk="1" hangingPunct="1"/>
            <a:r>
              <a:rPr lang="en-US" sz="2000" smtClean="0"/>
              <a:t>Backup file restore programs, </a:t>
            </a:r>
          </a:p>
          <a:p>
            <a:pPr lvl="1" eaLnBrk="1" hangingPunct="1"/>
            <a:r>
              <a:rPr lang="en-US" sz="2000" smtClean="0"/>
              <a:t>Shopping cart software. </a:t>
            </a:r>
            <a:endParaRPr lang="en-AU" sz="2000" smtClean="0"/>
          </a:p>
          <a:p>
            <a:pPr eaLnBrk="1" hangingPunct="1"/>
            <a:endParaRPr lang="en-AU" smtClean="0"/>
          </a:p>
        </p:txBody>
      </p:sp>
      <p:sp>
        <p:nvSpPr>
          <p:cNvPr id="43012"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335DC49F-5568-4D7E-9423-F73C7DF676A9}" type="slidenum">
              <a:rPr lang="en-US"/>
              <a:pPr algn="l"/>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smtClean="0"/>
              <a:t>Web Hosting</a:t>
            </a:r>
            <a:endParaRPr lang="en-US" smtClean="0"/>
          </a:p>
        </p:txBody>
      </p:sp>
      <p:sp>
        <p:nvSpPr>
          <p:cNvPr id="44035" name="Rectangle 3"/>
          <p:cNvSpPr>
            <a:spLocks noGrp="1" noChangeArrowheads="1"/>
          </p:cNvSpPr>
          <p:nvPr>
            <p:ph idx="1"/>
          </p:nvPr>
        </p:nvSpPr>
        <p:spPr/>
        <p:txBody>
          <a:bodyPr/>
          <a:lstStyle/>
          <a:p>
            <a:pPr eaLnBrk="1" hangingPunct="1"/>
            <a:r>
              <a:rPr lang="en-AU" sz="2400" smtClean="0"/>
              <a:t>Range from local ISP with empty space available to Web Developers who host sites on the side, to local hosting companies and national companies that guarantee 99% uptime.</a:t>
            </a:r>
            <a:br>
              <a:rPr lang="en-AU" sz="2400" smtClean="0"/>
            </a:br>
            <a:endParaRPr lang="en-AU" sz="2400" smtClean="0"/>
          </a:p>
          <a:p>
            <a:pPr eaLnBrk="1" hangingPunct="1"/>
            <a:r>
              <a:rPr lang="en-AU" sz="2400" b="1" smtClean="0"/>
              <a:t>Never</a:t>
            </a:r>
            <a:r>
              <a:rPr lang="en-AU" sz="2400" smtClean="0"/>
              <a:t> use ‘free’ for a business website</a:t>
            </a:r>
            <a:br>
              <a:rPr lang="en-AU" sz="2400" smtClean="0"/>
            </a:br>
            <a:endParaRPr lang="en-AU" sz="2400" smtClean="0"/>
          </a:p>
          <a:p>
            <a:pPr eaLnBrk="1" hangingPunct="1"/>
            <a:r>
              <a:rPr lang="en-AU" sz="2400" smtClean="0"/>
              <a:t>Hosting fees vary greatly – cheap is not always good.</a:t>
            </a:r>
            <a:br>
              <a:rPr lang="en-AU" sz="2400" smtClean="0"/>
            </a:br>
            <a:endParaRPr lang="en-AU" sz="2400" smtClean="0"/>
          </a:p>
          <a:p>
            <a:pPr eaLnBrk="1" hangingPunct="1"/>
            <a:r>
              <a:rPr lang="en-AU" sz="2400" smtClean="0"/>
              <a:t>Online directory: </a:t>
            </a:r>
            <a:br>
              <a:rPr lang="en-AU" sz="2400" smtClean="0"/>
            </a:br>
            <a:r>
              <a:rPr lang="en-AU" sz="2400" smtClean="0">
                <a:hlinkClick r:id="rId3"/>
              </a:rPr>
              <a:t>http://www.thelist.com/countrycode/61/a-c.html</a:t>
            </a:r>
            <a:endParaRPr lang="en-AU" sz="2400" smtClean="0"/>
          </a:p>
          <a:p>
            <a:pPr>
              <a:buFont typeface="Wingdings 2" pitchFamily="18" charset="2"/>
              <a:buNone/>
            </a:pPr>
            <a:endParaRPr lang="en-US" sz="2400" smtClean="0"/>
          </a:p>
        </p:txBody>
      </p:sp>
      <p:sp>
        <p:nvSpPr>
          <p:cNvPr id="44036"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43D9C21A-6DFC-4060-A9D4-CC3AE5BF44A9}" type="slidenum">
              <a:rPr lang="en-US"/>
              <a:pPr algn="l"/>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hangingPunct="1"/>
            <a:r>
              <a:rPr lang="en-AU" smtClean="0"/>
              <a:t>Publishing your Website</a:t>
            </a:r>
            <a:br>
              <a:rPr lang="en-AU" smtClean="0"/>
            </a:br>
            <a:endParaRPr lang="en-AU" smtClean="0"/>
          </a:p>
        </p:txBody>
      </p:sp>
      <p:sp>
        <p:nvSpPr>
          <p:cNvPr id="45059" name="Rectangle 3"/>
          <p:cNvSpPr>
            <a:spLocks noGrp="1" noChangeArrowheads="1"/>
          </p:cNvSpPr>
          <p:nvPr>
            <p:ph idx="1"/>
          </p:nvPr>
        </p:nvSpPr>
        <p:spPr>
          <a:xfrm>
            <a:off x="457200" y="1600200"/>
            <a:ext cx="8229600" cy="4900613"/>
          </a:xfrm>
        </p:spPr>
        <p:txBody>
          <a:bodyPr/>
          <a:lstStyle/>
          <a:p>
            <a:pPr eaLnBrk="1" hangingPunct="1"/>
            <a:r>
              <a:rPr lang="en-US" sz="2400" smtClean="0"/>
              <a:t>When a web host offers</a:t>
            </a:r>
            <a:r>
              <a:rPr lang="en-US" sz="2400" b="1" smtClean="0"/>
              <a:t> - Reliability</a:t>
            </a:r>
            <a:r>
              <a:rPr lang="en-US" sz="2400" smtClean="0"/>
              <a:t> – They are referring to the percentage of time the hosting server is working and displaying your website. </a:t>
            </a:r>
            <a:br>
              <a:rPr lang="en-US" sz="2400" smtClean="0"/>
            </a:br>
            <a:endParaRPr lang="en-US" sz="2400" b="1" smtClean="0"/>
          </a:p>
          <a:p>
            <a:pPr eaLnBrk="1" hangingPunct="1"/>
            <a:r>
              <a:rPr lang="en-US" sz="2400" b="1" smtClean="0"/>
              <a:t>Access to support personnel</a:t>
            </a:r>
            <a:r>
              <a:rPr lang="en-US" sz="2400" smtClean="0"/>
              <a:t> - Most hosting companies have support personnel – check to see that they are they easy to contact and how soon can you get help with your problems.  </a:t>
            </a:r>
            <a:br>
              <a:rPr lang="en-US" sz="2400" smtClean="0"/>
            </a:br>
            <a:endParaRPr lang="en-US" sz="2400" smtClean="0"/>
          </a:p>
          <a:p>
            <a:pPr eaLnBrk="1" hangingPunct="1"/>
            <a:r>
              <a:rPr lang="en-US" sz="2400" smtClean="0"/>
              <a:t>Look for a support page on the host's website and see what is offered.  Phone them and Test the service before you buy…. !</a:t>
            </a:r>
            <a:endParaRPr lang="en-AU" sz="2400" smtClean="0"/>
          </a:p>
        </p:txBody>
      </p:sp>
      <p:sp>
        <p:nvSpPr>
          <p:cNvPr id="45060"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6133D3B2-BAB6-4296-A749-33E29A9EB0C4}" type="slidenum">
              <a:rPr lang="en-US"/>
              <a:pPr algn="l"/>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r>
              <a:rPr lang="en-US" smtClean="0"/>
              <a:t>Allowable data transfer</a:t>
            </a:r>
            <a:br>
              <a:rPr lang="en-US" smtClean="0"/>
            </a:br>
            <a:endParaRPr lang="en-AU" smtClean="0"/>
          </a:p>
        </p:txBody>
      </p:sp>
      <p:sp>
        <p:nvSpPr>
          <p:cNvPr id="46083" name="Rectangle 3"/>
          <p:cNvSpPr>
            <a:spLocks noGrp="1" noChangeArrowheads="1"/>
          </p:cNvSpPr>
          <p:nvPr>
            <p:ph idx="1"/>
          </p:nvPr>
        </p:nvSpPr>
        <p:spPr>
          <a:xfrm>
            <a:off x="533400" y="1676400"/>
            <a:ext cx="8229600" cy="4530725"/>
          </a:xfrm>
        </p:spPr>
        <p:txBody>
          <a:bodyPr/>
          <a:lstStyle/>
          <a:p>
            <a:pPr eaLnBrk="1" hangingPunct="1">
              <a:lnSpc>
                <a:spcPct val="90000"/>
              </a:lnSpc>
            </a:pPr>
            <a:r>
              <a:rPr lang="en-US" sz="2400" smtClean="0"/>
              <a:t>When someone visits your web page, they cause data (web page code and images) to be transferred from the server hosting your web page down to their individual computer. </a:t>
            </a:r>
            <a:br>
              <a:rPr lang="en-US" sz="2400" smtClean="0"/>
            </a:br>
            <a:r>
              <a:rPr lang="en-US" sz="2400" smtClean="0"/>
              <a:t> </a:t>
            </a:r>
          </a:p>
          <a:p>
            <a:pPr eaLnBrk="1" hangingPunct="1">
              <a:lnSpc>
                <a:spcPct val="90000"/>
              </a:lnSpc>
            </a:pPr>
            <a:r>
              <a:rPr lang="en-US" sz="2400" smtClean="0"/>
              <a:t>If you have many visitors who look at everything on your web site, this transfer puts a strain on the resources of your host server.  For this reason, limits are generally placed on the amount of "traffic" your site may receive before you are charged extra. </a:t>
            </a:r>
          </a:p>
          <a:p>
            <a:pPr eaLnBrk="1" hangingPunct="1">
              <a:lnSpc>
                <a:spcPct val="90000"/>
              </a:lnSpc>
            </a:pPr>
            <a:endParaRPr lang="en-AU" sz="2400" smtClean="0"/>
          </a:p>
          <a:p>
            <a:pPr eaLnBrk="1" hangingPunct="1">
              <a:lnSpc>
                <a:spcPct val="90000"/>
              </a:lnSpc>
            </a:pPr>
            <a:endParaRPr lang="en-AU" sz="2400" smtClean="0"/>
          </a:p>
        </p:txBody>
      </p:sp>
      <p:sp>
        <p:nvSpPr>
          <p:cNvPr id="46084"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DE6AE24A-7D1D-4895-AA04-F7C781B6CCF3}" type="slidenum">
              <a:rPr lang="en-US"/>
              <a:pPr algn="l"/>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186766" cy="1143000"/>
          </a:xfrm>
        </p:spPr>
        <p:txBody>
          <a:bodyPr>
            <a:normAutofit/>
          </a:bodyPr>
          <a:lstStyle/>
          <a:p>
            <a:pPr eaLnBrk="1" fontAlgn="auto" hangingPunct="1">
              <a:spcAft>
                <a:spcPts val="0"/>
              </a:spcAft>
              <a:defRPr/>
            </a:pPr>
            <a:r>
              <a:rPr lang="en-AU" dirty="0" smtClean="0"/>
              <a:t>Key stages of development</a:t>
            </a:r>
            <a:endParaRPr lang="en-US" dirty="0"/>
          </a:p>
        </p:txBody>
      </p:sp>
      <p:sp>
        <p:nvSpPr>
          <p:cNvPr id="8195" name="Content Placeholder 2"/>
          <p:cNvSpPr>
            <a:spLocks noGrp="1"/>
          </p:cNvSpPr>
          <p:nvPr>
            <p:ph idx="1"/>
          </p:nvPr>
        </p:nvSpPr>
        <p:spPr/>
        <p:txBody>
          <a:bodyPr/>
          <a:lstStyle/>
          <a:p>
            <a:pPr eaLnBrk="1" hangingPunct="1"/>
            <a:r>
              <a:rPr lang="en-AU" dirty="0" smtClean="0"/>
              <a:t>Concept</a:t>
            </a:r>
          </a:p>
          <a:p>
            <a:pPr eaLnBrk="1" hangingPunct="1"/>
            <a:r>
              <a:rPr lang="en-AU" dirty="0" smtClean="0"/>
              <a:t>Analysis</a:t>
            </a:r>
          </a:p>
          <a:p>
            <a:pPr eaLnBrk="1" hangingPunct="1"/>
            <a:r>
              <a:rPr lang="en-AU" dirty="0" smtClean="0"/>
              <a:t>Design</a:t>
            </a:r>
          </a:p>
          <a:p>
            <a:pPr eaLnBrk="1" hangingPunct="1"/>
            <a:r>
              <a:rPr lang="en-AU" dirty="0" smtClean="0"/>
              <a:t>Production</a:t>
            </a:r>
          </a:p>
          <a:p>
            <a:pPr eaLnBrk="1" hangingPunct="1"/>
            <a:r>
              <a:rPr lang="en-AU" dirty="0" smtClean="0"/>
              <a:t>Maintenance</a:t>
            </a:r>
          </a:p>
          <a:p>
            <a:pPr eaLnBrk="1" hangingPunct="1">
              <a:buFont typeface="Wingdings 2" pitchFamily="18" charset="2"/>
              <a:buNone/>
            </a:pPr>
            <a:r>
              <a:rPr lang="en-AU" dirty="0" smtClean="0"/>
              <a:t> </a:t>
            </a:r>
          </a:p>
          <a:p>
            <a:pPr eaLnBrk="1" hangingPunct="1">
              <a:buFont typeface="Wingdings 2" pitchFamily="18" charset="2"/>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smtClean="0"/>
              <a:t>Server hard drive space</a:t>
            </a:r>
            <a:br>
              <a:rPr lang="en-US" smtClean="0"/>
            </a:br>
            <a:endParaRPr lang="en-AU" smtClean="0"/>
          </a:p>
        </p:txBody>
      </p:sp>
      <p:sp>
        <p:nvSpPr>
          <p:cNvPr id="47107" name="Rectangle 3"/>
          <p:cNvSpPr>
            <a:spLocks noGrp="1" noChangeArrowheads="1"/>
          </p:cNvSpPr>
          <p:nvPr>
            <p:ph idx="1"/>
          </p:nvPr>
        </p:nvSpPr>
        <p:spPr>
          <a:xfrm>
            <a:off x="457200" y="1752600"/>
            <a:ext cx="8229600" cy="4530725"/>
          </a:xfrm>
        </p:spPr>
        <p:txBody>
          <a:bodyPr/>
          <a:lstStyle/>
          <a:p>
            <a:pPr eaLnBrk="1" hangingPunct="1">
              <a:lnSpc>
                <a:spcPct val="90000"/>
              </a:lnSpc>
            </a:pPr>
            <a:r>
              <a:rPr lang="en-US" sz="2400" smtClean="0"/>
              <a:t>An average web page is 10K to 60k.  Pictures and other graphics usually range on size from about 1K to 25K. </a:t>
            </a:r>
            <a:br>
              <a:rPr lang="en-US" sz="2400" smtClean="0"/>
            </a:br>
            <a:endParaRPr lang="en-US" sz="2400" smtClean="0"/>
          </a:p>
          <a:p>
            <a:pPr eaLnBrk="1" hangingPunct="1">
              <a:lnSpc>
                <a:spcPct val="90000"/>
              </a:lnSpc>
            </a:pPr>
            <a:r>
              <a:rPr lang="en-US" sz="2400" smtClean="0"/>
              <a:t>This means that if you have a 10 to 15 page website with 2-5 graphics on each page, you will need 120K to about 3MB (3,000K or 3,000,000 bytes) to save your website on a server. </a:t>
            </a:r>
            <a:br>
              <a:rPr lang="en-US" sz="2400" smtClean="0"/>
            </a:br>
            <a:endParaRPr lang="en-US" sz="2400" smtClean="0"/>
          </a:p>
          <a:p>
            <a:pPr eaLnBrk="1" hangingPunct="1">
              <a:lnSpc>
                <a:spcPct val="90000"/>
              </a:lnSpc>
            </a:pPr>
            <a:r>
              <a:rPr lang="en-US" sz="2400" smtClean="0"/>
              <a:t>In the above example, assuming the maximum web site size (about 3MB), and assuming 1,000 visitors per day viewed everything on your website once, you would need to transfer 30MB per day or about 1GB per month. </a:t>
            </a:r>
            <a:endParaRPr lang="en-US" sz="2400" b="1" smtClean="0"/>
          </a:p>
          <a:p>
            <a:pPr eaLnBrk="1" hangingPunct="1">
              <a:lnSpc>
                <a:spcPct val="90000"/>
              </a:lnSpc>
            </a:pPr>
            <a:endParaRPr lang="en-US" sz="2400" smtClean="0"/>
          </a:p>
        </p:txBody>
      </p:sp>
      <p:sp>
        <p:nvSpPr>
          <p:cNvPr id="47108"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5762D0D0-EED1-47F7-AC10-49EB7EF9430C}" type="slidenum">
              <a:rPr lang="en-US"/>
              <a:pPr algn="l"/>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en-AU" smtClean="0"/>
              <a:t>Publishing your Website</a:t>
            </a:r>
            <a:br>
              <a:rPr lang="en-AU" smtClean="0"/>
            </a:br>
            <a:endParaRPr lang="en-US" smtClean="0"/>
          </a:p>
        </p:txBody>
      </p:sp>
      <p:sp>
        <p:nvSpPr>
          <p:cNvPr id="48131" name="Rectangle 3"/>
          <p:cNvSpPr>
            <a:spLocks noGrp="1" noChangeArrowheads="1"/>
          </p:cNvSpPr>
          <p:nvPr>
            <p:ph idx="1"/>
          </p:nvPr>
        </p:nvSpPr>
        <p:spPr/>
        <p:txBody>
          <a:bodyPr/>
          <a:lstStyle/>
          <a:p>
            <a:pPr eaLnBrk="1" hangingPunct="1"/>
            <a:r>
              <a:rPr lang="en-US" sz="2400" smtClean="0"/>
              <a:t>Even if you have a much larger website with many more graphics, your website should be able to fit comfortably onto about 10MB of hard disk space.  </a:t>
            </a:r>
            <a:br>
              <a:rPr lang="en-US" sz="2400" smtClean="0"/>
            </a:br>
            <a:endParaRPr lang="en-US" sz="2400" smtClean="0"/>
          </a:p>
          <a:p>
            <a:pPr eaLnBrk="1" hangingPunct="1"/>
            <a:r>
              <a:rPr lang="en-US" sz="2400" smtClean="0"/>
              <a:t>When web hosts offer you 400MB of hard disk space, they do so knowing that the vast majority of users will not come close to using all of that space. </a:t>
            </a:r>
            <a:endParaRPr lang="en-US" sz="2400" b="1" smtClean="0"/>
          </a:p>
          <a:p>
            <a:pPr eaLnBrk="1" hangingPunct="1"/>
            <a:endParaRPr lang="en-US" smtClean="0"/>
          </a:p>
        </p:txBody>
      </p:sp>
      <p:sp>
        <p:nvSpPr>
          <p:cNvPr id="48132"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009473E3-C1CC-4546-ADC1-92164FD71727}" type="slidenum">
              <a:rPr lang="en-US"/>
              <a:pPr algn="l"/>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mtClean="0"/>
              <a:t>Publishing your Website</a:t>
            </a:r>
            <a:br>
              <a:rPr lang="en-AU" smtClean="0"/>
            </a:br>
            <a:endParaRPr lang="en-AU" smtClean="0"/>
          </a:p>
        </p:txBody>
      </p:sp>
      <p:sp>
        <p:nvSpPr>
          <p:cNvPr id="876547" name="Rectangle 3"/>
          <p:cNvSpPr>
            <a:spLocks noGrp="1" noChangeArrowheads="1"/>
          </p:cNvSpPr>
          <p:nvPr>
            <p:ph sz="half" idx="1"/>
          </p:nvPr>
        </p:nvSpPr>
        <p:spPr>
          <a:xfrm>
            <a:off x="457200" y="1920875"/>
            <a:ext cx="4038600" cy="4433888"/>
          </a:xfrm>
        </p:spPr>
        <p:txBody>
          <a:bodyPr>
            <a:normAutofit/>
          </a:bodyPr>
          <a:lstStyle/>
          <a:p>
            <a:pPr eaLnBrk="1" hangingPunct="1">
              <a:lnSpc>
                <a:spcPct val="80000"/>
              </a:lnSpc>
            </a:pPr>
            <a:r>
              <a:rPr lang="en-US" sz="2000" smtClean="0"/>
              <a:t>There are many ways for you to upload your web pages to your server. </a:t>
            </a:r>
            <a:br>
              <a:rPr lang="en-US" sz="2000" smtClean="0"/>
            </a:br>
            <a:endParaRPr lang="en-US" sz="2000" b="1" smtClean="0"/>
          </a:p>
          <a:p>
            <a:pPr eaLnBrk="1" hangingPunct="1">
              <a:lnSpc>
                <a:spcPct val="80000"/>
              </a:lnSpc>
            </a:pPr>
            <a:r>
              <a:rPr lang="en-US" sz="2000" b="1" smtClean="0"/>
              <a:t>FTP or other access</a:t>
            </a:r>
            <a:r>
              <a:rPr lang="en-US" sz="2000" smtClean="0"/>
              <a:t> - the quickest and easiest is by using an FTP (File Transfer Protocol) program. </a:t>
            </a:r>
            <a:br>
              <a:rPr lang="en-US" sz="2000" smtClean="0"/>
            </a:br>
            <a:endParaRPr lang="en-US" sz="2000" smtClean="0"/>
          </a:p>
          <a:p>
            <a:pPr eaLnBrk="1" hangingPunct="1">
              <a:lnSpc>
                <a:spcPct val="80000"/>
              </a:lnSpc>
            </a:pPr>
            <a:r>
              <a:rPr lang="en-US" sz="2000" smtClean="0"/>
              <a:t>Dreamweaver offers an built-in FTP module or you may have an FTP program on your computer already. If not -  FTP programs are inexpensive to purchase or even free. </a:t>
            </a:r>
          </a:p>
          <a:p>
            <a:pPr eaLnBrk="1" hangingPunct="1">
              <a:lnSpc>
                <a:spcPct val="80000"/>
              </a:lnSpc>
            </a:pPr>
            <a:endParaRPr lang="en-US" sz="2000" smtClean="0"/>
          </a:p>
        </p:txBody>
      </p:sp>
      <p:sp>
        <p:nvSpPr>
          <p:cNvPr id="5" name="Content Placeholder 4"/>
          <p:cNvSpPr>
            <a:spLocks noGrp="1"/>
          </p:cNvSpPr>
          <p:nvPr>
            <p:ph sz="half" idx="2"/>
          </p:nvPr>
        </p:nvSpPr>
        <p:spPr>
          <a:xfrm>
            <a:off x="4648200" y="1920875"/>
            <a:ext cx="4038600" cy="4433888"/>
          </a:xfrm>
        </p:spPr>
        <p:txBody>
          <a:bodyPr>
            <a:normAutofit/>
          </a:bodyPr>
          <a:lstStyle/>
          <a:p>
            <a:pPr>
              <a:lnSpc>
                <a:spcPct val="80000"/>
              </a:lnSpc>
            </a:pPr>
            <a:endParaRPr lang="en-AU" sz="2200" smtClean="0"/>
          </a:p>
        </p:txBody>
      </p:sp>
      <p:sp>
        <p:nvSpPr>
          <p:cNvPr id="49157" name="Slide Number Placeholder 5"/>
          <p:cNvSpPr>
            <a:spLocks noGrp="1"/>
          </p:cNvSpPr>
          <p:nvPr>
            <p:ph type="sldNum" sz="quarter" idx="12"/>
          </p:nvPr>
        </p:nvSpPr>
        <p:spPr bwMode="auto">
          <a:noFill/>
          <a:ln>
            <a:miter lim="800000"/>
            <a:headEnd/>
            <a:tailEnd/>
          </a:ln>
        </p:spPr>
        <p:txBody>
          <a:bodyPr/>
          <a:lstStyle/>
          <a:p>
            <a:fld id="{BCDC7010-4675-4855-94DB-526B3173FCF2}" type="slidenum">
              <a:rPr lang="en-US"/>
              <a:pPr/>
              <a:t>42</a:t>
            </a:fld>
            <a:endParaRPr lang="en-US"/>
          </a:p>
        </p:txBody>
      </p:sp>
      <p:pic>
        <p:nvPicPr>
          <p:cNvPr id="49158" name="Picture 2"/>
          <p:cNvPicPr>
            <a:picLocks noChangeAspect="1" noChangeArrowheads="1"/>
          </p:cNvPicPr>
          <p:nvPr/>
        </p:nvPicPr>
        <p:blipFill>
          <a:blip r:embed="rId3"/>
          <a:srcRect/>
          <a:stretch>
            <a:fillRect/>
          </a:stretch>
        </p:blipFill>
        <p:spPr bwMode="auto">
          <a:xfrm>
            <a:off x="6858000" y="2143125"/>
            <a:ext cx="1592263" cy="2000250"/>
          </a:xfrm>
          <a:prstGeom prst="rect">
            <a:avLst/>
          </a:prstGeom>
          <a:noFill/>
          <a:ln w="9525">
            <a:noFill/>
            <a:miter lim="800000"/>
            <a:headEnd/>
            <a:tailEnd/>
          </a:ln>
        </p:spPr>
      </p:pic>
      <p:pic>
        <p:nvPicPr>
          <p:cNvPr id="49159" name="Picture 3"/>
          <p:cNvPicPr>
            <a:picLocks noChangeAspect="1" noChangeArrowheads="1"/>
          </p:cNvPicPr>
          <p:nvPr/>
        </p:nvPicPr>
        <p:blipFill>
          <a:blip r:embed="rId4"/>
          <a:srcRect/>
          <a:stretch>
            <a:fillRect/>
          </a:stretch>
        </p:blipFill>
        <p:spPr bwMode="auto">
          <a:xfrm>
            <a:off x="6786563" y="4500563"/>
            <a:ext cx="1860550" cy="1357312"/>
          </a:xfrm>
          <a:prstGeom prst="rect">
            <a:avLst/>
          </a:prstGeom>
          <a:noFill/>
          <a:ln w="9525">
            <a:noFill/>
            <a:miter lim="800000"/>
            <a:headEnd/>
            <a:tailEnd/>
          </a:ln>
        </p:spPr>
      </p:pic>
      <p:pic>
        <p:nvPicPr>
          <p:cNvPr id="49160" name="Picture 4"/>
          <p:cNvPicPr>
            <a:picLocks noChangeAspect="1" noChangeArrowheads="1"/>
          </p:cNvPicPr>
          <p:nvPr/>
        </p:nvPicPr>
        <p:blipFill>
          <a:blip r:embed="rId5"/>
          <a:srcRect/>
          <a:stretch>
            <a:fillRect/>
          </a:stretch>
        </p:blipFill>
        <p:spPr bwMode="auto">
          <a:xfrm>
            <a:off x="5000625" y="2214563"/>
            <a:ext cx="1558925" cy="1857375"/>
          </a:xfrm>
          <a:prstGeom prst="rect">
            <a:avLst/>
          </a:prstGeom>
          <a:noFill/>
          <a:ln w="9525">
            <a:noFill/>
            <a:miter lim="800000"/>
            <a:headEnd/>
            <a:tailEnd/>
          </a:ln>
        </p:spPr>
      </p:pic>
      <p:pic>
        <p:nvPicPr>
          <p:cNvPr id="49161" name="Picture 5"/>
          <p:cNvPicPr>
            <a:picLocks noChangeAspect="1" noChangeArrowheads="1"/>
          </p:cNvPicPr>
          <p:nvPr/>
        </p:nvPicPr>
        <p:blipFill>
          <a:blip r:embed="rId6"/>
          <a:srcRect/>
          <a:stretch>
            <a:fillRect/>
          </a:stretch>
        </p:blipFill>
        <p:spPr bwMode="auto">
          <a:xfrm>
            <a:off x="4714875" y="4500563"/>
            <a:ext cx="2071688" cy="130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AU" smtClean="0"/>
              <a:t>Publishing your Site</a:t>
            </a:r>
            <a:br>
              <a:rPr lang="en-AU" smtClean="0"/>
            </a:br>
            <a:endParaRPr lang="en-US" smtClean="0"/>
          </a:p>
        </p:txBody>
      </p:sp>
      <p:sp>
        <p:nvSpPr>
          <p:cNvPr id="50179" name="Rectangle 3"/>
          <p:cNvSpPr>
            <a:spLocks noGrp="1" noChangeArrowheads="1"/>
          </p:cNvSpPr>
          <p:nvPr>
            <p:ph idx="1"/>
          </p:nvPr>
        </p:nvSpPr>
        <p:spPr/>
        <p:txBody>
          <a:bodyPr/>
          <a:lstStyle/>
          <a:p>
            <a:pPr eaLnBrk="1" hangingPunct="1"/>
            <a:r>
              <a:rPr lang="en-AU" sz="2400" smtClean="0"/>
              <a:t>FTP is often now used as a description and a noun in common language.</a:t>
            </a:r>
          </a:p>
          <a:p>
            <a:pPr lvl="1" eaLnBrk="1" hangingPunct="1"/>
            <a:r>
              <a:rPr lang="en-AU" sz="2000" smtClean="0"/>
              <a:t>“I used an FTP program to upload my files”</a:t>
            </a:r>
          </a:p>
          <a:p>
            <a:pPr lvl="1" eaLnBrk="1" hangingPunct="1"/>
            <a:r>
              <a:rPr lang="en-AU" sz="2000" smtClean="0"/>
              <a:t>“I am going to FTP all my files now”</a:t>
            </a:r>
          </a:p>
          <a:p>
            <a:pPr lvl="1" eaLnBrk="1" hangingPunct="1"/>
            <a:endParaRPr lang="en-AU" sz="2000" smtClean="0"/>
          </a:p>
          <a:p>
            <a:pPr eaLnBrk="1" hangingPunct="1"/>
            <a:r>
              <a:rPr lang="en-US" sz="2400" smtClean="0">
                <a:hlinkClick r:id="rId3"/>
              </a:rPr>
              <a:t>http://winscp.net/eng/index.php</a:t>
            </a:r>
            <a:r>
              <a:rPr lang="en-US" sz="2400" smtClean="0"/>
              <a:t>  - free for Windows</a:t>
            </a:r>
          </a:p>
          <a:p>
            <a:pPr eaLnBrk="1" hangingPunct="1"/>
            <a:r>
              <a:rPr lang="en-US" sz="2400" smtClean="0">
                <a:hlinkClick r:id="rId4"/>
              </a:rPr>
              <a:t>http://cyberduck.ch/</a:t>
            </a:r>
            <a:r>
              <a:rPr lang="en-US" sz="2400" smtClean="0"/>
              <a:t>  - free for Mac users</a:t>
            </a:r>
            <a:br>
              <a:rPr lang="en-US" sz="2400" smtClean="0"/>
            </a:br>
            <a:endParaRPr lang="en-US" sz="2400" smtClean="0"/>
          </a:p>
          <a:p>
            <a:pPr eaLnBrk="1" hangingPunct="1"/>
            <a:r>
              <a:rPr lang="en-US" sz="2400" smtClean="0">
                <a:hlinkClick r:id="rId5"/>
              </a:rPr>
              <a:t>http://www.cuteftp.com</a:t>
            </a:r>
            <a:r>
              <a:rPr lang="en-US" sz="2400" smtClean="0"/>
              <a:t>     - for Windows</a:t>
            </a:r>
          </a:p>
          <a:p>
            <a:pPr eaLnBrk="1" hangingPunct="1"/>
            <a:r>
              <a:rPr lang="en-US" sz="2400" smtClean="0">
                <a:hlinkClick r:id="rId6"/>
              </a:rPr>
              <a:t>http://fetchsoftworks.com/</a:t>
            </a:r>
            <a:r>
              <a:rPr lang="en-US" sz="2400" smtClean="0"/>
              <a:t>   - for Mac</a:t>
            </a:r>
          </a:p>
          <a:p>
            <a:pPr eaLnBrk="1" hangingPunct="1">
              <a:buFont typeface="Wingdings" pitchFamily="2" charset="2"/>
              <a:buNone/>
            </a:pPr>
            <a:endParaRPr lang="en-US" sz="2400" smtClean="0"/>
          </a:p>
        </p:txBody>
      </p:sp>
      <p:sp>
        <p:nvSpPr>
          <p:cNvPr id="50180"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36C36532-D4FB-488C-8440-7AEF28E8C9AE}" type="slidenum">
              <a:rPr lang="en-US"/>
              <a:pPr algn="l"/>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2"/>
          <p:cNvSpPr>
            <a:spLocks noGrp="1" noChangeArrowheads="1"/>
          </p:cNvSpPr>
          <p:nvPr>
            <p:ph type="title"/>
          </p:nvPr>
        </p:nvSpPr>
        <p:spPr/>
        <p:txBody>
          <a:bodyPr>
            <a:normAutofit fontScale="90000"/>
          </a:bodyPr>
          <a:lstStyle/>
          <a:p>
            <a:pPr eaLnBrk="1" hangingPunct="1"/>
            <a:r>
              <a:rPr lang="en-AU" smtClean="0"/>
              <a:t>Publishing your Site</a:t>
            </a:r>
            <a:br>
              <a:rPr lang="en-AU" smtClean="0"/>
            </a:br>
            <a:endParaRPr lang="en-US" smtClean="0"/>
          </a:p>
        </p:txBody>
      </p:sp>
      <p:graphicFrame>
        <p:nvGraphicFramePr>
          <p:cNvPr id="904264" name="Group 72"/>
          <p:cNvGraphicFramePr>
            <a:graphicFrameLocks noGrp="1"/>
          </p:cNvGraphicFramePr>
          <p:nvPr>
            <p:ph type="tbl" idx="1"/>
          </p:nvPr>
        </p:nvGraphicFramePr>
        <p:xfrm>
          <a:off x="1066800" y="1981200"/>
          <a:ext cx="7543800" cy="3868740"/>
        </p:xfrm>
        <a:graphic>
          <a:graphicData uri="http://schemas.openxmlformats.org/drawingml/2006/table">
            <a:tbl>
              <a:tblPr/>
              <a:tblGrid>
                <a:gridCol w="1790700"/>
                <a:gridCol w="5753100"/>
              </a:tblGrid>
              <a:tr h="5064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2000" b="0" i="0" u="none" strike="noStrike" cap="none" normalizeH="0" baseline="0" smtClean="0">
                          <a:ln>
                            <a:noFill/>
                          </a:ln>
                          <a:solidFill>
                            <a:schemeClr val="tx1"/>
                          </a:solidFill>
                          <a:effectLst>
                            <a:outerShdw blurRad="38100" dist="38100" dir="2700000" algn="tl">
                              <a:srgbClr val="FFFFFF"/>
                            </a:outerShdw>
                          </a:effectLst>
                          <a:latin typeface="Tahoma" pitchFamily="34" charset="0"/>
                          <a:ea typeface="ＭＳ Ｐゴシック" pitchFamily="34" charset="-128"/>
                        </a:rPr>
                        <a:t>Setting</a:t>
                      </a:r>
                      <a:endPar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CECE"/>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2000" b="0" i="0" u="none" strike="noStrike" cap="none" normalizeH="0" baseline="0" smtClean="0">
                          <a:ln>
                            <a:noFill/>
                          </a:ln>
                          <a:solidFill>
                            <a:schemeClr val="tx1"/>
                          </a:solidFill>
                          <a:effectLst>
                            <a:outerShdw blurRad="38100" dist="38100" dir="2700000" algn="tl">
                              <a:srgbClr val="FFFFFF"/>
                            </a:outerShdw>
                          </a:effectLst>
                          <a:latin typeface="Tahoma" pitchFamily="34" charset="0"/>
                          <a:ea typeface="ＭＳ Ｐゴシック" pitchFamily="34" charset="-128"/>
                        </a:rPr>
                        <a:t>Description</a:t>
                      </a:r>
                      <a:endPar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CECE"/>
                    </a:solid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FTP Host</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An address similar to the URL of your website. </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Host Directory</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The directory or server where you are supposed to place your files.</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Login</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 username or ID for Remote access</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Password</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 password for Remote access</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Use Passive FTP</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Use Firewall</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AU"/>
                    </a:p>
                  </a:txBody>
                  <a:tcPr/>
                </a:tc>
              </a:tr>
              <a:tr h="644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AU"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Use Secure FTP</a:t>
                      </a:r>
                      <a:endParaRPr kumimoji="0" lang="en-US" sz="1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AU"/>
                    </a:p>
                  </a:txBody>
                  <a:tcPr/>
                </a:tc>
              </a:tr>
            </a:tbl>
          </a:graphicData>
        </a:graphic>
      </p:graphicFrame>
      <p:sp>
        <p:nvSpPr>
          <p:cNvPr id="51230" name="Slide Number Placeholder 5"/>
          <p:cNvSpPr>
            <a:spLocks noGrp="1"/>
          </p:cNvSpPr>
          <p:nvPr>
            <p:ph type="sldNum" sz="quarter" idx="12"/>
          </p:nvPr>
        </p:nvSpPr>
        <p:spPr bwMode="auto">
          <a:noFill/>
          <a:ln>
            <a:miter lim="800000"/>
            <a:headEnd/>
            <a:tailEnd/>
          </a:ln>
        </p:spPr>
        <p:txBody>
          <a:bodyPr/>
          <a:lstStyle/>
          <a:p>
            <a:fld id="{40330D72-9FE7-4FDD-8A1E-765166807DF6}" type="slidenum">
              <a:rPr lang="en-US"/>
              <a:pPr/>
              <a:t>44</a:t>
            </a:fld>
            <a:endParaRPr lang="en-US"/>
          </a:p>
        </p:txBody>
      </p:sp>
      <p:pic>
        <p:nvPicPr>
          <p:cNvPr id="51231" name="Picture 63"/>
          <p:cNvPicPr>
            <a:picLocks noChangeAspect="1" noChangeArrowheads="1"/>
          </p:cNvPicPr>
          <p:nvPr/>
        </p:nvPicPr>
        <p:blipFill>
          <a:blip r:embed="rId2"/>
          <a:srcRect/>
          <a:stretch>
            <a:fillRect/>
          </a:stretch>
        </p:blipFill>
        <p:spPr bwMode="auto">
          <a:xfrm>
            <a:off x="3071813" y="4076700"/>
            <a:ext cx="2374900" cy="1800225"/>
          </a:xfrm>
          <a:prstGeom prst="rect">
            <a:avLst/>
          </a:prstGeom>
          <a:noFill/>
          <a:ln w="9525">
            <a:solidFill>
              <a:schemeClr val="tx1"/>
            </a:solidFill>
            <a:miter lim="800000"/>
            <a:headEnd/>
            <a:tailEnd/>
          </a:ln>
        </p:spPr>
      </p:pic>
      <p:pic>
        <p:nvPicPr>
          <p:cNvPr id="51232" name="Picture 65"/>
          <p:cNvPicPr>
            <a:picLocks noChangeAspect="1" noChangeArrowheads="1"/>
          </p:cNvPicPr>
          <p:nvPr/>
        </p:nvPicPr>
        <p:blipFill>
          <a:blip r:embed="rId3"/>
          <a:srcRect/>
          <a:stretch>
            <a:fillRect/>
          </a:stretch>
        </p:blipFill>
        <p:spPr bwMode="auto">
          <a:xfrm>
            <a:off x="5807075" y="4062413"/>
            <a:ext cx="2290763" cy="183832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AU" smtClean="0"/>
              <a:t>Publishing your Website</a:t>
            </a:r>
            <a:br>
              <a:rPr lang="en-AU" smtClean="0"/>
            </a:br>
            <a:endParaRPr lang="en-AU" smtClean="0"/>
          </a:p>
        </p:txBody>
      </p:sp>
      <p:sp>
        <p:nvSpPr>
          <p:cNvPr id="52227" name="Rectangle 3"/>
          <p:cNvSpPr>
            <a:spLocks noGrp="1" noChangeArrowheads="1"/>
          </p:cNvSpPr>
          <p:nvPr>
            <p:ph idx="1"/>
          </p:nvPr>
        </p:nvSpPr>
        <p:spPr>
          <a:xfrm>
            <a:off x="457200" y="1600200"/>
            <a:ext cx="8229600" cy="4900613"/>
          </a:xfrm>
        </p:spPr>
        <p:txBody>
          <a:bodyPr/>
          <a:lstStyle/>
          <a:p>
            <a:pPr eaLnBrk="1" hangingPunct="1"/>
            <a:r>
              <a:rPr lang="en-US" sz="2400" b="1" smtClean="0"/>
              <a:t>POP accounts</a:t>
            </a:r>
            <a:r>
              <a:rPr lang="en-US" sz="2400" smtClean="0"/>
              <a:t> – (Post Office Protocol) These allow you password-protected access to mail sent though your website email address.  </a:t>
            </a:r>
            <a:br>
              <a:rPr lang="en-US" sz="2400" smtClean="0"/>
            </a:br>
            <a:endParaRPr lang="en-US" sz="2400" smtClean="0"/>
          </a:p>
          <a:p>
            <a:pPr eaLnBrk="1" hangingPunct="1"/>
            <a:r>
              <a:rPr lang="en-US" sz="2400" smtClean="0"/>
              <a:t>You may want to set up separate POP accounts for each major department in your company. You should ask how many POP accounts your host allows you to have without paying extra.</a:t>
            </a:r>
            <a:br>
              <a:rPr lang="en-US" sz="2400" smtClean="0"/>
            </a:br>
            <a:endParaRPr lang="en-US" sz="2400" smtClean="0"/>
          </a:p>
          <a:p>
            <a:pPr eaLnBrk="1" hangingPunct="1"/>
            <a:r>
              <a:rPr lang="en-US" sz="2400" smtClean="0"/>
              <a:t>POP is the other part of SMTP (Simple Mail Transfer protocol) </a:t>
            </a:r>
          </a:p>
        </p:txBody>
      </p:sp>
      <p:sp>
        <p:nvSpPr>
          <p:cNvPr id="52228"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80ED947C-23BC-45F1-9943-6E6DEA409764}" type="slidenum">
              <a:rPr lang="en-US"/>
              <a:pPr algn="l"/>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smtClean="0"/>
              <a:t>Secure server</a:t>
            </a:r>
            <a:br>
              <a:rPr lang="en-US" smtClean="0"/>
            </a:br>
            <a:r>
              <a:rPr lang="en-US" smtClean="0"/>
              <a:t> </a:t>
            </a:r>
            <a:endParaRPr lang="en-AU" smtClean="0"/>
          </a:p>
        </p:txBody>
      </p:sp>
      <p:sp>
        <p:nvSpPr>
          <p:cNvPr id="53251" name="Rectangle 3"/>
          <p:cNvSpPr>
            <a:spLocks noGrp="1" noChangeArrowheads="1"/>
          </p:cNvSpPr>
          <p:nvPr>
            <p:ph idx="1"/>
          </p:nvPr>
        </p:nvSpPr>
        <p:spPr/>
        <p:txBody>
          <a:bodyPr/>
          <a:lstStyle/>
          <a:p>
            <a:pPr eaLnBrk="1" hangingPunct="1"/>
            <a:r>
              <a:rPr lang="en-US" sz="2400" smtClean="0"/>
              <a:t>Many web hosts offer secure server space for an additional monthly fee.  </a:t>
            </a:r>
            <a:br>
              <a:rPr lang="en-US" sz="2400" smtClean="0"/>
            </a:br>
            <a:endParaRPr lang="en-US" sz="2400" smtClean="0"/>
          </a:p>
          <a:p>
            <a:pPr eaLnBrk="1" hangingPunct="1"/>
            <a:r>
              <a:rPr lang="en-US" sz="2400" smtClean="0"/>
              <a:t>Secure (or encrypted) server space is needed if you plan to accept credit card information or other sensitive data on your website.  </a:t>
            </a:r>
            <a:br>
              <a:rPr lang="en-US" sz="2400" smtClean="0"/>
            </a:br>
            <a:endParaRPr lang="en-US" sz="2400" smtClean="0"/>
          </a:p>
          <a:p>
            <a:pPr eaLnBrk="1" hangingPunct="1"/>
            <a:r>
              <a:rPr lang="en-US" sz="2400" smtClean="0"/>
              <a:t>If this data is not encrypted (coded so it cannot be read except by the intended recipient), then it can be viewed by others and potentially stolen.</a:t>
            </a:r>
            <a:endParaRPr lang="en-AU" sz="2400" smtClean="0"/>
          </a:p>
        </p:txBody>
      </p:sp>
      <p:sp>
        <p:nvSpPr>
          <p:cNvPr id="53252"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pPr algn="l"/>
            <a:fld id="{982A7FF1-A0F1-4823-9B95-8A002DFF6B34}" type="slidenum">
              <a:rPr lang="en-US"/>
              <a:pPr algn="l"/>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704850"/>
            <a:ext cx="8229600" cy="1143000"/>
          </a:xfrm>
        </p:spPr>
        <p:txBody>
          <a:bodyPr/>
          <a:lstStyle/>
          <a:p>
            <a:pPr eaLnBrk="1" hangingPunct="1"/>
            <a:r>
              <a:rPr lang="en-AU" smtClean="0"/>
              <a:t>Domains and hosting</a:t>
            </a:r>
            <a:endParaRPr lang="en-US" smtClean="0"/>
          </a:p>
        </p:txBody>
      </p:sp>
      <p:sp>
        <p:nvSpPr>
          <p:cNvPr id="907267" name="Rectangle 3"/>
          <p:cNvSpPr>
            <a:spLocks noGrp="1" noChangeArrowheads="1"/>
          </p:cNvSpPr>
          <p:nvPr>
            <p:ph sz="half" idx="1"/>
          </p:nvPr>
        </p:nvSpPr>
        <p:spPr>
          <a:xfrm>
            <a:off x="457200" y="1920875"/>
            <a:ext cx="4038600" cy="4433888"/>
          </a:xfrm>
        </p:spPr>
        <p:txBody>
          <a:bodyPr>
            <a:normAutofit/>
          </a:bodyPr>
          <a:lstStyle/>
          <a:p>
            <a:pPr eaLnBrk="1" hangingPunct="1">
              <a:lnSpc>
                <a:spcPct val="130000"/>
              </a:lnSpc>
            </a:pPr>
            <a:r>
              <a:rPr lang="en-US" sz="2200" smtClean="0">
                <a:hlinkClick r:id="rId3" tooltip="http://www.cheapdomain.com.au/cheap/hosting.jsp"/>
              </a:rPr>
              <a:t>http://www.cheapdomain.com.au/cheap/hosting.jsp</a:t>
            </a:r>
            <a:endParaRPr lang="en-US" sz="2200" smtClean="0"/>
          </a:p>
          <a:p>
            <a:pPr eaLnBrk="1" hangingPunct="1">
              <a:lnSpc>
                <a:spcPct val="130000"/>
              </a:lnSpc>
            </a:pPr>
            <a:r>
              <a:rPr lang="en-US" sz="2200" smtClean="0">
                <a:hlinkClick r:id="rId4"/>
              </a:rPr>
              <a:t>http://www.ilisys.com.au</a:t>
            </a:r>
            <a:endParaRPr lang="en-US" sz="2200" smtClean="0"/>
          </a:p>
          <a:p>
            <a:pPr eaLnBrk="1" hangingPunct="1">
              <a:lnSpc>
                <a:spcPct val="130000"/>
              </a:lnSpc>
            </a:pPr>
            <a:r>
              <a:rPr lang="en-US" sz="2200" smtClean="0">
                <a:hlinkClick r:id="rId5"/>
              </a:rPr>
              <a:t>http://www.clickngo.com.au/</a:t>
            </a:r>
            <a:endParaRPr lang="en-US" sz="2200" smtClean="0"/>
          </a:p>
          <a:p>
            <a:pPr>
              <a:lnSpc>
                <a:spcPct val="130000"/>
              </a:lnSpc>
            </a:pPr>
            <a:r>
              <a:rPr lang="en-US" sz="2200" smtClean="0">
                <a:hlinkClick r:id="rId6"/>
              </a:rPr>
              <a:t>http://www.crazydomains.com.au/login/index.html</a:t>
            </a:r>
            <a:endParaRPr lang="en-US" sz="2200" smtClean="0"/>
          </a:p>
          <a:p>
            <a:pPr>
              <a:lnSpc>
                <a:spcPct val="80000"/>
              </a:lnSpc>
              <a:buFont typeface="Wingdings 2" pitchFamily="18" charset="2"/>
              <a:buNone/>
            </a:pPr>
            <a:endParaRPr lang="en-US" sz="2200" smtClean="0"/>
          </a:p>
          <a:p>
            <a:pPr eaLnBrk="1" hangingPunct="1">
              <a:lnSpc>
                <a:spcPct val="80000"/>
              </a:lnSpc>
            </a:pPr>
            <a:endParaRPr lang="en-US" sz="2200" smtClean="0"/>
          </a:p>
          <a:p>
            <a:pPr eaLnBrk="1" hangingPunct="1">
              <a:lnSpc>
                <a:spcPct val="80000"/>
              </a:lnSpc>
            </a:pPr>
            <a:endParaRPr lang="en-US" sz="2400" smtClean="0"/>
          </a:p>
        </p:txBody>
      </p:sp>
      <p:sp>
        <p:nvSpPr>
          <p:cNvPr id="54276" name="Slide Number Placeholder 5"/>
          <p:cNvSpPr>
            <a:spLocks noGrp="1"/>
          </p:cNvSpPr>
          <p:nvPr>
            <p:ph type="sldNum" sz="quarter" idx="12"/>
          </p:nvPr>
        </p:nvSpPr>
        <p:spPr bwMode="auto">
          <a:noFill/>
          <a:ln>
            <a:miter lim="800000"/>
            <a:headEnd/>
            <a:tailEnd/>
          </a:ln>
        </p:spPr>
        <p:txBody>
          <a:bodyPr/>
          <a:lstStyle/>
          <a:p>
            <a:fld id="{93ED3AD7-E838-4353-9AF0-7BE390E56B31}" type="slidenum">
              <a:rPr lang="en-US"/>
              <a:pPr/>
              <a:t>47</a:t>
            </a:fld>
            <a:endParaRPr lang="en-US"/>
          </a:p>
        </p:txBody>
      </p:sp>
      <p:pic>
        <p:nvPicPr>
          <p:cNvPr id="54277" name="Picture 3"/>
          <p:cNvPicPr>
            <a:picLocks noGrp="1" noChangeAspect="1" noChangeArrowheads="1"/>
          </p:cNvPicPr>
          <p:nvPr>
            <p:ph sz="half" idx="2"/>
          </p:nvPr>
        </p:nvPicPr>
        <p:blipFill>
          <a:blip r:embed="rId7"/>
          <a:srcRect/>
          <a:stretch>
            <a:fillRect/>
          </a:stretch>
        </p:blipFill>
        <p:spPr>
          <a:xfrm>
            <a:off x="4648200" y="2520950"/>
            <a:ext cx="4038600" cy="3128963"/>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mtClean="0"/>
              <a:t>Online Payment</a:t>
            </a:r>
            <a:br>
              <a:rPr lang="en-AU" smtClean="0"/>
            </a:br>
            <a:endParaRPr lang="en-US" smtClean="0"/>
          </a:p>
        </p:txBody>
      </p:sp>
      <p:sp>
        <p:nvSpPr>
          <p:cNvPr id="55299" name="Rectangle 3"/>
          <p:cNvSpPr>
            <a:spLocks noGrp="1" noChangeArrowheads="1"/>
          </p:cNvSpPr>
          <p:nvPr>
            <p:ph sz="half" idx="1"/>
          </p:nvPr>
        </p:nvSpPr>
        <p:spPr>
          <a:xfrm>
            <a:off x="457200" y="1920875"/>
            <a:ext cx="4038600" cy="4433888"/>
          </a:xfrm>
        </p:spPr>
        <p:txBody>
          <a:bodyPr/>
          <a:lstStyle/>
          <a:p>
            <a:pPr eaLnBrk="1" hangingPunct="1"/>
            <a:r>
              <a:rPr lang="en-AU" sz="2400" smtClean="0">
                <a:hlinkClick r:id="rId3"/>
              </a:rPr>
              <a:t>www.paypal.com.au</a:t>
            </a:r>
            <a:r>
              <a:rPr lang="en-AU" sz="2400" smtClean="0"/>
              <a:t> </a:t>
            </a:r>
          </a:p>
          <a:p>
            <a:pPr eaLnBrk="1" hangingPunct="1"/>
            <a:r>
              <a:rPr lang="en-AU" sz="2400" smtClean="0">
                <a:hlinkClick r:id="rId4"/>
              </a:rPr>
              <a:t>http://www.postmasterdirect.com/</a:t>
            </a:r>
            <a:r>
              <a:rPr lang="en-AU" smtClean="0"/>
              <a:t> </a:t>
            </a:r>
            <a:br>
              <a:rPr lang="en-AU" smtClean="0"/>
            </a:br>
            <a:r>
              <a:rPr lang="en-AU" sz="2400" smtClean="0"/>
              <a:t>Email lists are lists of people who have said they are willing to receive advertising messages. These can be purchased according to their location.</a:t>
            </a:r>
          </a:p>
        </p:txBody>
      </p:sp>
      <p:sp>
        <p:nvSpPr>
          <p:cNvPr id="55300" name="Slide Number Placeholder 5"/>
          <p:cNvSpPr>
            <a:spLocks noGrp="1"/>
          </p:cNvSpPr>
          <p:nvPr>
            <p:ph type="sldNum" sz="quarter" idx="12"/>
          </p:nvPr>
        </p:nvSpPr>
        <p:spPr bwMode="auto">
          <a:noFill/>
          <a:ln>
            <a:miter lim="800000"/>
            <a:headEnd/>
            <a:tailEnd/>
          </a:ln>
        </p:spPr>
        <p:txBody>
          <a:bodyPr/>
          <a:lstStyle/>
          <a:p>
            <a:fld id="{06CF48BA-63C7-4A23-AAB6-F2D04FF2630D}" type="slidenum">
              <a:rPr lang="en-US"/>
              <a:pPr/>
              <a:t>48</a:t>
            </a:fld>
            <a:endParaRPr lang="en-US"/>
          </a:p>
        </p:txBody>
      </p:sp>
      <p:pic>
        <p:nvPicPr>
          <p:cNvPr id="55301" name="Picture 2"/>
          <p:cNvPicPr>
            <a:picLocks noGrp="1" noChangeAspect="1" noChangeArrowheads="1"/>
          </p:cNvPicPr>
          <p:nvPr>
            <p:ph sz="half" idx="2"/>
          </p:nvPr>
        </p:nvPicPr>
        <p:blipFill>
          <a:blip r:embed="rId5"/>
          <a:srcRect/>
          <a:stretch>
            <a:fillRect/>
          </a:stretch>
        </p:blipFill>
        <p:spPr>
          <a:xfrm>
            <a:off x="5000625" y="1857375"/>
            <a:ext cx="2281238" cy="2276475"/>
          </a:xfrm>
          <a:ln>
            <a:solidFill>
              <a:schemeClr val="tx1"/>
            </a:solidFill>
          </a:ln>
        </p:spPr>
      </p:pic>
      <p:pic>
        <p:nvPicPr>
          <p:cNvPr id="55302" name="Picture 3"/>
          <p:cNvPicPr>
            <a:picLocks noChangeAspect="1" noChangeArrowheads="1"/>
          </p:cNvPicPr>
          <p:nvPr/>
        </p:nvPicPr>
        <p:blipFill>
          <a:blip r:embed="rId6"/>
          <a:srcRect/>
          <a:stretch>
            <a:fillRect/>
          </a:stretch>
        </p:blipFill>
        <p:spPr bwMode="auto">
          <a:xfrm>
            <a:off x="5000625" y="4500563"/>
            <a:ext cx="3662363" cy="141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AU" dirty="0" smtClean="0"/>
              <a:t>Concept</a:t>
            </a:r>
            <a:endParaRPr lang="en-US" dirty="0"/>
          </a:p>
        </p:txBody>
      </p:sp>
      <p:sp>
        <p:nvSpPr>
          <p:cNvPr id="9219" name="Content Placeholder 2"/>
          <p:cNvSpPr>
            <a:spLocks noGrp="1"/>
          </p:cNvSpPr>
          <p:nvPr>
            <p:ph idx="1"/>
          </p:nvPr>
        </p:nvSpPr>
        <p:spPr/>
        <p:txBody>
          <a:bodyPr/>
          <a:lstStyle/>
          <a:p>
            <a:pPr eaLnBrk="1" hangingPunct="1"/>
            <a:r>
              <a:rPr lang="en-AU" dirty="0" smtClean="0"/>
              <a:t>Scope and clarify the project brief</a:t>
            </a:r>
          </a:p>
          <a:p>
            <a:pPr eaLnBrk="1" hangingPunct="1"/>
            <a:r>
              <a:rPr lang="en-AU" dirty="0" smtClean="0"/>
              <a:t>Form a development team</a:t>
            </a:r>
          </a:p>
          <a:p>
            <a:pPr eaLnBrk="1" hangingPunct="1"/>
            <a:r>
              <a:rPr lang="en-AU" dirty="0" smtClean="0"/>
              <a:t>Plan</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AU" dirty="0" smtClean="0"/>
              <a:t>Project Scope</a:t>
            </a:r>
            <a:endParaRPr lang="en-US" dirty="0"/>
          </a:p>
        </p:txBody>
      </p:sp>
      <p:sp>
        <p:nvSpPr>
          <p:cNvPr id="10243" name="Content Placeholder 2"/>
          <p:cNvSpPr>
            <a:spLocks noGrp="1"/>
          </p:cNvSpPr>
          <p:nvPr>
            <p:ph idx="1"/>
          </p:nvPr>
        </p:nvSpPr>
        <p:spPr/>
        <p:txBody>
          <a:bodyPr>
            <a:normAutofit lnSpcReduction="10000"/>
          </a:bodyPr>
          <a:lstStyle/>
          <a:p>
            <a:pPr eaLnBrk="1" hangingPunct="1">
              <a:lnSpc>
                <a:spcPct val="90000"/>
              </a:lnSpc>
            </a:pPr>
            <a:r>
              <a:rPr lang="en-AU" smtClean="0"/>
              <a:t>What does the client want</a:t>
            </a:r>
          </a:p>
          <a:p>
            <a:pPr lvl="1" eaLnBrk="1" hangingPunct="1">
              <a:lnSpc>
                <a:spcPct val="90000"/>
              </a:lnSpc>
            </a:pPr>
            <a:r>
              <a:rPr lang="en-AU" smtClean="0"/>
              <a:t>Clarify the requirements</a:t>
            </a:r>
          </a:p>
          <a:p>
            <a:pPr lvl="1" eaLnBrk="1" hangingPunct="1">
              <a:lnSpc>
                <a:spcPct val="90000"/>
              </a:lnSpc>
            </a:pPr>
            <a:r>
              <a:rPr lang="en-AU" smtClean="0"/>
              <a:t>Ask lots and lots and lots of questions</a:t>
            </a:r>
            <a:endParaRPr lang="en-US" smtClean="0"/>
          </a:p>
          <a:p>
            <a:pPr lvl="2" eaLnBrk="1" hangingPunct="1">
              <a:lnSpc>
                <a:spcPct val="90000"/>
              </a:lnSpc>
            </a:pPr>
            <a:r>
              <a:rPr lang="en-AU" smtClean="0"/>
              <a:t>Who is their target market?</a:t>
            </a:r>
          </a:p>
          <a:p>
            <a:pPr lvl="2" eaLnBrk="1" hangingPunct="1">
              <a:lnSpc>
                <a:spcPct val="90000"/>
              </a:lnSpc>
            </a:pPr>
            <a:r>
              <a:rPr lang="en-AU" smtClean="0"/>
              <a:t>What do they want out of the project?</a:t>
            </a:r>
          </a:p>
          <a:p>
            <a:pPr lvl="2" eaLnBrk="1" hangingPunct="1">
              <a:lnSpc>
                <a:spcPct val="90000"/>
              </a:lnSpc>
            </a:pPr>
            <a:r>
              <a:rPr lang="en-AU" smtClean="0"/>
              <a:t>Will they provide images / sound etc or will you have to create them?</a:t>
            </a:r>
          </a:p>
          <a:p>
            <a:pPr lvl="2" eaLnBrk="1" hangingPunct="1">
              <a:lnSpc>
                <a:spcPct val="90000"/>
              </a:lnSpc>
            </a:pPr>
            <a:r>
              <a:rPr lang="en-AU" smtClean="0"/>
              <a:t>Will it need to be interactive?</a:t>
            </a:r>
          </a:p>
          <a:p>
            <a:pPr lvl="2" eaLnBrk="1" hangingPunct="1">
              <a:lnSpc>
                <a:spcPct val="90000"/>
              </a:lnSpc>
            </a:pPr>
            <a:r>
              <a:rPr lang="en-AU" smtClean="0"/>
              <a:t>When does it need to be done by?</a:t>
            </a:r>
          </a:p>
          <a:p>
            <a:pPr lvl="2" eaLnBrk="1" hangingPunct="1">
              <a:lnSpc>
                <a:spcPct val="90000"/>
              </a:lnSpc>
            </a:pPr>
            <a:r>
              <a:rPr lang="en-AU" smtClean="0"/>
              <a:t>How many pages, how long, etc.</a:t>
            </a:r>
          </a:p>
          <a:p>
            <a:pPr lvl="2" eaLnBrk="1" hangingPunct="1">
              <a:lnSpc>
                <a:spcPct val="90000"/>
              </a:lnSpc>
            </a:pPr>
            <a:r>
              <a:rPr lang="en-AU" smtClean="0"/>
              <a:t>Etc.</a:t>
            </a:r>
          </a:p>
          <a:p>
            <a:pPr eaLnBrk="1" hangingPunct="1">
              <a:lnSpc>
                <a:spcPct val="90000"/>
              </a:lnSpc>
            </a:pPr>
            <a:r>
              <a:rPr lang="en-AU" smtClean="0"/>
              <a:t>A lot of the time they do not know what they want!</a:t>
            </a:r>
          </a:p>
          <a:p>
            <a:pPr lvl="1" eaLnBrk="1" hangingPunct="1">
              <a:lnSpc>
                <a:spcPct val="90000"/>
              </a:lnSpc>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AU" dirty="0" smtClean="0"/>
              <a:t>Magic triangle</a:t>
            </a:r>
            <a:endParaRPr lang="en-US" dirty="0"/>
          </a:p>
        </p:txBody>
      </p:sp>
      <p:sp>
        <p:nvSpPr>
          <p:cNvPr id="11267" name="Content Placeholder 2"/>
          <p:cNvSpPr>
            <a:spLocks noGrp="1"/>
          </p:cNvSpPr>
          <p:nvPr>
            <p:ph idx="1"/>
          </p:nvPr>
        </p:nvSpPr>
        <p:spPr/>
        <p:txBody>
          <a:bodyPr/>
          <a:lstStyle/>
          <a:p>
            <a:pPr eaLnBrk="1" hangingPunct="1"/>
            <a:r>
              <a:rPr lang="en-AU" dirty="0" smtClean="0"/>
              <a:t>They can only choose two</a:t>
            </a:r>
            <a:endParaRPr lang="en-US" dirty="0" smtClean="0"/>
          </a:p>
        </p:txBody>
      </p:sp>
      <p:sp>
        <p:nvSpPr>
          <p:cNvPr id="4" name="Rectangle 3"/>
          <p:cNvSpPr/>
          <p:nvPr/>
        </p:nvSpPr>
        <p:spPr>
          <a:xfrm>
            <a:off x="4572000" y="4643446"/>
            <a:ext cx="2188421" cy="923330"/>
          </a:xfrm>
          <a:prstGeom prst="rect">
            <a:avLst/>
          </a:prstGeom>
          <a:noFill/>
        </p:spPr>
        <p:txBody>
          <a:bodyPr wrap="none">
            <a:spAutoFit/>
          </a:bodyPr>
          <a:lstStyle/>
          <a:p>
            <a:pPr algn="ctr" fontAlgn="auto">
              <a:spcBef>
                <a:spcPts val="0"/>
              </a:spcBef>
              <a:spcAft>
                <a:spcPts val="0"/>
              </a:spcAft>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Cheap</a:t>
            </a:r>
          </a:p>
        </p:txBody>
      </p:sp>
      <p:sp>
        <p:nvSpPr>
          <p:cNvPr id="5" name="Rectangle 4"/>
          <p:cNvSpPr/>
          <p:nvPr/>
        </p:nvSpPr>
        <p:spPr>
          <a:xfrm>
            <a:off x="1928794" y="4714884"/>
            <a:ext cx="1497141" cy="923330"/>
          </a:xfrm>
          <a:prstGeom prst="rect">
            <a:avLst/>
          </a:prstGeom>
          <a:noFill/>
        </p:spPr>
        <p:txBody>
          <a:bodyPr wrap="none">
            <a:spAutoFit/>
          </a:bodyPr>
          <a:lstStyle/>
          <a:p>
            <a:pPr algn="ctr" fontAlgn="auto">
              <a:spcBef>
                <a:spcPts val="0"/>
              </a:spcBef>
              <a:spcAft>
                <a:spcPts val="0"/>
              </a:spcAft>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Fast</a:t>
            </a:r>
          </a:p>
        </p:txBody>
      </p:sp>
      <p:sp>
        <p:nvSpPr>
          <p:cNvPr id="6" name="Rectangle 5"/>
          <p:cNvSpPr/>
          <p:nvPr/>
        </p:nvSpPr>
        <p:spPr>
          <a:xfrm>
            <a:off x="3143240" y="2857496"/>
            <a:ext cx="1834156" cy="923330"/>
          </a:xfrm>
          <a:prstGeom prst="rect">
            <a:avLst/>
          </a:prstGeom>
          <a:noFill/>
        </p:spPr>
        <p:txBody>
          <a:bodyPr wrap="none">
            <a:spAutoFit/>
          </a:bodyPr>
          <a:lstStyle/>
          <a:p>
            <a:pPr algn="ctr" fontAlgn="auto">
              <a:spcBef>
                <a:spcPts val="0"/>
              </a:spcBef>
              <a:spcAft>
                <a:spcPts val="0"/>
              </a:spcAft>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Good</a:t>
            </a:r>
          </a:p>
        </p:txBody>
      </p:sp>
      <p:cxnSp>
        <p:nvCxnSpPr>
          <p:cNvPr id="8" name="Straight Connector 7"/>
          <p:cNvCxnSpPr/>
          <p:nvPr/>
        </p:nvCxnSpPr>
        <p:spPr>
          <a:xfrm rot="10800000" flipV="1">
            <a:off x="3143250" y="3857625"/>
            <a:ext cx="928688" cy="78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86250" y="3857625"/>
            <a:ext cx="857250" cy="78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43313" y="5214938"/>
            <a:ext cx="85725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500063"/>
            <a:ext cx="8229600" cy="1143000"/>
          </a:xfrm>
        </p:spPr>
        <p:txBody>
          <a:bodyPr>
            <a:normAutofit fontScale="90000"/>
          </a:bodyPr>
          <a:lstStyle/>
          <a:p>
            <a:r>
              <a:rPr lang="en-AU" smtClean="0"/>
              <a:t>Website Development</a:t>
            </a:r>
            <a:r>
              <a:rPr lang="en-AU" sz="2800" smtClean="0"/>
              <a:t/>
            </a:r>
            <a:br>
              <a:rPr lang="en-AU" sz="2800" smtClean="0"/>
            </a:br>
            <a:endParaRPr lang="en-US" sz="2800" smtClean="0"/>
          </a:p>
        </p:txBody>
      </p:sp>
      <p:sp>
        <p:nvSpPr>
          <p:cNvPr id="6147" name="Content Placeholder 2"/>
          <p:cNvSpPr>
            <a:spLocks noGrp="1"/>
          </p:cNvSpPr>
          <p:nvPr>
            <p:ph sz="half" idx="1"/>
          </p:nvPr>
        </p:nvSpPr>
        <p:spPr>
          <a:xfrm>
            <a:off x="457200" y="1920875"/>
            <a:ext cx="4038600" cy="4433888"/>
          </a:xfrm>
        </p:spPr>
        <p:txBody>
          <a:bodyPr/>
          <a:lstStyle/>
          <a:p>
            <a:r>
              <a:rPr lang="en-AU" smtClean="0"/>
              <a:t>Large scale projects are not usually completed by one or two individuals.</a:t>
            </a:r>
          </a:p>
          <a:p>
            <a:r>
              <a:rPr lang="en-AU" smtClean="0"/>
              <a:t>They are created by a group of people working as a </a:t>
            </a:r>
            <a:r>
              <a:rPr lang="en-AU" b="1" smtClean="0"/>
              <a:t>TEAM</a:t>
            </a:r>
            <a:endParaRPr lang="en-US" b="1" smtClean="0"/>
          </a:p>
        </p:txBody>
      </p:sp>
      <p:sp>
        <p:nvSpPr>
          <p:cNvPr id="6148" name="Slide Number Placeholder 3"/>
          <p:cNvSpPr>
            <a:spLocks noGrp="1"/>
          </p:cNvSpPr>
          <p:nvPr>
            <p:ph type="sldNum" sz="quarter" idx="12"/>
          </p:nvPr>
        </p:nvSpPr>
        <p:spPr bwMode="auto">
          <a:noFill/>
          <a:ln>
            <a:miter lim="800000"/>
            <a:headEnd/>
            <a:tailEnd/>
          </a:ln>
        </p:spPr>
        <p:txBody>
          <a:bodyPr/>
          <a:lstStyle/>
          <a:p>
            <a:fld id="{75EA9B54-6A2D-44E8-9BAB-B14106C4FEEC}" type="slidenum">
              <a:rPr lang="en-US" smtClean="0">
                <a:latin typeface="Arial" charset="0"/>
              </a:rPr>
              <a:pPr/>
              <a:t>8</a:t>
            </a:fld>
            <a:endParaRPr lang="en-US" smtClean="0">
              <a:latin typeface="Arial" charset="0"/>
            </a:endParaRPr>
          </a:p>
        </p:txBody>
      </p:sp>
      <p:pic>
        <p:nvPicPr>
          <p:cNvPr id="6149" name="Picture 1"/>
          <p:cNvPicPr>
            <a:picLocks noGrp="1" noChangeAspect="1" noChangeArrowheads="1"/>
          </p:cNvPicPr>
          <p:nvPr>
            <p:ph sz="half" idx="2"/>
          </p:nvPr>
        </p:nvPicPr>
        <p:blipFill>
          <a:blip r:embed="rId2"/>
          <a:srcRect/>
          <a:stretch>
            <a:fillRect/>
          </a:stretch>
        </p:blipFill>
        <p:spPr>
          <a:xfrm>
            <a:off x="4643438" y="1928813"/>
            <a:ext cx="4038600" cy="351948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mtClean="0"/>
              <a:t>Website Development</a:t>
            </a:r>
            <a:br>
              <a:rPr lang="en-AU" smtClean="0"/>
            </a:br>
            <a:endParaRPr lang="en-US" smtClean="0"/>
          </a:p>
        </p:txBody>
      </p:sp>
      <p:sp>
        <p:nvSpPr>
          <p:cNvPr id="7171" name="Rectangle 3"/>
          <p:cNvSpPr>
            <a:spLocks noGrp="1" noChangeArrowheads="1"/>
          </p:cNvSpPr>
          <p:nvPr>
            <p:ph sz="half" idx="1"/>
          </p:nvPr>
        </p:nvSpPr>
        <p:spPr>
          <a:xfrm>
            <a:off x="457200" y="1920875"/>
            <a:ext cx="4038600" cy="4433888"/>
          </a:xfrm>
        </p:spPr>
        <p:txBody>
          <a:bodyPr/>
          <a:lstStyle/>
          <a:p>
            <a:pPr eaLnBrk="1" hangingPunct="1">
              <a:lnSpc>
                <a:spcPct val="90000"/>
              </a:lnSpc>
            </a:pPr>
            <a:r>
              <a:rPr lang="en-AU" sz="2400" dirty="0" smtClean="0"/>
              <a:t>Large scale projects:</a:t>
            </a:r>
          </a:p>
          <a:p>
            <a:pPr lvl="1" eaLnBrk="1" hangingPunct="1">
              <a:lnSpc>
                <a:spcPct val="90000"/>
              </a:lnSpc>
            </a:pPr>
            <a:r>
              <a:rPr lang="en-AU" sz="2000" dirty="0" smtClean="0"/>
              <a:t>Project Manager</a:t>
            </a:r>
          </a:p>
          <a:p>
            <a:pPr lvl="1" eaLnBrk="1" hangingPunct="1">
              <a:lnSpc>
                <a:spcPct val="90000"/>
              </a:lnSpc>
            </a:pPr>
            <a:r>
              <a:rPr lang="en-AU" sz="2000" dirty="0" smtClean="0"/>
              <a:t>Information Architect</a:t>
            </a:r>
          </a:p>
          <a:p>
            <a:pPr lvl="1" eaLnBrk="1" hangingPunct="1">
              <a:lnSpc>
                <a:spcPct val="90000"/>
              </a:lnSpc>
            </a:pPr>
            <a:r>
              <a:rPr lang="en-AU" sz="2000" dirty="0" smtClean="0"/>
              <a:t>Marketing Representative</a:t>
            </a:r>
          </a:p>
          <a:p>
            <a:pPr lvl="1" eaLnBrk="1" hangingPunct="1">
              <a:lnSpc>
                <a:spcPct val="90000"/>
              </a:lnSpc>
            </a:pPr>
            <a:r>
              <a:rPr lang="en-AU" sz="2000" dirty="0" smtClean="0"/>
              <a:t>Copywriter</a:t>
            </a:r>
          </a:p>
          <a:p>
            <a:pPr lvl="1" eaLnBrk="1" hangingPunct="1">
              <a:lnSpc>
                <a:spcPct val="90000"/>
              </a:lnSpc>
            </a:pPr>
            <a:r>
              <a:rPr lang="en-AU" sz="2000" dirty="0" smtClean="0"/>
              <a:t>Editor</a:t>
            </a:r>
          </a:p>
          <a:p>
            <a:pPr lvl="1" eaLnBrk="1" hangingPunct="1">
              <a:lnSpc>
                <a:spcPct val="90000"/>
              </a:lnSpc>
            </a:pPr>
            <a:r>
              <a:rPr lang="en-AU" sz="2000" dirty="0" smtClean="0"/>
              <a:t>Graphic Designer</a:t>
            </a:r>
          </a:p>
          <a:p>
            <a:pPr lvl="1" eaLnBrk="1" hangingPunct="1">
              <a:lnSpc>
                <a:spcPct val="90000"/>
              </a:lnSpc>
            </a:pPr>
            <a:r>
              <a:rPr lang="en-AU" sz="2000" dirty="0" smtClean="0"/>
              <a:t>Data Base Administrator</a:t>
            </a:r>
          </a:p>
          <a:p>
            <a:pPr lvl="1" eaLnBrk="1" hangingPunct="1">
              <a:lnSpc>
                <a:spcPct val="90000"/>
              </a:lnSpc>
            </a:pPr>
            <a:r>
              <a:rPr lang="en-AU" sz="2000" dirty="0" smtClean="0"/>
              <a:t>Network Administrator</a:t>
            </a:r>
          </a:p>
          <a:p>
            <a:pPr lvl="1" eaLnBrk="1" hangingPunct="1">
              <a:lnSpc>
                <a:spcPct val="90000"/>
              </a:lnSpc>
            </a:pPr>
            <a:r>
              <a:rPr lang="en-AU" sz="2000" dirty="0" smtClean="0"/>
              <a:t>Web Developer</a:t>
            </a:r>
          </a:p>
          <a:p>
            <a:pPr eaLnBrk="1" hangingPunct="1">
              <a:lnSpc>
                <a:spcPct val="90000"/>
              </a:lnSpc>
              <a:buFont typeface="Wingdings" pitchFamily="2" charset="2"/>
              <a:buNone/>
            </a:pPr>
            <a:endParaRPr lang="en-US" sz="2400" dirty="0" smtClean="0"/>
          </a:p>
        </p:txBody>
      </p:sp>
      <p:sp>
        <p:nvSpPr>
          <p:cNvPr id="7172" name="Slide Number Placeholder 5"/>
          <p:cNvSpPr>
            <a:spLocks noGrp="1"/>
          </p:cNvSpPr>
          <p:nvPr>
            <p:ph type="sldNum" sz="quarter" idx="12"/>
          </p:nvPr>
        </p:nvSpPr>
        <p:spPr bwMode="auto">
          <a:noFill/>
          <a:ln>
            <a:miter lim="800000"/>
            <a:headEnd/>
            <a:tailEnd/>
          </a:ln>
        </p:spPr>
        <p:txBody>
          <a:bodyPr/>
          <a:lstStyle/>
          <a:p>
            <a:fld id="{28FD819D-4802-41B7-8321-AE551936C306}" type="slidenum">
              <a:rPr lang="en-US" smtClean="0">
                <a:latin typeface="Arial" charset="0"/>
              </a:rPr>
              <a:pPr/>
              <a:t>9</a:t>
            </a:fld>
            <a:endParaRPr lang="en-US" smtClean="0">
              <a:latin typeface="Arial" charset="0"/>
            </a:endParaRPr>
          </a:p>
        </p:txBody>
      </p:sp>
      <p:sp>
        <p:nvSpPr>
          <p:cNvPr id="7173" name="Content Placeholder 6"/>
          <p:cNvSpPr>
            <a:spLocks noGrp="1"/>
          </p:cNvSpPr>
          <p:nvPr>
            <p:ph sz="half" idx="2"/>
          </p:nvPr>
        </p:nvSpPr>
        <p:spPr>
          <a:xfrm>
            <a:off x="4648200" y="1920875"/>
            <a:ext cx="4038600" cy="4433888"/>
          </a:xfrm>
        </p:spPr>
        <p:txBody>
          <a:bodyPr/>
          <a:lstStyle/>
          <a:p>
            <a:pPr eaLnBrk="1" hangingPunct="1">
              <a:lnSpc>
                <a:spcPct val="90000"/>
              </a:lnSpc>
            </a:pPr>
            <a:r>
              <a:rPr lang="en-AU" sz="2400" smtClean="0"/>
              <a:t>Smaller Scale projects mean Web developers would double up on roles e.g. one person may also be:</a:t>
            </a:r>
            <a:br>
              <a:rPr lang="en-AU" sz="2400" smtClean="0"/>
            </a:br>
            <a:endParaRPr lang="en-AU" sz="2400" smtClean="0"/>
          </a:p>
          <a:p>
            <a:pPr lvl="1" eaLnBrk="1" hangingPunct="1">
              <a:lnSpc>
                <a:spcPct val="90000"/>
              </a:lnSpc>
            </a:pPr>
            <a:r>
              <a:rPr lang="en-AU" sz="2000" smtClean="0"/>
              <a:t>the Project Manager,</a:t>
            </a:r>
          </a:p>
          <a:p>
            <a:pPr lvl="1" eaLnBrk="1" hangingPunct="1">
              <a:lnSpc>
                <a:spcPct val="90000"/>
              </a:lnSpc>
            </a:pPr>
            <a:r>
              <a:rPr lang="en-AU" sz="2000" smtClean="0"/>
              <a:t>Graphic Designer,</a:t>
            </a:r>
          </a:p>
          <a:p>
            <a:pPr lvl="1" eaLnBrk="1" hangingPunct="1">
              <a:lnSpc>
                <a:spcPct val="90000"/>
              </a:lnSpc>
            </a:pPr>
            <a:r>
              <a:rPr lang="en-AU" sz="2000" smtClean="0"/>
              <a:t>Database admin and or</a:t>
            </a:r>
          </a:p>
          <a:p>
            <a:pPr lvl="1" eaLnBrk="1" hangingPunct="1">
              <a:lnSpc>
                <a:spcPct val="90000"/>
              </a:lnSpc>
            </a:pPr>
            <a:r>
              <a:rPr lang="en-AU" sz="2000" smtClean="0"/>
              <a:t>Information architect</a:t>
            </a:r>
          </a:p>
          <a:p>
            <a:endParaRPr lang="en-US" sz="24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979</TotalTime>
  <Words>2119</Words>
  <Application>Microsoft Office PowerPoint</Application>
  <PresentationFormat>On-screen Show (4:3)</PresentationFormat>
  <Paragraphs>395</Paragraphs>
  <Slides>48</Slides>
  <Notes>28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MMDE 11-150 Web Design</vt:lpstr>
      <vt:lpstr>Outline</vt:lpstr>
      <vt:lpstr>Development Stages</vt:lpstr>
      <vt:lpstr>Key stages of development</vt:lpstr>
      <vt:lpstr>Concept</vt:lpstr>
      <vt:lpstr>Project Scope</vt:lpstr>
      <vt:lpstr>Magic triangle</vt:lpstr>
      <vt:lpstr>Website Development </vt:lpstr>
      <vt:lpstr>Website Development </vt:lpstr>
      <vt:lpstr>Project Manager </vt:lpstr>
      <vt:lpstr>Plan the work, then work the plan </vt:lpstr>
      <vt:lpstr>Information Architect </vt:lpstr>
      <vt:lpstr>Website Development  Group </vt:lpstr>
      <vt:lpstr>Slide 14</vt:lpstr>
      <vt:lpstr>The Development Process </vt:lpstr>
      <vt:lpstr>Analysis </vt:lpstr>
      <vt:lpstr>Design </vt:lpstr>
      <vt:lpstr>Design </vt:lpstr>
      <vt:lpstr>Production </vt:lpstr>
      <vt:lpstr>Testing </vt:lpstr>
      <vt:lpstr>Quality Assurance and Non Function Requirements</vt:lpstr>
      <vt:lpstr>Quality Assurance and Non Function Requirements</vt:lpstr>
      <vt:lpstr>Quality Assurance and Non Function Requirements</vt:lpstr>
      <vt:lpstr>Quality Assurance and Non Function Requirements</vt:lpstr>
      <vt:lpstr>Maintenance and Evaluation </vt:lpstr>
      <vt:lpstr>Hosting</vt:lpstr>
      <vt:lpstr>What is Web Hosting?</vt:lpstr>
      <vt:lpstr>Hosting Needs </vt:lpstr>
      <vt:lpstr>Hosting Needs </vt:lpstr>
      <vt:lpstr>Hosting </vt:lpstr>
      <vt:lpstr>Selecting the Domain Name</vt:lpstr>
      <vt:lpstr>Parking a Site </vt:lpstr>
      <vt:lpstr>The secondary Domain Name</vt:lpstr>
      <vt:lpstr>Selecting the Domain Name </vt:lpstr>
      <vt:lpstr>Publishing your Site</vt:lpstr>
      <vt:lpstr>Publishing your Website</vt:lpstr>
      <vt:lpstr>Web Hosting</vt:lpstr>
      <vt:lpstr>Publishing your Website </vt:lpstr>
      <vt:lpstr>Allowable data transfer </vt:lpstr>
      <vt:lpstr>Server hard drive space </vt:lpstr>
      <vt:lpstr>Publishing your Website </vt:lpstr>
      <vt:lpstr>Publishing your Website </vt:lpstr>
      <vt:lpstr>Publishing your Site </vt:lpstr>
      <vt:lpstr>Publishing your Site </vt:lpstr>
      <vt:lpstr>Publishing your Website </vt:lpstr>
      <vt:lpstr>Secure server  </vt:lpstr>
      <vt:lpstr>Domains and hosting</vt:lpstr>
      <vt:lpstr>Online Payment </vt:lpstr>
    </vt:vector>
  </TitlesOfParts>
  <Company>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jbirt</dc:creator>
  <cp:lastModifiedBy>jbirt</cp:lastModifiedBy>
  <cp:revision>103</cp:revision>
  <dcterms:created xsi:type="dcterms:W3CDTF">2010-06-08T01:51:27Z</dcterms:created>
  <dcterms:modified xsi:type="dcterms:W3CDTF">2010-07-13T06:39:59Z</dcterms:modified>
</cp:coreProperties>
</file>