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05" r:id="rId2"/>
    <p:sldId id="318" r:id="rId3"/>
    <p:sldId id="319" r:id="rId4"/>
    <p:sldId id="307" r:id="rId5"/>
    <p:sldId id="308" r:id="rId6"/>
    <p:sldId id="309" r:id="rId7"/>
    <p:sldId id="310" r:id="rId8"/>
    <p:sldId id="313" r:id="rId9"/>
    <p:sldId id="311" r:id="rId10"/>
    <p:sldId id="314" r:id="rId11"/>
    <p:sldId id="315" r:id="rId12"/>
    <p:sldId id="31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98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1C04FD-CDD6-46B1-B0C6-20F52A7D8346}" type="datetimeFigureOut">
              <a:rPr lang="en-US" smtClean="0"/>
              <a:pPr/>
              <a:t>7/30/2010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CBB81-FB0B-4D79-8A5F-14A185646190}"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1683" name="Rectangle 5"/>
          <p:cNvSpPr>
            <a:spLocks noGrp="1" noChangeArrowheads="1"/>
          </p:cNvSpPr>
          <p:nvPr>
            <p:ph type="sldNum" sz="quarter" idx="5"/>
          </p:nvPr>
        </p:nvSpPr>
        <p:spPr>
          <a:noFill/>
        </p:spPr>
        <p:txBody>
          <a:bodyPr/>
          <a:lstStyle/>
          <a:p>
            <a:fld id="{269A9E3B-DC58-410D-87DB-CF057A920417}" type="slidenum">
              <a:rPr lang="en-US"/>
              <a:pPr/>
              <a:t>1</a:t>
            </a:fld>
            <a:endParaRPr lang="en-US"/>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xfrm>
            <a:off x="839889" y="4754061"/>
            <a:ext cx="5496857" cy="2841322"/>
          </a:xfrm>
          <a:noFill/>
          <a:ln/>
        </p:spPr>
        <p:txBody>
          <a:bodyPr/>
          <a:lstStyle/>
          <a:p>
            <a:pPr eaLnBrk="1" hangingPunct="1"/>
            <a:endParaRPr lang="en-AU" dirty="0"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090EB1E-BDC0-46BF-8EB9-CFB6383C3304}" type="datetimeFigureOut">
              <a:rPr lang="en-US" smtClean="0"/>
              <a:pPr/>
              <a:t>7/30/2010</a:t>
            </a:fld>
            <a:endParaRPr lang="en-AU"/>
          </a:p>
        </p:txBody>
      </p:sp>
      <p:sp>
        <p:nvSpPr>
          <p:cNvPr id="19" name="Footer Placeholder 18"/>
          <p:cNvSpPr>
            <a:spLocks noGrp="1"/>
          </p:cNvSpPr>
          <p:nvPr>
            <p:ph type="ftr" sz="quarter" idx="11"/>
          </p:nvPr>
        </p:nvSpPr>
        <p:spPr/>
        <p:txBody>
          <a:bodyPr/>
          <a:lstStyle/>
          <a:p>
            <a:endParaRPr lang="en-AU"/>
          </a:p>
        </p:txBody>
      </p:sp>
      <p:sp>
        <p:nvSpPr>
          <p:cNvPr id="27" name="Slide Number Placeholder 26"/>
          <p:cNvSpPr>
            <a:spLocks noGrp="1"/>
          </p:cNvSpPr>
          <p:nvPr>
            <p:ph type="sldNum" sz="quarter" idx="12"/>
          </p:nvPr>
        </p:nvSpPr>
        <p:spPr/>
        <p:txBody>
          <a:bodyPr/>
          <a:lstStyle/>
          <a:p>
            <a:fld id="{C031ABC5-F7C3-4D8B-B9E4-2E89496A9D41}"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90EB1E-BDC0-46BF-8EB9-CFB6383C3304}" type="datetimeFigureOut">
              <a:rPr lang="en-US" smtClean="0"/>
              <a:pPr/>
              <a:t>7/30/2010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31ABC5-F7C3-4D8B-B9E4-2E89496A9D4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90EB1E-BDC0-46BF-8EB9-CFB6383C3304}" type="datetimeFigureOut">
              <a:rPr lang="en-US" smtClean="0"/>
              <a:pPr/>
              <a:t>7/30/2010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31ABC5-F7C3-4D8B-B9E4-2E89496A9D4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90EB1E-BDC0-46BF-8EB9-CFB6383C3304}" type="datetimeFigureOut">
              <a:rPr lang="en-US" smtClean="0"/>
              <a:pPr/>
              <a:t>7/30/2010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31ABC5-F7C3-4D8B-B9E4-2E89496A9D4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90EB1E-BDC0-46BF-8EB9-CFB6383C3304}" type="datetimeFigureOut">
              <a:rPr lang="en-US" smtClean="0"/>
              <a:pPr/>
              <a:t>7/30/2010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31ABC5-F7C3-4D8B-B9E4-2E89496A9D41}"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90EB1E-BDC0-46BF-8EB9-CFB6383C3304}" type="datetimeFigureOut">
              <a:rPr lang="en-US" smtClean="0"/>
              <a:pPr/>
              <a:t>7/30/2010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31ABC5-F7C3-4D8B-B9E4-2E89496A9D4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090EB1E-BDC0-46BF-8EB9-CFB6383C3304}" type="datetimeFigureOut">
              <a:rPr lang="en-US" smtClean="0"/>
              <a:pPr/>
              <a:t>7/30/2010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031ABC5-F7C3-4D8B-B9E4-2E89496A9D4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90EB1E-BDC0-46BF-8EB9-CFB6383C3304}" type="datetimeFigureOut">
              <a:rPr lang="en-US" smtClean="0"/>
              <a:pPr/>
              <a:t>7/30/2010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031ABC5-F7C3-4D8B-B9E4-2E89496A9D4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0EB1E-BDC0-46BF-8EB9-CFB6383C3304}" type="datetimeFigureOut">
              <a:rPr lang="en-US" smtClean="0"/>
              <a:pPr/>
              <a:t>7/30/2010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031ABC5-F7C3-4D8B-B9E4-2E89496A9D4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90EB1E-BDC0-46BF-8EB9-CFB6383C3304}" type="datetimeFigureOut">
              <a:rPr lang="en-US" smtClean="0"/>
              <a:pPr/>
              <a:t>7/30/2010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31ABC5-F7C3-4D8B-B9E4-2E89496A9D4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90EB1E-BDC0-46BF-8EB9-CFB6383C3304}" type="datetimeFigureOut">
              <a:rPr lang="en-US" smtClean="0"/>
              <a:pPr/>
              <a:t>7/30/2010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8077200" y="6356350"/>
            <a:ext cx="609600" cy="365125"/>
          </a:xfrm>
        </p:spPr>
        <p:txBody>
          <a:bodyPr/>
          <a:lstStyle/>
          <a:p>
            <a:fld id="{C031ABC5-F7C3-4D8B-B9E4-2E89496A9D41}" type="slidenum">
              <a:rPr lang="en-AU" smtClean="0"/>
              <a:pPr/>
              <a:t>‹#›</a:t>
            </a:fld>
            <a:endParaRPr lang="en-A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090EB1E-BDC0-46BF-8EB9-CFB6383C3304}" type="datetimeFigureOut">
              <a:rPr lang="en-US" smtClean="0"/>
              <a:pPr/>
              <a:t>7/30/2010</a:t>
            </a:fld>
            <a:endParaRPr lang="en-A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A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031ABC5-F7C3-4D8B-B9E4-2E89496A9D41}" type="slidenum">
              <a:rPr lang="en-AU" smtClean="0"/>
              <a:pPr/>
              <a:t>‹#›</a:t>
            </a:fld>
            <a:endParaRPr lang="en-A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www.cartoonstock.com/newscartoons/cartoonists/rmc/lowres/rmcn16l.jpg"/>
          <p:cNvPicPr>
            <a:picLocks noChangeArrowheads="1"/>
          </p:cNvPicPr>
          <p:nvPr/>
        </p:nvPicPr>
        <p:blipFill>
          <a:blip r:embed="rId3">
            <a:duotone>
              <a:prstClr val="black"/>
              <a:schemeClr val="accent1">
                <a:tint val="45000"/>
                <a:satMod val="400000"/>
              </a:schemeClr>
            </a:duotone>
          </a:blip>
          <a:srcRect/>
          <a:stretch>
            <a:fillRect/>
          </a:stretch>
        </p:blipFill>
        <p:spPr bwMode="auto">
          <a:xfrm>
            <a:off x="4358614" y="3786190"/>
            <a:ext cx="3999600" cy="2689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endParaRPr lang="en-US"/>
          </a:p>
        </p:txBody>
      </p:sp>
      <p:sp>
        <p:nvSpPr>
          <p:cNvPr id="4103" name="Rectangle 7"/>
          <p:cNvSpPr>
            <a:spLocks noGrp="1" noChangeArrowheads="1"/>
          </p:cNvSpPr>
          <p:nvPr>
            <p:ph type="ctrTitle"/>
          </p:nvPr>
        </p:nvSpPr>
        <p:spPr>
          <a:xfrm>
            <a:off x="1071538" y="1071546"/>
            <a:ext cx="7273925" cy="874712"/>
          </a:xfrm>
        </p:spPr>
        <p:txBody>
          <a:bodyPr>
            <a:normAutofit fontScale="90000"/>
          </a:bodyPr>
          <a:lstStyle/>
          <a:p>
            <a:pPr eaLnBrk="1" fontAlgn="auto" hangingPunct="1">
              <a:spcAft>
                <a:spcPts val="0"/>
              </a:spcAft>
              <a:defRPr/>
            </a:pPr>
            <a:r>
              <a:rPr lang="en-US" dirty="0" smtClean="0"/>
              <a:t>MMDE 11-150 Web Design</a:t>
            </a:r>
          </a:p>
        </p:txBody>
      </p:sp>
      <p:sp>
        <p:nvSpPr>
          <p:cNvPr id="10244" name="Rectangle 8"/>
          <p:cNvSpPr>
            <a:spLocks noGrp="1" noChangeArrowheads="1"/>
          </p:cNvSpPr>
          <p:nvPr>
            <p:ph type="subTitle" idx="1"/>
          </p:nvPr>
        </p:nvSpPr>
        <p:spPr>
          <a:xfrm>
            <a:off x="1116012" y="2205038"/>
            <a:ext cx="7599391" cy="3816350"/>
          </a:xfrm>
        </p:spPr>
        <p:txBody>
          <a:bodyPr/>
          <a:lstStyle/>
          <a:p>
            <a:pPr marR="0" algn="l" eaLnBrk="1" hangingPunct="1">
              <a:lnSpc>
                <a:spcPct val="90000"/>
              </a:lnSpc>
            </a:pPr>
            <a:r>
              <a:rPr lang="en-US" sz="3600" dirty="0" smtClean="0"/>
              <a:t>Lecture 12</a:t>
            </a:r>
          </a:p>
          <a:p>
            <a:pPr marR="0" algn="l">
              <a:lnSpc>
                <a:spcPct val="90000"/>
              </a:lnSpc>
            </a:pPr>
            <a:r>
              <a:rPr lang="en-US" sz="3200" dirty="0" smtClean="0">
                <a:sym typeface="Wingdings" pitchFamily="2" charset="2"/>
              </a:rPr>
              <a:t>Final Exam &amp; </a:t>
            </a:r>
            <a:r>
              <a:rPr lang="en-US" sz="2800" dirty="0" smtClean="0">
                <a:sym typeface="Wingdings" pitchFamily="2" charset="2"/>
              </a:rPr>
              <a:t>The Semester in Review</a:t>
            </a:r>
            <a:r>
              <a:rPr lang="en-US" dirty="0" smtClean="0">
                <a:solidFill>
                  <a:schemeClr val="tx2"/>
                </a:solidFill>
              </a:rPr>
              <a:t/>
            </a:r>
            <a:br>
              <a:rPr lang="en-US" dirty="0" smtClean="0">
                <a:solidFill>
                  <a:schemeClr val="tx2"/>
                </a:solidFill>
              </a:rPr>
            </a:br>
            <a:endParaRPr lang="en-US" dirty="0" smtClean="0">
              <a:solidFill>
                <a:schemeClr val="tx2"/>
              </a:solidFill>
            </a:endParaRPr>
          </a:p>
          <a:p>
            <a:pPr marR="0" algn="l" eaLnBrk="1" hangingPunct="1">
              <a:lnSpc>
                <a:spcPct val="90000"/>
              </a:lnSpc>
            </a:pPr>
            <a:r>
              <a:rPr lang="en-US" dirty="0" smtClean="0">
                <a:solidFill>
                  <a:schemeClr val="tx2"/>
                </a:solidFill>
              </a:rPr>
              <a:t>Semester 102</a:t>
            </a:r>
          </a:p>
          <a:p>
            <a:pPr marR="0" algn="l" eaLnBrk="1" hangingPunct="1">
              <a:lnSpc>
                <a:spcPct val="90000"/>
              </a:lnSpc>
            </a:pPr>
            <a:r>
              <a:rPr lang="en-US" sz="2800" dirty="0" smtClean="0">
                <a:solidFill>
                  <a:schemeClr val="tx2"/>
                </a:solidFill>
              </a:rPr>
              <a:t>Dr. James </a:t>
            </a:r>
            <a:r>
              <a:rPr lang="en-US" sz="2800" dirty="0" err="1" smtClean="0">
                <a:solidFill>
                  <a:schemeClr val="tx2"/>
                </a:solidFill>
              </a:rPr>
              <a:t>Birt</a:t>
            </a:r>
            <a:endParaRPr lang="en-US" sz="3200" dirty="0" smtClean="0"/>
          </a:p>
        </p:txBody>
      </p:sp>
      <p:sp>
        <p:nvSpPr>
          <p:cNvPr id="9" name="Slide Number Placeholder 8"/>
          <p:cNvSpPr>
            <a:spLocks noGrp="1"/>
          </p:cNvSpPr>
          <p:nvPr>
            <p:ph type="sldNum" sz="quarter" idx="12"/>
          </p:nvPr>
        </p:nvSpPr>
        <p:spPr/>
        <p:txBody>
          <a:bodyPr/>
          <a:lstStyle/>
          <a:p>
            <a:fld id="{C761F05C-133A-4F03-9B7C-953091277880}" type="slidenum">
              <a:rPr lang="en-AU" smtClean="0"/>
              <a:pPr/>
              <a:t>1</a:t>
            </a:fld>
            <a:endParaRPr lang="en-AU"/>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 to Examine W4-6</a:t>
            </a:r>
            <a:endParaRPr lang="en-AU" dirty="0"/>
          </a:p>
        </p:txBody>
      </p:sp>
      <p:sp>
        <p:nvSpPr>
          <p:cNvPr id="3" name="Content Placeholder 2"/>
          <p:cNvSpPr>
            <a:spLocks noGrp="1"/>
          </p:cNvSpPr>
          <p:nvPr>
            <p:ph idx="1"/>
          </p:nvPr>
        </p:nvSpPr>
        <p:spPr/>
        <p:txBody>
          <a:bodyPr/>
          <a:lstStyle/>
          <a:p>
            <a:r>
              <a:rPr lang="en-AU" dirty="0" smtClean="0"/>
              <a:t>Lecture Four: </a:t>
            </a:r>
          </a:p>
          <a:p>
            <a:pPr lvl="1"/>
            <a:r>
              <a:rPr lang="en-AU" dirty="0" smtClean="0"/>
              <a:t>Understand and explain the Website Development process. This relates with your Section C Question.</a:t>
            </a:r>
          </a:p>
          <a:p>
            <a:r>
              <a:rPr lang="en-AU" dirty="0" smtClean="0"/>
              <a:t>Lecture Five: </a:t>
            </a:r>
          </a:p>
          <a:p>
            <a:pPr lvl="1"/>
            <a:r>
              <a:rPr lang="en-AU" dirty="0" smtClean="0"/>
              <a:t>Understand Website Navigation, when to use different types of navigation and how they are used</a:t>
            </a:r>
          </a:p>
          <a:p>
            <a:r>
              <a:rPr lang="en-AU" dirty="0" smtClean="0"/>
              <a:t>Lecture Six: </a:t>
            </a:r>
          </a:p>
          <a:p>
            <a:pPr lvl="1"/>
            <a:r>
              <a:rPr lang="en-AU" dirty="0" err="1" smtClean="0"/>
              <a:t>MetaData</a:t>
            </a:r>
            <a:r>
              <a:rPr lang="en-AU" dirty="0" smtClean="0"/>
              <a:t>: What is </a:t>
            </a:r>
            <a:r>
              <a:rPr lang="en-AU" dirty="0" err="1" smtClean="0"/>
              <a:t>MetaData</a:t>
            </a:r>
            <a:r>
              <a:rPr lang="en-AU" dirty="0" smtClean="0"/>
              <a:t>, Types of </a:t>
            </a:r>
            <a:r>
              <a:rPr lang="en-AU" dirty="0" err="1" smtClean="0"/>
              <a:t>MetaData</a:t>
            </a:r>
            <a:r>
              <a:rPr lang="en-AU" dirty="0" smtClean="0"/>
              <a:t>, How is </a:t>
            </a:r>
            <a:r>
              <a:rPr lang="en-AU" dirty="0" err="1" smtClean="0"/>
              <a:t>MetaData</a:t>
            </a:r>
            <a:r>
              <a:rPr lang="en-AU" dirty="0" smtClean="0"/>
              <a:t> used, How it relates to things like optimisation</a:t>
            </a:r>
          </a:p>
          <a:p>
            <a:endParaRPr lang="en-AU" dirty="0" smtClean="0"/>
          </a:p>
          <a:p>
            <a:endParaRPr lang="en-AU" dirty="0" smtClean="0"/>
          </a:p>
          <a:p>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 to Examine W7-9</a:t>
            </a:r>
            <a:endParaRPr lang="en-AU" dirty="0"/>
          </a:p>
        </p:txBody>
      </p:sp>
      <p:sp>
        <p:nvSpPr>
          <p:cNvPr id="3" name="Content Placeholder 2"/>
          <p:cNvSpPr>
            <a:spLocks noGrp="1"/>
          </p:cNvSpPr>
          <p:nvPr>
            <p:ph idx="1"/>
          </p:nvPr>
        </p:nvSpPr>
        <p:spPr/>
        <p:txBody>
          <a:bodyPr/>
          <a:lstStyle/>
          <a:p>
            <a:r>
              <a:rPr lang="en-AU" dirty="0" smtClean="0"/>
              <a:t>Lecture Seven:</a:t>
            </a:r>
          </a:p>
          <a:p>
            <a:pPr lvl="1"/>
            <a:r>
              <a:rPr lang="en-AU" dirty="0" smtClean="0"/>
              <a:t>Image File Formats: What types, When to use each type, Advantages/Disadvantages and Compression.</a:t>
            </a:r>
          </a:p>
          <a:p>
            <a:r>
              <a:rPr lang="en-AU" dirty="0" smtClean="0"/>
              <a:t>Lecture Eight:</a:t>
            </a:r>
          </a:p>
          <a:p>
            <a:pPr lvl="1"/>
            <a:r>
              <a:rPr lang="en-AU" dirty="0" smtClean="0"/>
              <a:t>Describe User Centred Design, Types of UCD, How UCD is used, Advantages/Disadvantages of the types</a:t>
            </a:r>
          </a:p>
          <a:p>
            <a:r>
              <a:rPr lang="en-AU" dirty="0" smtClean="0"/>
              <a:t>Lecture Nine:</a:t>
            </a:r>
          </a:p>
          <a:p>
            <a:pPr lvl="1"/>
            <a:r>
              <a:rPr lang="en-AU" dirty="0" smtClean="0"/>
              <a:t>Read over concepts of Multimedia Web Link into Section C</a:t>
            </a:r>
          </a:p>
          <a:p>
            <a:endParaRPr lang="en-AU" dirty="0" smtClean="0"/>
          </a:p>
          <a:p>
            <a:endParaRPr lang="en-A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 to Examine W10-11</a:t>
            </a:r>
            <a:endParaRPr lang="en-AU" dirty="0"/>
          </a:p>
        </p:txBody>
      </p:sp>
      <p:sp>
        <p:nvSpPr>
          <p:cNvPr id="3" name="Content Placeholder 2"/>
          <p:cNvSpPr>
            <a:spLocks noGrp="1"/>
          </p:cNvSpPr>
          <p:nvPr>
            <p:ph idx="1"/>
          </p:nvPr>
        </p:nvSpPr>
        <p:spPr/>
        <p:txBody>
          <a:bodyPr>
            <a:normAutofit lnSpcReduction="10000"/>
          </a:bodyPr>
          <a:lstStyle/>
          <a:p>
            <a:r>
              <a:rPr lang="en-AU" dirty="0" smtClean="0"/>
              <a:t>Lecture Ten:</a:t>
            </a:r>
          </a:p>
          <a:p>
            <a:pPr lvl="1"/>
            <a:r>
              <a:rPr lang="en-AU" dirty="0" smtClean="0"/>
              <a:t>Quality Assurance of your Web Site Design, </a:t>
            </a:r>
            <a:r>
              <a:rPr lang="en-AU" dirty="0" err="1" smtClean="0"/>
              <a:t>Beable</a:t>
            </a:r>
            <a:r>
              <a:rPr lang="en-AU" dirty="0" smtClean="0"/>
              <a:t> to identify various QA terms and their priority and importance to Web Design and Development</a:t>
            </a:r>
          </a:p>
          <a:p>
            <a:pPr lvl="1"/>
            <a:r>
              <a:rPr lang="en-AU" dirty="0" smtClean="0"/>
              <a:t>Describe the Web Hosting process, How you Host a page, What the structure of the Host server is and Where certain files are stored.</a:t>
            </a:r>
          </a:p>
          <a:p>
            <a:r>
              <a:rPr lang="en-AU" dirty="0" smtClean="0"/>
              <a:t>Lecture Eleven:</a:t>
            </a:r>
          </a:p>
          <a:p>
            <a:pPr lvl="1"/>
            <a:r>
              <a:rPr lang="en-AU" dirty="0" smtClean="0"/>
              <a:t>Web Optimisation strategies, How to optimise, Why we optimise, What are the problems we face, How people try and cheat the system</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000" dirty="0" smtClean="0"/>
              <a:t>Announcement Student Ambassadors for Multimedia and Games</a:t>
            </a:r>
            <a:endParaRPr lang="en-AU" sz="4000" dirty="0"/>
          </a:p>
        </p:txBody>
      </p:sp>
      <p:sp>
        <p:nvSpPr>
          <p:cNvPr id="3" name="Content Placeholder 2"/>
          <p:cNvSpPr>
            <a:spLocks noGrp="1"/>
          </p:cNvSpPr>
          <p:nvPr>
            <p:ph idx="1"/>
          </p:nvPr>
        </p:nvSpPr>
        <p:spPr/>
        <p:txBody>
          <a:bodyPr/>
          <a:lstStyle/>
          <a:p>
            <a:r>
              <a:rPr lang="en-AU" dirty="0" smtClean="0"/>
              <a:t>Looking for students to undertake training in Campus Tours</a:t>
            </a:r>
          </a:p>
          <a:p>
            <a:r>
              <a:rPr lang="en-AU" dirty="0" smtClean="0"/>
              <a:t>You would be </a:t>
            </a:r>
            <a:r>
              <a:rPr lang="en-AU" dirty="0" smtClean="0"/>
              <a:t>called in specifically for tours with potential gaming and multimedia </a:t>
            </a:r>
            <a:r>
              <a:rPr lang="en-AU" dirty="0" smtClean="0"/>
              <a:t>students you could also be asked to tour potential Humanities students</a:t>
            </a:r>
          </a:p>
          <a:p>
            <a:r>
              <a:rPr lang="en-AU" dirty="0" smtClean="0"/>
              <a:t>You will be involved in Open Day and other Bond Activities and will be awarded points for the time you spend doing these activities and will receive certificates from the Deans and VC</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000" dirty="0" smtClean="0"/>
              <a:t>Announcement Open Day Student Volunteer for the </a:t>
            </a:r>
            <a:r>
              <a:rPr lang="en-AU" sz="4000" dirty="0" err="1" smtClean="0"/>
              <a:t>Wii</a:t>
            </a:r>
            <a:r>
              <a:rPr lang="en-AU" sz="4000" dirty="0" smtClean="0"/>
              <a:t> Warrior Challenge</a:t>
            </a:r>
            <a:endParaRPr lang="en-AU" sz="4000" dirty="0"/>
          </a:p>
        </p:txBody>
      </p:sp>
      <p:sp>
        <p:nvSpPr>
          <p:cNvPr id="3" name="Content Placeholder 2"/>
          <p:cNvSpPr>
            <a:spLocks noGrp="1"/>
          </p:cNvSpPr>
          <p:nvPr>
            <p:ph idx="1"/>
          </p:nvPr>
        </p:nvSpPr>
        <p:spPr/>
        <p:txBody>
          <a:bodyPr>
            <a:normAutofit fontScale="70000" lnSpcReduction="20000"/>
          </a:bodyPr>
          <a:lstStyle/>
          <a:p>
            <a:r>
              <a:rPr lang="en-AU" dirty="0" smtClean="0"/>
              <a:t>Working with Dr. James </a:t>
            </a:r>
            <a:r>
              <a:rPr lang="en-AU" dirty="0" err="1" smtClean="0"/>
              <a:t>Birt</a:t>
            </a:r>
            <a:r>
              <a:rPr lang="en-AU" dirty="0" smtClean="0"/>
              <a:t> (HSS) and Nikki </a:t>
            </a:r>
            <a:r>
              <a:rPr lang="en-AU" dirty="0" err="1" smtClean="0"/>
              <a:t>Goodey</a:t>
            </a:r>
            <a:r>
              <a:rPr lang="en-AU" dirty="0" smtClean="0"/>
              <a:t> (Marketing)</a:t>
            </a:r>
          </a:p>
          <a:p>
            <a:r>
              <a:rPr lang="en-AU" dirty="0" smtClean="0"/>
              <a:t>Need someone with exceptional time management &amp; communication skills as you will be talking with potential students and working to tight deadlines</a:t>
            </a:r>
          </a:p>
          <a:p>
            <a:endParaRPr lang="en-AU" dirty="0" smtClean="0"/>
          </a:p>
          <a:p>
            <a:r>
              <a:rPr lang="en-AU" dirty="0" smtClean="0"/>
              <a:t>Competition Details:</a:t>
            </a:r>
          </a:p>
          <a:p>
            <a:pPr lvl="1"/>
            <a:r>
              <a:rPr lang="en-AU" dirty="0" smtClean="0"/>
              <a:t>Test your </a:t>
            </a:r>
            <a:r>
              <a:rPr lang="en-AU" dirty="0" err="1" smtClean="0"/>
              <a:t>Wii</a:t>
            </a:r>
            <a:r>
              <a:rPr lang="en-AU" dirty="0" smtClean="0"/>
              <a:t> skill and concentration in the HSS </a:t>
            </a:r>
            <a:r>
              <a:rPr lang="en-AU" dirty="0" err="1" smtClean="0"/>
              <a:t>Wii</a:t>
            </a:r>
            <a:r>
              <a:rPr lang="en-AU" dirty="0" smtClean="0"/>
              <a:t> Warrior Challenge and go into the draw to win your very own Nintendo </a:t>
            </a:r>
            <a:r>
              <a:rPr lang="en-AU" dirty="0" err="1" smtClean="0"/>
              <a:t>Wii</a:t>
            </a:r>
            <a:r>
              <a:rPr lang="en-AU" dirty="0" smtClean="0"/>
              <a:t>!</a:t>
            </a:r>
          </a:p>
          <a:p>
            <a:pPr lvl="1"/>
            <a:r>
              <a:rPr lang="en-AU" dirty="0" smtClean="0"/>
              <a:t>It is free to enter, just register your details at the HSS </a:t>
            </a:r>
            <a:r>
              <a:rPr lang="en-AU" dirty="0" err="1" smtClean="0"/>
              <a:t>Wii</a:t>
            </a:r>
            <a:r>
              <a:rPr lang="en-AU" dirty="0" smtClean="0"/>
              <a:t> Warrior Challenge registration area in the Multimedia Learning Centre and you are in with a chance to win.</a:t>
            </a:r>
          </a:p>
          <a:p>
            <a:pPr lvl="1"/>
            <a:r>
              <a:rPr lang="en-AU" dirty="0" smtClean="0"/>
              <a:t>There will be four qualifying rounds where competitors will test their skill and concentration on a selected </a:t>
            </a:r>
            <a:r>
              <a:rPr lang="en-AU" dirty="0" err="1" smtClean="0"/>
              <a:t>Wii</a:t>
            </a:r>
            <a:r>
              <a:rPr lang="en-AU" dirty="0" smtClean="0"/>
              <a:t> sport. The winner of each round will then go into the draw for the Nintendo </a:t>
            </a:r>
            <a:r>
              <a:rPr lang="en-AU" dirty="0" err="1" smtClean="0"/>
              <a:t>Wii</a:t>
            </a:r>
            <a:r>
              <a:rPr lang="en-AU" dirty="0" smtClean="0"/>
              <a:t>, with the main prize drawn at the conclusion of Dr Jeff Brand’s Computer Games presentation </a:t>
            </a:r>
            <a:r>
              <a:rPr lang="en-AU" i="1" dirty="0" smtClean="0"/>
              <a:t>Computer Games – Your Career…Press Play</a:t>
            </a:r>
            <a:r>
              <a:rPr lang="en-AU" dirty="0" smtClean="0"/>
              <a:t>.</a:t>
            </a:r>
          </a:p>
          <a:p>
            <a:pPr lvl="1"/>
            <a:r>
              <a:rPr lang="en-AU" dirty="0" smtClean="0"/>
              <a:t>Rounds will begin at 10am, 11am, 12noon and 1pm and will be open for 50 minutes.</a:t>
            </a:r>
            <a:endParaRPr lang="en-AU"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AU" dirty="0" smtClean="0"/>
              <a:t>Exam Notice</a:t>
            </a:r>
            <a:endParaRPr lang="en-AU" dirty="0"/>
          </a:p>
        </p:txBody>
      </p:sp>
      <p:sp>
        <p:nvSpPr>
          <p:cNvPr id="3" name="Content Placeholder 2"/>
          <p:cNvSpPr>
            <a:spLocks noGrp="1"/>
          </p:cNvSpPr>
          <p:nvPr>
            <p:ph idx="1"/>
          </p:nvPr>
        </p:nvSpPr>
        <p:spPr>
          <a:xfrm>
            <a:off x="142844" y="785794"/>
            <a:ext cx="8858312" cy="5929354"/>
          </a:xfrm>
        </p:spPr>
        <p:txBody>
          <a:bodyPr>
            <a:noAutofit/>
          </a:bodyPr>
          <a:lstStyle/>
          <a:p>
            <a:r>
              <a:rPr lang="en-US" sz="1200" b="1" u="sng" dirty="0" smtClean="0"/>
              <a:t>Before exam</a:t>
            </a:r>
            <a:endParaRPr lang="en-AU" sz="1200" dirty="0" smtClean="0"/>
          </a:p>
          <a:p>
            <a:r>
              <a:rPr lang="en-US" sz="1200" dirty="0" smtClean="0"/>
              <a:t>-    Check the timetable to make sure you have the correct date &amp; time for your exam</a:t>
            </a:r>
            <a:endParaRPr lang="en-AU" sz="1200" dirty="0" smtClean="0"/>
          </a:p>
          <a:p>
            <a:r>
              <a:rPr lang="en-US" sz="1200" dirty="0" smtClean="0"/>
              <a:t>-    Make sure you know your seat number (available on the web)</a:t>
            </a:r>
            <a:endParaRPr lang="en-AU" sz="1200" dirty="0" smtClean="0"/>
          </a:p>
          <a:p>
            <a:r>
              <a:rPr lang="en-US" sz="1200" b="1" u="sng" dirty="0" smtClean="0"/>
              <a:t>What students can take into the exam</a:t>
            </a:r>
            <a:endParaRPr lang="en-AU" sz="1200" dirty="0" smtClean="0"/>
          </a:p>
          <a:p>
            <a:r>
              <a:rPr lang="en-US" sz="1200" dirty="0" smtClean="0"/>
              <a:t>-    A current student id</a:t>
            </a:r>
            <a:endParaRPr lang="en-AU" sz="1200" dirty="0" smtClean="0"/>
          </a:p>
          <a:p>
            <a:r>
              <a:rPr lang="en-US" sz="1200" dirty="0" smtClean="0"/>
              <a:t>-    A small pencil case with pens, pencils etc</a:t>
            </a:r>
            <a:endParaRPr lang="en-AU" sz="1200" dirty="0" smtClean="0"/>
          </a:p>
          <a:p>
            <a:r>
              <a:rPr lang="en-US" sz="1200" dirty="0" smtClean="0"/>
              <a:t>-    Materials allowed for the exam e.g. calculator, notes etc.</a:t>
            </a:r>
            <a:endParaRPr lang="en-AU" sz="1200" dirty="0" smtClean="0"/>
          </a:p>
          <a:p>
            <a:r>
              <a:rPr lang="en-US" sz="1200" dirty="0" smtClean="0"/>
              <a:t>-    A clear plastic drink bottle with no labels</a:t>
            </a:r>
            <a:endParaRPr lang="en-AU" sz="1200" dirty="0" smtClean="0"/>
          </a:p>
          <a:p>
            <a:r>
              <a:rPr lang="en-US" sz="1200" b="1" u="sng" dirty="0" smtClean="0"/>
              <a:t>What students CANNOT take into the exam room</a:t>
            </a:r>
            <a:endParaRPr lang="en-AU" sz="1200" dirty="0" smtClean="0"/>
          </a:p>
          <a:p>
            <a:r>
              <a:rPr lang="en-US" sz="1200" dirty="0" smtClean="0"/>
              <a:t>-    A bag – it is best to leave bags at home, in your car or in a locker (contact BUSA)</a:t>
            </a:r>
            <a:endParaRPr lang="en-AU" sz="1200" dirty="0" smtClean="0"/>
          </a:p>
          <a:p>
            <a:r>
              <a:rPr lang="en-US" sz="1200" dirty="0" smtClean="0"/>
              <a:t>-    A mobile phone</a:t>
            </a:r>
            <a:endParaRPr lang="en-AU" sz="1200" dirty="0" smtClean="0"/>
          </a:p>
          <a:p>
            <a:r>
              <a:rPr lang="en-US" sz="1200" dirty="0" smtClean="0"/>
              <a:t>-    Coffee, energy drinks or other drinks in cans or cups or any food</a:t>
            </a:r>
            <a:endParaRPr lang="en-AU" sz="1200" dirty="0" smtClean="0"/>
          </a:p>
          <a:p>
            <a:r>
              <a:rPr lang="en-US" sz="1200" dirty="0" smtClean="0"/>
              <a:t>-    Students will not be permitted to wear hats/caps or sunglasses in the exam room for the duration of an exam</a:t>
            </a:r>
            <a:endParaRPr lang="en-AU" sz="1200" dirty="0" smtClean="0"/>
          </a:p>
          <a:p>
            <a:r>
              <a:rPr lang="en-US" sz="1200" b="1" u="sng" dirty="0" smtClean="0"/>
              <a:t>Exam rules re. entering and leaving the exam room</a:t>
            </a:r>
            <a:endParaRPr lang="en-AU" sz="1200" dirty="0" smtClean="0"/>
          </a:p>
          <a:p>
            <a:r>
              <a:rPr lang="en-US" sz="1200" dirty="0" smtClean="0"/>
              <a:t>-    Students can only enter the exam room up to 30 minutes after the start of perusal time. If they turn up after the 30 minutes, they will not be permitted into the exam room</a:t>
            </a:r>
            <a:endParaRPr lang="en-AU" sz="1200" dirty="0" smtClean="0"/>
          </a:p>
          <a:p>
            <a:r>
              <a:rPr lang="en-US" sz="1200" dirty="0" smtClean="0"/>
              <a:t>-    Students are not permitted to leave the exam room in the first 30 minutes of the exam</a:t>
            </a:r>
            <a:endParaRPr lang="en-AU" sz="1200" dirty="0" smtClean="0"/>
          </a:p>
          <a:p>
            <a:r>
              <a:rPr lang="en-US" sz="1200" dirty="0" smtClean="0"/>
              <a:t>-    Students are not permitted to leave the exam room in the last 10 minutes of the exam</a:t>
            </a:r>
            <a:endParaRPr lang="en-AU" sz="1200" dirty="0" smtClean="0"/>
          </a:p>
          <a:p>
            <a:r>
              <a:rPr lang="en-US" sz="1200" b="1" u="sng" dirty="0" smtClean="0"/>
              <a:t>Mobile phones</a:t>
            </a:r>
            <a:endParaRPr lang="en-AU" sz="1200" dirty="0" smtClean="0"/>
          </a:p>
          <a:p>
            <a:r>
              <a:rPr lang="en-US" sz="1200" dirty="0" smtClean="0"/>
              <a:t>The Exam Regulations classifies a mobile phone as ‘material’. Students in possession of a mobile phone during an exam will be in possession of unauthorized material and will be reported as attempting to </a:t>
            </a:r>
            <a:r>
              <a:rPr lang="en-US" sz="1200" u="sng" dirty="0" smtClean="0"/>
              <a:t>cheat</a:t>
            </a:r>
            <a:r>
              <a:rPr lang="en-US" sz="1200" dirty="0" smtClean="0"/>
              <a:t> during the exam. (Please try to discourage students from bringing a mobile phone with them to the exam room).</a:t>
            </a:r>
            <a:endParaRPr lang="en-AU" sz="1200" dirty="0" smtClean="0"/>
          </a:p>
          <a:p>
            <a:r>
              <a:rPr lang="en-US" sz="1200" dirty="0" smtClean="0"/>
              <a:t>Exam staff will not take responsibility for any mobile phones.</a:t>
            </a:r>
            <a:endParaRPr lang="en-AU" sz="1200" dirty="0" smtClean="0"/>
          </a:p>
          <a:p>
            <a:r>
              <a:rPr lang="en-US" sz="1200" b="1" u="sng" dirty="0" smtClean="0"/>
              <a:t>Deferred Exams</a:t>
            </a:r>
            <a:endParaRPr lang="en-AU" sz="1200" dirty="0" smtClean="0"/>
          </a:p>
          <a:p>
            <a:r>
              <a:rPr lang="en-US" sz="1200" dirty="0" smtClean="0"/>
              <a:t>Deferred exams will be held from Wednesday 8 September to Friday 10 September 2010.  The deferred exam timetable will be available from Monday 6 September 5pm on the web site.</a:t>
            </a:r>
            <a:endParaRPr lang="en-AU" sz="1200" dirty="0" smtClean="0"/>
          </a:p>
          <a:p>
            <a:r>
              <a:rPr lang="en-US" sz="1200" dirty="0" smtClean="0"/>
              <a:t>Please feel free to contact </a:t>
            </a:r>
            <a:r>
              <a:rPr lang="en-US" sz="1200" dirty="0" err="1" smtClean="0"/>
              <a:t>Wilna</a:t>
            </a:r>
            <a:r>
              <a:rPr lang="en-US" sz="1200" dirty="0" smtClean="0"/>
              <a:t> </a:t>
            </a:r>
            <a:r>
              <a:rPr lang="en-US" sz="1200" dirty="0" err="1" smtClean="0"/>
              <a:t>Joubert</a:t>
            </a:r>
            <a:r>
              <a:rPr lang="en-US" sz="1200" dirty="0" smtClean="0"/>
              <a:t> should you require any further information on #51104</a:t>
            </a:r>
            <a:endParaRPr lang="en-AU"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AU" dirty="0" smtClean="0"/>
              <a:t>Exam Structure – Three Sections</a:t>
            </a:r>
            <a:endParaRPr lang="en-AU" dirty="0"/>
          </a:p>
        </p:txBody>
      </p:sp>
      <p:sp>
        <p:nvSpPr>
          <p:cNvPr id="22531" name="Content Placeholder 2"/>
          <p:cNvSpPr>
            <a:spLocks noGrp="1"/>
          </p:cNvSpPr>
          <p:nvPr>
            <p:ph idx="1"/>
          </p:nvPr>
        </p:nvSpPr>
        <p:spPr/>
        <p:txBody>
          <a:bodyPr/>
          <a:lstStyle/>
          <a:p>
            <a:pPr eaLnBrk="1" hangingPunct="1"/>
            <a:r>
              <a:rPr lang="en-AU" sz="3200" dirty="0" smtClean="0">
                <a:latin typeface="Arial" charset="0"/>
                <a:cs typeface="Arial" charset="0"/>
              </a:rPr>
              <a:t>Section A</a:t>
            </a:r>
          </a:p>
          <a:p>
            <a:pPr lvl="1" eaLnBrk="1" hangingPunct="1"/>
            <a:r>
              <a:rPr lang="en-AU" sz="2800" dirty="0" smtClean="0">
                <a:latin typeface="Arial" charset="0"/>
                <a:cs typeface="Arial" charset="0"/>
              </a:rPr>
              <a:t>10 Multiple Choice Questions (10 marks)</a:t>
            </a:r>
          </a:p>
          <a:p>
            <a:pPr eaLnBrk="1" hangingPunct="1"/>
            <a:r>
              <a:rPr lang="en-AU" sz="3200" dirty="0" smtClean="0">
                <a:latin typeface="Arial" charset="0"/>
                <a:cs typeface="Arial" charset="0"/>
              </a:rPr>
              <a:t>Section B</a:t>
            </a:r>
          </a:p>
          <a:p>
            <a:pPr lvl="1" eaLnBrk="1" hangingPunct="1"/>
            <a:r>
              <a:rPr lang="en-AU" sz="2800" dirty="0" smtClean="0">
                <a:latin typeface="Arial" charset="0"/>
                <a:cs typeface="Arial" charset="0"/>
              </a:rPr>
              <a:t>5 Short answer Questions (15 marks)</a:t>
            </a:r>
          </a:p>
          <a:p>
            <a:pPr eaLnBrk="1" hangingPunct="1"/>
            <a:r>
              <a:rPr lang="en-AU" sz="3200" dirty="0" smtClean="0">
                <a:latin typeface="Arial" charset="0"/>
                <a:cs typeface="Arial" charset="0"/>
              </a:rPr>
              <a:t>Section C</a:t>
            </a:r>
          </a:p>
          <a:p>
            <a:pPr lvl="1" eaLnBrk="1" hangingPunct="1"/>
            <a:r>
              <a:rPr lang="en-AU" sz="2800" dirty="0" smtClean="0">
                <a:latin typeface="Arial" charset="0"/>
                <a:cs typeface="Arial" charset="0"/>
              </a:rPr>
              <a:t>1 Case Study Question (20 marks) </a:t>
            </a:r>
          </a:p>
          <a:p>
            <a:pPr eaLnBrk="1" hangingPunct="1"/>
            <a:r>
              <a:rPr lang="en-AU" sz="3200" dirty="0" smtClean="0">
                <a:latin typeface="Arial" charset="0"/>
                <a:cs typeface="Arial" charset="0"/>
              </a:rPr>
              <a:t>Total 45 marks (35% course mark)</a:t>
            </a:r>
          </a:p>
          <a:p>
            <a:endParaRPr lang="en-AU" sz="2800" dirty="0" smtClean="0">
              <a:latin typeface="Arial" charset="0"/>
              <a:cs typeface="Arial" charset="0"/>
            </a:endParaRPr>
          </a:p>
        </p:txBody>
      </p:sp>
      <p:sp>
        <p:nvSpPr>
          <p:cNvPr id="22532" name="Slide Number Placeholder 3"/>
          <p:cNvSpPr>
            <a:spLocks noGrp="1"/>
          </p:cNvSpPr>
          <p:nvPr>
            <p:ph type="sldNum" sz="quarter" idx="12"/>
          </p:nvPr>
        </p:nvSpPr>
        <p:spPr bwMode="auto">
          <a:noFill/>
          <a:ln>
            <a:miter lim="800000"/>
            <a:headEnd/>
            <a:tailEnd/>
          </a:ln>
        </p:spPr>
        <p:txBody>
          <a:bodyPr/>
          <a:lstStyle/>
          <a:p>
            <a:fld id="{87EDF53A-625C-43EF-A54A-EBE1A0C7A73D}"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normAutofit/>
          </a:bodyPr>
          <a:lstStyle/>
          <a:p>
            <a:pPr eaLnBrk="1" hangingPunct="1"/>
            <a:r>
              <a:rPr lang="en-AU" sz="3200" dirty="0" smtClean="0">
                <a:latin typeface="Arial" charset="0"/>
                <a:cs typeface="Arial" charset="0"/>
              </a:rPr>
              <a:t>10 multiple choice questions</a:t>
            </a:r>
          </a:p>
          <a:p>
            <a:pPr eaLnBrk="1" hangingPunct="1"/>
            <a:r>
              <a:rPr lang="en-AU" sz="3200" dirty="0" smtClean="0">
                <a:latin typeface="Arial" charset="0"/>
                <a:cs typeface="Arial" charset="0"/>
              </a:rPr>
              <a:t>One option in each case is correct</a:t>
            </a:r>
          </a:p>
          <a:p>
            <a:pPr eaLnBrk="1" hangingPunct="1"/>
            <a:r>
              <a:rPr lang="en-AU" sz="3200" dirty="0" smtClean="0">
                <a:latin typeface="Arial" charset="0"/>
                <a:cs typeface="Arial" charset="0"/>
              </a:rPr>
              <a:t>1 mark for each correct answer</a:t>
            </a:r>
          </a:p>
          <a:p>
            <a:pPr eaLnBrk="1" hangingPunct="1"/>
            <a:r>
              <a:rPr lang="en-AU" sz="3200" dirty="0" smtClean="0">
                <a:latin typeface="Arial" charset="0"/>
                <a:cs typeface="Arial" charset="0"/>
              </a:rPr>
              <a:t>One question from each week of course materials</a:t>
            </a:r>
          </a:p>
          <a:p>
            <a:pPr eaLnBrk="1" hangingPunct="1"/>
            <a:r>
              <a:rPr lang="en-AU" sz="3200" dirty="0" smtClean="0">
                <a:latin typeface="Arial" charset="0"/>
                <a:cs typeface="Arial" charset="0"/>
              </a:rPr>
              <a:t>Similar to your Quiz Questions</a:t>
            </a:r>
          </a:p>
        </p:txBody>
      </p:sp>
      <p:sp>
        <p:nvSpPr>
          <p:cNvPr id="4098" name="Rectangle 2"/>
          <p:cNvSpPr>
            <a:spLocks noGrp="1" noChangeArrowheads="1"/>
          </p:cNvSpPr>
          <p:nvPr>
            <p:ph type="title"/>
          </p:nvPr>
        </p:nvSpPr>
        <p:spPr/>
        <p:txBody>
          <a:bodyPr/>
          <a:lstStyle/>
          <a:p>
            <a:pPr eaLnBrk="1" fontAlgn="auto" hangingPunct="1">
              <a:spcAft>
                <a:spcPts val="0"/>
              </a:spcAft>
              <a:defRPr/>
            </a:pPr>
            <a:r>
              <a:rPr lang="en-AU" smtClean="0"/>
              <a:t>Section A</a:t>
            </a: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Section B</a:t>
            </a:r>
            <a:endParaRPr lang="en-AU" dirty="0"/>
          </a:p>
        </p:txBody>
      </p:sp>
      <p:sp>
        <p:nvSpPr>
          <p:cNvPr id="25603" name="Content Placeholder 2"/>
          <p:cNvSpPr>
            <a:spLocks noGrp="1"/>
          </p:cNvSpPr>
          <p:nvPr>
            <p:ph idx="1"/>
          </p:nvPr>
        </p:nvSpPr>
        <p:spPr/>
        <p:txBody>
          <a:bodyPr/>
          <a:lstStyle/>
          <a:p>
            <a:pPr eaLnBrk="1" hangingPunct="1"/>
            <a:r>
              <a:rPr lang="en-AU" dirty="0" smtClean="0">
                <a:latin typeface="Arial" charset="0"/>
                <a:cs typeface="Arial" charset="0"/>
              </a:rPr>
              <a:t>5 short answer questions</a:t>
            </a:r>
          </a:p>
          <a:p>
            <a:pPr eaLnBrk="1" hangingPunct="1"/>
            <a:r>
              <a:rPr lang="en-AU" dirty="0" smtClean="0">
                <a:latin typeface="Arial" charset="0"/>
                <a:cs typeface="Arial" charset="0"/>
              </a:rPr>
              <a:t>3 marks for each question</a:t>
            </a:r>
          </a:p>
          <a:p>
            <a:pPr eaLnBrk="1" hangingPunct="1"/>
            <a:r>
              <a:rPr lang="en-AU" dirty="0" smtClean="0">
                <a:latin typeface="Arial" charset="0"/>
                <a:cs typeface="Arial" charset="0"/>
              </a:rPr>
              <a:t>Allows part marks</a:t>
            </a:r>
          </a:p>
          <a:p>
            <a:pPr eaLnBrk="1" hangingPunct="1"/>
            <a:r>
              <a:rPr lang="en-AU" dirty="0" smtClean="0">
                <a:latin typeface="Arial" charset="0"/>
                <a:cs typeface="Arial" charset="0"/>
              </a:rPr>
              <a:t>Each question addresses a broad topic area from the course</a:t>
            </a:r>
          </a:p>
          <a:p>
            <a:endParaRPr lang="en-AU" dirty="0" smtClean="0">
              <a:latin typeface="Arial" charset="0"/>
              <a:cs typeface="Arial" charset="0"/>
            </a:endParaRPr>
          </a:p>
        </p:txBody>
      </p:sp>
      <p:sp>
        <p:nvSpPr>
          <p:cNvPr id="25604" name="Slide Number Placeholder 3"/>
          <p:cNvSpPr>
            <a:spLocks noGrp="1"/>
          </p:cNvSpPr>
          <p:nvPr>
            <p:ph type="sldNum" sz="quarter" idx="12"/>
          </p:nvPr>
        </p:nvSpPr>
        <p:spPr bwMode="auto">
          <a:noFill/>
          <a:ln>
            <a:miter lim="800000"/>
            <a:headEnd/>
            <a:tailEnd/>
          </a:ln>
        </p:spPr>
        <p:txBody>
          <a:bodyPr/>
          <a:lstStyle/>
          <a:p>
            <a:fld id="{890CC8EC-69AB-4ABD-80A4-1C03F985BA0E}"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Section C</a:t>
            </a:r>
            <a:endParaRPr lang="en-AU" dirty="0"/>
          </a:p>
        </p:txBody>
      </p:sp>
      <p:sp>
        <p:nvSpPr>
          <p:cNvPr id="25603" name="Content Placeholder 2"/>
          <p:cNvSpPr>
            <a:spLocks noGrp="1"/>
          </p:cNvSpPr>
          <p:nvPr>
            <p:ph idx="1"/>
          </p:nvPr>
        </p:nvSpPr>
        <p:spPr>
          <a:xfrm>
            <a:off x="214282" y="1935480"/>
            <a:ext cx="8786874" cy="4636792"/>
          </a:xfrm>
        </p:spPr>
        <p:txBody>
          <a:bodyPr>
            <a:noAutofit/>
          </a:bodyPr>
          <a:lstStyle/>
          <a:p>
            <a:pPr eaLnBrk="1" hangingPunct="1"/>
            <a:r>
              <a:rPr lang="en-AU" sz="2400" dirty="0" smtClean="0">
                <a:latin typeface="Arial" charset="0"/>
                <a:cs typeface="Arial" charset="0"/>
              </a:rPr>
              <a:t>1 case study question broken into multiple parts</a:t>
            </a:r>
          </a:p>
          <a:p>
            <a:pPr marL="880110" lvl="1" indent="-514350">
              <a:buFont typeface="+mj-lt"/>
              <a:buAutoNum type="alphaUcPeriod"/>
            </a:pPr>
            <a:r>
              <a:rPr lang="en-AU" sz="2000" dirty="0" smtClean="0"/>
              <a:t>Discuss the main objectives/aims of the website. These should include a list of prioritised objectives and justifications. </a:t>
            </a:r>
          </a:p>
          <a:p>
            <a:pPr marL="880110" lvl="1" indent="-514350">
              <a:buFont typeface="+mj-lt"/>
              <a:buAutoNum type="alphaUcPeriod"/>
            </a:pPr>
            <a:r>
              <a:rPr lang="en-AU" sz="2000" dirty="0" smtClean="0"/>
              <a:t>Five Keywords that relate to your proposed site these may be used as Meta Tags, Search Words by your viewers or as optimisation criteria.</a:t>
            </a:r>
          </a:p>
          <a:p>
            <a:pPr marL="880110" lvl="1" indent="-514350">
              <a:buFont typeface="+mj-lt"/>
              <a:buAutoNum type="alphaUcPeriod"/>
            </a:pPr>
            <a:r>
              <a:rPr lang="en-AU" sz="2000" dirty="0" smtClean="0"/>
              <a:t>Write a short description no more than two paragraphs of a summary of a visitor who represents your target market / client. You must make sure to relate back to your objectives and aims in part (A).</a:t>
            </a:r>
          </a:p>
          <a:p>
            <a:pPr marL="880110" lvl="1" indent="-514350">
              <a:buFont typeface="+mj-lt"/>
              <a:buAutoNum type="alphaUcPeriod"/>
            </a:pPr>
            <a:r>
              <a:rPr lang="en-US" sz="2000" dirty="0" smtClean="0"/>
              <a:t>List each page title and provide a short written description of that page including a reflection on the C.R.A.P. principles. This should also include any images or media elements and their file names.</a:t>
            </a:r>
          </a:p>
          <a:p>
            <a:pPr marL="880110" lvl="1" indent="-514350">
              <a:buFont typeface="+mj-lt"/>
              <a:buAutoNum type="alphaUcPeriod"/>
            </a:pPr>
            <a:r>
              <a:rPr lang="en-AU" sz="2000" dirty="0" smtClean="0"/>
              <a:t>You must design a layout for each of your proposed pages. This should reflect the C.R.A.P principles and descriptions presented in part (D).</a:t>
            </a:r>
            <a:endParaRPr lang="en-AU" sz="2000" dirty="0" smtClean="0">
              <a:latin typeface="Arial" charset="0"/>
              <a:cs typeface="Arial" charset="0"/>
            </a:endParaRPr>
          </a:p>
        </p:txBody>
      </p:sp>
      <p:sp>
        <p:nvSpPr>
          <p:cNvPr id="25604" name="Slide Number Placeholder 3"/>
          <p:cNvSpPr>
            <a:spLocks noGrp="1"/>
          </p:cNvSpPr>
          <p:nvPr>
            <p:ph type="sldNum" sz="quarter" idx="12"/>
          </p:nvPr>
        </p:nvSpPr>
        <p:spPr bwMode="auto">
          <a:noFill/>
          <a:ln>
            <a:miter lim="800000"/>
            <a:headEnd/>
            <a:tailEnd/>
          </a:ln>
        </p:spPr>
        <p:txBody>
          <a:bodyPr/>
          <a:lstStyle/>
          <a:p>
            <a:fld id="{890CC8EC-69AB-4ABD-80A4-1C03F985BA0E}"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 to Examine W1-3</a:t>
            </a:r>
            <a:endParaRPr lang="en-AU" dirty="0"/>
          </a:p>
        </p:txBody>
      </p:sp>
      <p:sp>
        <p:nvSpPr>
          <p:cNvPr id="3" name="Content Placeholder 2"/>
          <p:cNvSpPr>
            <a:spLocks noGrp="1"/>
          </p:cNvSpPr>
          <p:nvPr>
            <p:ph idx="1"/>
          </p:nvPr>
        </p:nvSpPr>
        <p:spPr/>
        <p:txBody>
          <a:bodyPr>
            <a:normAutofit lnSpcReduction="10000"/>
          </a:bodyPr>
          <a:lstStyle/>
          <a:p>
            <a:r>
              <a:rPr lang="en-AU" dirty="0" smtClean="0"/>
              <a:t>Lecture One: </a:t>
            </a:r>
          </a:p>
          <a:p>
            <a:pPr lvl="1"/>
            <a:r>
              <a:rPr lang="en-AU" dirty="0" smtClean="0"/>
              <a:t>Know your protocols (TCP, IP, HTTP, etc) and how they work</a:t>
            </a:r>
          </a:p>
          <a:p>
            <a:pPr lvl="1"/>
            <a:r>
              <a:rPr lang="en-AU" dirty="0" smtClean="0"/>
              <a:t>Web standardisation and the W3C</a:t>
            </a:r>
          </a:p>
          <a:p>
            <a:r>
              <a:rPr lang="en-AU" dirty="0" smtClean="0"/>
              <a:t>Lecture Two:</a:t>
            </a:r>
          </a:p>
          <a:p>
            <a:pPr lvl="1"/>
            <a:r>
              <a:rPr lang="en-AU" dirty="0" smtClean="0"/>
              <a:t>URL structure and how the URL works</a:t>
            </a:r>
          </a:p>
          <a:p>
            <a:pPr lvl="1"/>
            <a:r>
              <a:rPr lang="en-AU" dirty="0" smtClean="0"/>
              <a:t>Know how to use the Web Design Process relates to Section C.</a:t>
            </a:r>
          </a:p>
          <a:p>
            <a:r>
              <a:rPr lang="en-AU" dirty="0" smtClean="0"/>
              <a:t>Lecture Three:</a:t>
            </a:r>
          </a:p>
          <a:p>
            <a:pPr lvl="1"/>
            <a:r>
              <a:rPr lang="en-AU" dirty="0" smtClean="0"/>
              <a:t>Understand and recognise CSS, when to use CSS, the types of CSS and examples (with code)</a:t>
            </a:r>
          </a:p>
          <a:p>
            <a:pPr lvl="1"/>
            <a:endParaRPr lang="en-AU" dirty="0" smtClean="0"/>
          </a:p>
          <a:p>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TotalTime>
  <Words>826</Words>
  <Application>Microsoft Office PowerPoint</Application>
  <PresentationFormat>On-screen Show (4:3)</PresentationFormat>
  <Paragraphs>104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MMDE 11-150 Web Design</vt:lpstr>
      <vt:lpstr>Announcement Student Ambassadors for Multimedia and Games</vt:lpstr>
      <vt:lpstr>Announcement Open Day Student Volunteer for the Wii Warrior Challenge</vt:lpstr>
      <vt:lpstr>Exam Notice</vt:lpstr>
      <vt:lpstr>Exam Structure – Three Sections</vt:lpstr>
      <vt:lpstr>Section A</vt:lpstr>
      <vt:lpstr>Section B</vt:lpstr>
      <vt:lpstr>Section C</vt:lpstr>
      <vt:lpstr>Topics to Examine W1-3</vt:lpstr>
      <vt:lpstr>Topics to Examine W4-6</vt:lpstr>
      <vt:lpstr>Topics to Examine W7-9</vt:lpstr>
      <vt:lpstr>Topics to Examine W10-11</vt:lpstr>
    </vt:vector>
  </TitlesOfParts>
  <Company>Bond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jbirt</dc:creator>
  <cp:lastModifiedBy>jbirt</cp:lastModifiedBy>
  <cp:revision>13</cp:revision>
  <dcterms:created xsi:type="dcterms:W3CDTF">2010-07-13T05:31:13Z</dcterms:created>
  <dcterms:modified xsi:type="dcterms:W3CDTF">2010-07-30T05:09:34Z</dcterms:modified>
</cp:coreProperties>
</file>