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9" r:id="rId2"/>
    <p:sldId id="281" r:id="rId3"/>
    <p:sldId id="268" r:id="rId4"/>
    <p:sldId id="271" r:id="rId5"/>
    <p:sldId id="272" r:id="rId6"/>
    <p:sldId id="286" r:id="rId7"/>
    <p:sldId id="274" r:id="rId8"/>
    <p:sldId id="278" r:id="rId9"/>
    <p:sldId id="282" r:id="rId10"/>
    <p:sldId id="270" r:id="rId11"/>
    <p:sldId id="288" r:id="rId12"/>
    <p:sldId id="275" r:id="rId13"/>
    <p:sldId id="276" r:id="rId14"/>
    <p:sldId id="277" r:id="rId15"/>
    <p:sldId id="285" r:id="rId16"/>
    <p:sldId id="287" r:id="rId17"/>
    <p:sldId id="279" r:id="rId18"/>
    <p:sldId id="284" r:id="rId19"/>
    <p:sldId id="280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48BE5-A8A1-D44D-A822-F104C07CB115}" v="945" dt="2020-07-14T12:43:12.051"/>
    <p1510:client id="{A02417D2-6022-4EFD-9B50-F6BF354D666C}" v="17" dt="2020-07-14T07:45:05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1385"/>
  </p:normalViewPr>
  <p:slideViewPr>
    <p:cSldViewPr snapToGrid="0" snapToObjects="1">
      <p:cViewPr>
        <p:scale>
          <a:sx n="95" d="100"/>
          <a:sy n="95" d="100"/>
        </p:scale>
        <p:origin x="16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XiaoZuoling\Desktop\Dymon\Indo%20NP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Indonesia's</a:t>
            </a:r>
            <a:r>
              <a:rPr lang="en-US" baseline="0"/>
              <a:t> NPL (%)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1.2367491166077738E-2"/>
                  <c:y val="-2.40137221269296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0D-4741-9EC7-8E639EFBAEA5}"/>
                </c:ext>
              </c:extLst>
            </c:dLbl>
            <c:dLbl>
              <c:idx val="3"/>
              <c:layout>
                <c:manualLayout>
                  <c:x val="0"/>
                  <c:y val="5.48885077186963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0D-4741-9EC7-8E639EFBAEA5}"/>
                </c:ext>
              </c:extLst>
            </c:dLbl>
            <c:dLbl>
              <c:idx val="4"/>
              <c:layout>
                <c:manualLayout>
                  <c:x val="1.9434628975265017E-2"/>
                  <c:y val="-3.43053173241853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0D-4741-9EC7-8E639EFBAEA5}"/>
                </c:ext>
              </c:extLst>
            </c:dLbl>
            <c:dLbl>
              <c:idx val="5"/>
              <c:layout>
                <c:manualLayout>
                  <c:x val="2.1201413427561839E-2"/>
                  <c:y val="-3.4305317324185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0D-4741-9EC7-8E639EFBAEA5}"/>
                </c:ext>
              </c:extLst>
            </c:dLbl>
            <c:dLbl>
              <c:idx val="6"/>
              <c:layout>
                <c:manualLayout>
                  <c:x val="3.1816094019004981E-2"/>
                  <c:y val="-5.9362657642511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0D-4741-9EC7-8E639EFBAEA5}"/>
                </c:ext>
              </c:extLst>
            </c:dLbl>
            <c:dLbl>
              <c:idx val="7"/>
              <c:layout>
                <c:manualLayout>
                  <c:x val="1.7295827981273549E-3"/>
                  <c:y val="7.0648709981844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0D-4741-9EC7-8E639EFBAEA5}"/>
                </c:ext>
              </c:extLst>
            </c:dLbl>
            <c:dLbl>
              <c:idx val="8"/>
              <c:layout>
                <c:manualLayout>
                  <c:x val="8.767535761880909E-3"/>
                  <c:y val="5.6723207496396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0D-4741-9EC7-8E639EFBAEA5}"/>
                </c:ext>
              </c:extLst>
            </c:dLbl>
            <c:dLbl>
              <c:idx val="9"/>
              <c:layout>
                <c:manualLayout>
                  <c:x val="-3.5753545051936905E-3"/>
                  <c:y val="-7.7609347156336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0D-4741-9EC7-8E639EFBAEA5}"/>
                </c:ext>
              </c:extLst>
            </c:dLbl>
            <c:dLbl>
              <c:idx val="10"/>
              <c:layout>
                <c:manualLayout>
                  <c:x val="8.8152929711009121E-3"/>
                  <c:y val="-6.781493486566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50D-4741-9EC7-8E639EFBAEA5}"/>
                </c:ext>
              </c:extLst>
            </c:dLbl>
            <c:dLbl>
              <c:idx val="11"/>
              <c:layout>
                <c:manualLayout>
                  <c:x val="3.5335689045936395E-3"/>
                  <c:y val="4.4596912521440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0D-4741-9EC7-8E639EFBAEA5}"/>
                </c:ext>
              </c:extLst>
            </c:dLbl>
            <c:dLbl>
              <c:idx val="12"/>
              <c:layout>
                <c:manualLayout>
                  <c:x val="-1.0628565259460434E-2"/>
                  <c:y val="-5.3297214328767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0D-4741-9EC7-8E639EFBAEA5}"/>
                </c:ext>
              </c:extLst>
            </c:dLbl>
            <c:dLbl>
              <c:idx val="13"/>
              <c:layout>
                <c:manualLayout>
                  <c:x val="3.5428550864866817E-3"/>
                  <c:y val="0.113256580448630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50D-4741-9EC7-8E639EFBAEA5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Sheet1!$E$2:$S$2</c:f>
              <c:numCache>
                <c:formatCode>General</c:formatCode>
                <c:ptCount val="1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</c:numCache>
            </c:numRef>
          </c:cat>
          <c:val>
            <c:numRef>
              <c:f>Sheet1!$E$3:$S$3</c:f>
              <c:numCache>
                <c:formatCode>General</c:formatCode>
                <c:ptCount val="15"/>
                <c:pt idx="0">
                  <c:v>7.3330133236589896</c:v>
                </c:pt>
                <c:pt idx="1">
                  <c:v>5.8927135382489197</c:v>
                </c:pt>
                <c:pt idx="2">
                  <c:v>3.99885509713511</c:v>
                </c:pt>
                <c:pt idx="3">
                  <c:v>3.1897162995247501</c:v>
                </c:pt>
                <c:pt idx="4">
                  <c:v>3.2883873810432198</c:v>
                </c:pt>
                <c:pt idx="5">
                  <c:v>2.53187560750083</c:v>
                </c:pt>
                <c:pt idx="6">
                  <c:v>2.14412680479297</c:v>
                </c:pt>
                <c:pt idx="7">
                  <c:v>1.77338188532309</c:v>
                </c:pt>
                <c:pt idx="8">
                  <c:v>1.6867667801747801</c:v>
                </c:pt>
                <c:pt idx="9">
                  <c:v>2.0668174536708999</c:v>
                </c:pt>
                <c:pt idx="10">
                  <c:v>2.4310424811415499</c:v>
                </c:pt>
                <c:pt idx="11">
                  <c:v>2.89634913035996</c:v>
                </c:pt>
                <c:pt idx="12">
                  <c:v>2.5570048176247102</c:v>
                </c:pt>
                <c:pt idx="13">
                  <c:v>2.2920824647473999</c:v>
                </c:pt>
                <c:pt idx="14">
                  <c:v>2.4327436396057598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050D-4741-9EC7-8E639EFBA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6156735"/>
        <c:axId val="396158415"/>
      </c:lineChart>
      <c:catAx>
        <c:axId val="39615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158415"/>
        <c:crosses val="autoZero"/>
        <c:auto val="1"/>
        <c:lblAlgn val="ctr"/>
        <c:lblOffset val="100"/>
        <c:noMultiLvlLbl val="0"/>
      </c:catAx>
      <c:valAx>
        <c:axId val="396158415"/>
        <c:scaling>
          <c:orientation val="minMax"/>
          <c:max val="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156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A353-91E5-8848-93B9-25577B0CF32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1A1F2-BF72-A242-8D3A-0956767D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jakartapost.com/news/2017/03/03/do-fintech-companies-threaten-multi-finance-firm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3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6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4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1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PwC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>
                <a:hlinkClick r:id="rId3"/>
              </a:rPr>
              <a:t>https://www.thejakartapost.com/news/2017/03/03/do-fintech-companies-threaten-multi-finance-firms.html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6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37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8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OJK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World 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AISI, </a:t>
            </a:r>
            <a:r>
              <a:rPr lang="en-US" dirty="0" err="1"/>
              <a:t>gaikindo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AISI, </a:t>
            </a:r>
            <a:r>
              <a:rPr lang="en-US" dirty="0" err="1"/>
              <a:t>gaikindo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A1F2-BF72-A242-8D3A-0956767D32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5DD3-3DE8-674E-B87A-7F50454A33DA}" type="datetime1">
              <a:rPr lang="en-SG" smtClean="0"/>
              <a:t>14/7/20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2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2E8-6520-7F41-B485-2FDF213DEFD6}" type="datetime1">
              <a:rPr lang="en-SG" smtClean="0"/>
              <a:t>14/7/20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3617-0DA0-4846-A1B5-27B54F685508}" type="datetime1">
              <a:rPr lang="en-SG" smtClean="0"/>
              <a:t>14/7/20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404D-8F80-B04B-AA02-40F9FF5B7F94}" type="datetime1">
              <a:rPr lang="en-SG" smtClean="0"/>
              <a:t>14/7/20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B3F7-295B-214A-B444-646551A298A1}" type="datetime1">
              <a:rPr lang="en-SG" smtClean="0"/>
              <a:t>14/7/20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A9B9-4C23-BC44-8587-E6FD0E413A6E}" type="datetime1">
              <a:rPr lang="en-SG" smtClean="0"/>
              <a:t>14/7/20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6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7746-8586-6B4E-9EDF-CD13175299C5}" type="datetime1">
              <a:rPr lang="en-SG" smtClean="0"/>
              <a:t>14/7/20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B79-6F1D-A440-A319-A08D12E63B64}" type="datetime1">
              <a:rPr lang="en-SG" smtClean="0"/>
              <a:t>14/7/20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E80-FF5B-B349-B732-3156655CAB8E}" type="datetime1">
              <a:rPr lang="en-SG" smtClean="0"/>
              <a:t>14/7/20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1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8F68-C0E8-EB43-9740-5B289196BF2F}" type="datetime1">
              <a:rPr lang="en-SG" smtClean="0"/>
              <a:t>14/7/20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012-3124-E747-91DD-3053086A3063}" type="datetime1">
              <a:rPr lang="en-SG" smtClean="0"/>
              <a:t>14/7/20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C176-03AC-1649-8556-CDA7CF73A93C}" type="datetime1">
              <a:rPr lang="en-SG" smtClean="0"/>
              <a:t>14/7/20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329D-0841-7346-BF57-9AD78F6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2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BD492-4CC5-F44C-8958-43DB20AD5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66"/>
          <a:stretch/>
        </p:blipFill>
        <p:spPr>
          <a:xfrm>
            <a:off x="628650" y="1485900"/>
            <a:ext cx="8272581" cy="41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7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Driver (Cont’d) – 4W sales being heavily impacted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‘20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051ED-D7BB-9A46-A348-88CB8220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6667"/>
            <a:ext cx="9149632" cy="34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15AFD8-144F-944B-9D99-47C11F942D65}"/>
              </a:ext>
            </a:extLst>
          </p:cNvPr>
          <p:cNvSpPr/>
          <p:nvPr/>
        </p:nvSpPr>
        <p:spPr>
          <a:xfrm>
            <a:off x="7158446" y="2808514"/>
            <a:ext cx="1828800" cy="2743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8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Driver – Industry and region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4F4326-A79C-644B-8C61-F2146B2E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241"/>
            <a:ext cx="9144000" cy="32775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915285-433F-824C-8283-F0F0713E4F08}"/>
              </a:ext>
            </a:extLst>
          </p:cNvPr>
          <p:cNvSpPr/>
          <p:nvPr/>
        </p:nvSpPr>
        <p:spPr>
          <a:xfrm flipH="1">
            <a:off x="3084282" y="3381829"/>
            <a:ext cx="1364345" cy="188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3181-53BE-ED46-B01A-16127347F0B8}"/>
              </a:ext>
            </a:extLst>
          </p:cNvPr>
          <p:cNvSpPr/>
          <p:nvPr/>
        </p:nvSpPr>
        <p:spPr>
          <a:xfrm flipH="1">
            <a:off x="3084282" y="2887744"/>
            <a:ext cx="1364345" cy="188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1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igital lending/P2P landscape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BB2F6-CC6A-6A4A-89F8-2C7FE7560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05468"/>
            <a:ext cx="7992836" cy="51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igital lending/P2P is growing fast in Indo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B4897-661A-3040-81B6-378E2F9F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30" y="1302376"/>
            <a:ext cx="8015267" cy="52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 fintech lending overcomes Multi-finance limitation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31FCC-5066-C849-9F09-463234096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3"/>
          <a:stretch/>
        </p:blipFill>
        <p:spPr>
          <a:xfrm>
            <a:off x="296846" y="1456841"/>
            <a:ext cx="8838618" cy="47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Fragmented Markets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927D15-C75F-2A40-B173-2C14D902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3" y="1866121"/>
            <a:ext cx="8668316" cy="32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Network distribution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BBC7C-16FC-9B4A-877A-4D9B2A50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143000"/>
            <a:ext cx="8420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1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Industry Sub-segment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17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24B5A-19B7-E34B-96C9-4A80A167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788" y="365126"/>
            <a:ext cx="6617318" cy="40844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4DC80E-9F50-164F-B743-5BEAE712EBCC}"/>
              </a:ext>
            </a:extLst>
          </p:cNvPr>
          <p:cNvSpPr txBox="1"/>
          <p:nvPr/>
        </p:nvSpPr>
        <p:spPr>
          <a:xfrm>
            <a:off x="9391973" y="4602997"/>
            <a:ext cx="508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Thinking a better way of expressing this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F4EF83-FC70-9740-B62E-4F383525E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973" y="-2988663"/>
            <a:ext cx="5842000" cy="3200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27409-7897-6F4D-9674-AE0E8157A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82" y="1659467"/>
            <a:ext cx="7920765" cy="39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Company Screening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8021B9-C4BC-A647-BCE7-9CDFF9E50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17901"/>
              </p:ext>
            </p:extLst>
          </p:nvPr>
        </p:nvGraphicFramePr>
        <p:xfrm>
          <a:off x="628650" y="1647014"/>
          <a:ext cx="7886700" cy="494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648">
                  <a:extLst>
                    <a:ext uri="{9D8B030D-6E8A-4147-A177-3AD203B41FA5}">
                      <a16:colId xmlns:a16="http://schemas.microsoft.com/office/drawing/2014/main" val="1523397111"/>
                    </a:ext>
                  </a:extLst>
                </a:gridCol>
                <a:gridCol w="1730175">
                  <a:extLst>
                    <a:ext uri="{9D8B030D-6E8A-4147-A177-3AD203B41FA5}">
                      <a16:colId xmlns:a16="http://schemas.microsoft.com/office/drawing/2014/main" val="2705128708"/>
                    </a:ext>
                  </a:extLst>
                </a:gridCol>
                <a:gridCol w="1786197">
                  <a:extLst>
                    <a:ext uri="{9D8B030D-6E8A-4147-A177-3AD203B41FA5}">
                      <a16:colId xmlns:a16="http://schemas.microsoft.com/office/drawing/2014/main" val="124338448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10318265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346405909"/>
                    </a:ext>
                  </a:extLst>
                </a:gridCol>
              </a:tblGrid>
              <a:tr h="6706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Mandala </a:t>
                      </a:r>
                      <a:r>
                        <a:rPr lang="en-US" sz="1200" dirty="0" err="1"/>
                        <a:t>Multifinance</a:t>
                      </a:r>
                      <a:r>
                        <a:rPr lang="en-US" sz="1200" dirty="0"/>
                        <a:t> (MFIN)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Batavia </a:t>
                      </a:r>
                      <a:r>
                        <a:rPr lang="en-US" sz="1200" dirty="0" err="1"/>
                        <a:t>Prosperindo</a:t>
                      </a:r>
                      <a:r>
                        <a:rPr lang="en-US" sz="1200" dirty="0"/>
                        <a:t> Finance (BPFI)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Indomobil</a:t>
                      </a:r>
                      <a:r>
                        <a:rPr lang="en-US" sz="1200" dirty="0"/>
                        <a:t> Multi Jasa (IMJS)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Danasupra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Erapacific</a:t>
                      </a:r>
                      <a:r>
                        <a:rPr lang="en-US" sz="1200" dirty="0"/>
                        <a:t> (DEFI)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96089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Mrkt</a:t>
                      </a:r>
                      <a:r>
                        <a:rPr lang="en-US" sz="1200" dirty="0"/>
                        <a:t> Cap (US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14035"/>
                  </a:ext>
                </a:extLst>
              </a:tr>
              <a:tr h="275198">
                <a:tc>
                  <a:txBody>
                    <a:bodyPr/>
                    <a:lstStyle/>
                    <a:p>
                      <a:r>
                        <a:rPr lang="en-US" sz="1200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270.2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66256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sz="1200" dirty="0"/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13431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r>
                        <a:rPr lang="en-US" sz="1200" dirty="0"/>
                        <a:t>Rev CAGR (5y)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43018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Shareholding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Non-SOE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Non-SOE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Non-SOE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Non-SOE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39605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r>
                        <a:rPr lang="en-US" sz="1200" dirty="0"/>
                        <a:t>Interest cost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n.a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7764"/>
                  </a:ext>
                </a:extLst>
              </a:tr>
              <a:tr h="670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Revenue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Exposure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Consumer Financing 100%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Consumer Financing: 58%, Finance Lease: 11%, Factoring:4%,</a:t>
                      </a:r>
                    </a:p>
                    <a:p>
                      <a:r>
                        <a:rPr lang="en-US" sz="1200" dirty="0"/>
                        <a:t>Unallocated:27%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 Rental:46%, Other Financial Services: 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Consumer Financing: 7%, Factoring:19%,</a:t>
                      </a:r>
                    </a:p>
                    <a:p>
                      <a:r>
                        <a:rPr lang="en-US" sz="1200" dirty="0"/>
                        <a:t>Unallocated:74%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58255"/>
                  </a:ext>
                </a:extLst>
              </a:tr>
              <a:tr h="670654">
                <a:tc>
                  <a:txBody>
                    <a:bodyPr/>
                    <a:lstStyle/>
                    <a:p>
                      <a:r>
                        <a:rPr lang="en-US" sz="1200" dirty="0"/>
                        <a:t>Network</a:t>
                      </a:r>
                    </a:p>
                    <a:p>
                      <a:r>
                        <a:rPr lang="en-US" sz="1200" dirty="0"/>
                        <a:t>(# of branches)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n.a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4038"/>
                  </a:ext>
                </a:extLst>
              </a:tr>
              <a:tr h="670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Comments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Owned by Batavia </a:t>
                      </a:r>
                      <a:r>
                        <a:rPr lang="en-US" sz="1200" dirty="0" err="1"/>
                        <a:t>Prosperindo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Internasional</a:t>
                      </a:r>
                      <a:r>
                        <a:rPr lang="en-US" sz="1200" dirty="0"/>
                        <a:t> (Asset manager)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29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Company Screening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8021B9-C4BC-A647-BCE7-9CDFF9E50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08506"/>
              </p:ext>
            </p:extLst>
          </p:nvPr>
        </p:nvGraphicFramePr>
        <p:xfrm>
          <a:off x="628650" y="1647014"/>
          <a:ext cx="7886700" cy="513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648">
                  <a:extLst>
                    <a:ext uri="{9D8B030D-6E8A-4147-A177-3AD203B41FA5}">
                      <a16:colId xmlns:a16="http://schemas.microsoft.com/office/drawing/2014/main" val="1523397111"/>
                    </a:ext>
                  </a:extLst>
                </a:gridCol>
                <a:gridCol w="1730175">
                  <a:extLst>
                    <a:ext uri="{9D8B030D-6E8A-4147-A177-3AD203B41FA5}">
                      <a16:colId xmlns:a16="http://schemas.microsoft.com/office/drawing/2014/main" val="2705128708"/>
                    </a:ext>
                  </a:extLst>
                </a:gridCol>
                <a:gridCol w="1786197">
                  <a:extLst>
                    <a:ext uri="{9D8B030D-6E8A-4147-A177-3AD203B41FA5}">
                      <a16:colId xmlns:a16="http://schemas.microsoft.com/office/drawing/2014/main" val="124338448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10318265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346405909"/>
                    </a:ext>
                  </a:extLst>
                </a:gridCol>
              </a:tblGrid>
              <a:tr h="6706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Clipan</a:t>
                      </a:r>
                      <a:r>
                        <a:rPr lang="en-US" sz="1200" dirty="0"/>
                        <a:t> Finance</a:t>
                      </a:r>
                    </a:p>
                    <a:p>
                      <a:r>
                        <a:rPr lang="en-US" sz="1200" dirty="0"/>
                        <a:t>(CFIN)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Wahana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Ottomitra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Multiarha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(WOMF)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Buana</a:t>
                      </a:r>
                      <a:r>
                        <a:rPr lang="en-US" sz="1200" dirty="0"/>
                        <a:t> Finance</a:t>
                      </a:r>
                    </a:p>
                    <a:p>
                      <a:r>
                        <a:rPr lang="en-US" sz="1200" dirty="0"/>
                        <a:t>(BBLD)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Verena Multi Finance</a:t>
                      </a:r>
                    </a:p>
                    <a:p>
                      <a:r>
                        <a:rPr lang="en-US" sz="1200" dirty="0"/>
                        <a:t>(VRNA)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96089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Mrkt</a:t>
                      </a:r>
                      <a:r>
                        <a:rPr lang="en-US" sz="1200" dirty="0"/>
                        <a:t> Cap (US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14035"/>
                  </a:ext>
                </a:extLst>
              </a:tr>
              <a:tr h="275198">
                <a:tc>
                  <a:txBody>
                    <a:bodyPr/>
                    <a:lstStyle/>
                    <a:p>
                      <a:r>
                        <a:rPr lang="en-US" sz="1200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66256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sz="1200" dirty="0"/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13431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r>
                        <a:rPr lang="en-US" sz="1200" dirty="0"/>
                        <a:t>Rev CAGR (5y)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43018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Shareholding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Non-SOE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Non-SOE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Non-SOE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Non-SOE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39605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Interest cost rate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n.a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7764"/>
                  </a:ext>
                </a:extLst>
              </a:tr>
              <a:tr h="670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Revenue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Exposure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Consumer Financing: 74%, Finance Lease: 8%, Factoring:1%,</a:t>
                      </a:r>
                    </a:p>
                    <a:p>
                      <a:r>
                        <a:rPr lang="en-US" sz="1200" dirty="0"/>
                        <a:t>Unallocated:17%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Consumer Financing: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Consumer Financing: 75%, Finance Lease: 24%, Unallocated:1%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Consumer Financing: 51%, Finance Lease: 41%, Admin:8%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58255"/>
                  </a:ext>
                </a:extLst>
              </a:tr>
              <a:tr h="670654">
                <a:tc>
                  <a:txBody>
                    <a:bodyPr/>
                    <a:lstStyle/>
                    <a:p>
                      <a:r>
                        <a:rPr lang="en-US" sz="1200" dirty="0"/>
                        <a:t>Network</a:t>
                      </a:r>
                    </a:p>
                    <a:p>
                      <a:r>
                        <a:rPr lang="en-US" sz="1200" dirty="0"/>
                        <a:t>(# of branches)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60853"/>
                  </a:ext>
                </a:extLst>
              </a:tr>
              <a:tr h="670654"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Owned by bank Pan 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Owned by Maybank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Owned by Mizuho Leasing Company/ Bank Pan Indonesia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5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02537-AEE8-0440-A17B-3283D188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2" y="1802673"/>
            <a:ext cx="4768672" cy="3121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43E10-D786-1E45-9DEC-1A97865ED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663" y="1866625"/>
            <a:ext cx="452933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34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Regulations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6F9E9-FDE5-944A-B346-6D990F7CDF4E}"/>
              </a:ext>
            </a:extLst>
          </p:cNvPr>
          <p:cNvSpPr txBox="1"/>
          <p:nvPr/>
        </p:nvSpPr>
        <p:spPr>
          <a:xfrm>
            <a:off x="628649" y="1384662"/>
            <a:ext cx="81887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OJK relaxes minimum down-payment for multi-finance companies with net NPF ≤1%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Effective December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This provides flexibility for financially sound multi-finance companies with good credit processes and asset quality to grow faster.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This regulation also allows multi-finance companies to do multi-purpose cash lending. They can now provide consumer cash loans and working capital cash loans.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However, certain restrictions apply – such as ceiling of Rp500m for loans and collateral requirements (e.g. vehicle, land, building, heavy equipment).</a:t>
            </a:r>
          </a:p>
          <a:p>
            <a:r>
              <a:rPr lang="en-SG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7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Growth - Banks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FAC148-EB34-644C-8FC7-3235D2599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3"/>
          <a:stretch/>
        </p:blipFill>
        <p:spPr>
          <a:xfrm>
            <a:off x="628650" y="1556501"/>
            <a:ext cx="6078743" cy="479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0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Key Metrics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7E7C2-13FA-A846-AFF1-30BEEE3C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80517"/>
            <a:ext cx="5508679" cy="42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Key Metrics - Banks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55E64-33C9-F74B-A967-A25CF0C5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660" y="2202622"/>
            <a:ext cx="4248604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D580C6-AF7D-D740-9FF6-4F22BDF34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02"/>
          <a:stretch/>
        </p:blipFill>
        <p:spPr>
          <a:xfrm>
            <a:off x="157389" y="2162474"/>
            <a:ext cx="4055382" cy="30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8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Key Metrics – ROE/ROA in comparison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4673C-3BA7-934C-A735-C68374CE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" y="2015310"/>
            <a:ext cx="4354131" cy="2713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0E963-AC7F-424B-9D9C-99F523592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864" y="2015310"/>
            <a:ext cx="4781136" cy="26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Key Metrics – Banks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8897AC-6A38-0B42-97F6-B0E8670D4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750277"/>
              </p:ext>
            </p:extLst>
          </p:nvPr>
        </p:nvGraphicFramePr>
        <p:xfrm>
          <a:off x="987320" y="1689973"/>
          <a:ext cx="7528030" cy="4155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9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Driver – Vehicle Sales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290C95-0434-194C-860A-BC1AA681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84" y="1591480"/>
            <a:ext cx="5717359" cy="4352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5B01A-E6D8-F145-A23A-B8DF2A1C2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1" y="0"/>
            <a:ext cx="5686367" cy="36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3BD-EBB5-4943-AB0E-839C696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468428" cy="814317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Multi-finance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Driver – 4W &amp; 2W Sales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E87FFA-65EC-2444-BBC7-38CEB21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29D-0841-7346-BF57-9AD78F60173F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A4AAD4-D00B-5B45-B21F-13DD00096062}"/>
              </a:ext>
            </a:extLst>
          </p:cNvPr>
          <p:cNvGrpSpPr/>
          <p:nvPr/>
        </p:nvGrpSpPr>
        <p:grpSpPr>
          <a:xfrm>
            <a:off x="644787" y="1179443"/>
            <a:ext cx="5024047" cy="2805398"/>
            <a:chOff x="644787" y="1179443"/>
            <a:chExt cx="5024047" cy="2805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91F766-0074-4945-9E72-AA9C68B0F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787" y="1179443"/>
              <a:ext cx="5024047" cy="280539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D56D02-C360-034E-965C-E9AE23861043}"/>
                </a:ext>
              </a:extLst>
            </p:cNvPr>
            <p:cNvSpPr txBox="1"/>
            <p:nvPr/>
          </p:nvSpPr>
          <p:spPr>
            <a:xfrm>
              <a:off x="3533613" y="1394848"/>
              <a:ext cx="1131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2W Sales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55A2EE-B92A-B047-83E9-DFF6EECDF7DC}"/>
              </a:ext>
            </a:extLst>
          </p:cNvPr>
          <p:cNvSpPr txBox="1"/>
          <p:nvPr/>
        </p:nvSpPr>
        <p:spPr>
          <a:xfrm>
            <a:off x="5881249" y="4978399"/>
            <a:ext cx="2634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4W and 2W sales have been mostly flat in recent years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B6EE4-C925-8842-8784-110B87FDF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11" y="3783930"/>
            <a:ext cx="472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519</Words>
  <Application>Microsoft Macintosh PowerPoint</Application>
  <PresentationFormat>On-screen Show (4:3)</PresentationFormat>
  <Paragraphs>194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Multi-finance Growth</vt:lpstr>
      <vt:lpstr>Multi-finance Growth</vt:lpstr>
      <vt:lpstr>Multi-finance Growth - Banks</vt:lpstr>
      <vt:lpstr>Multi-finance Key Metrics</vt:lpstr>
      <vt:lpstr>Multi-finance Key Metrics - Banks</vt:lpstr>
      <vt:lpstr>Multi-finance Key Metrics – ROE/ROA in comparison</vt:lpstr>
      <vt:lpstr>Multi-finance Key Metrics – Banks</vt:lpstr>
      <vt:lpstr>Multi-finance Driver – Vehicle Sales</vt:lpstr>
      <vt:lpstr>Multi-finance Driver – 4W &amp; 2W Sales</vt:lpstr>
      <vt:lpstr>Multi-finance Driver (Cont’d) – 4W sales being heavily impacted by covid in ‘20</vt:lpstr>
      <vt:lpstr>Multi-finance Driver – Industry and region</vt:lpstr>
      <vt:lpstr>Multi-finance Digital lending/P2P landscape</vt:lpstr>
      <vt:lpstr>Multi-finance Digital lending/P2P is growing fast in Indo</vt:lpstr>
      <vt:lpstr>Multi-finance How fintech lending overcomes Multi-finance limitation </vt:lpstr>
      <vt:lpstr>Multi-finance Fragmented Markets</vt:lpstr>
      <vt:lpstr>Multi-finance Network distribution</vt:lpstr>
      <vt:lpstr>Multi-finance Industry Sub-segment</vt:lpstr>
      <vt:lpstr>Multi-finance Company Screening</vt:lpstr>
      <vt:lpstr>Multi-finance Company Screening</vt:lpstr>
      <vt:lpstr>Multi-finance Regulations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Xiao</dc:creator>
  <cp:lastModifiedBy>Zuoling Xiao</cp:lastModifiedBy>
  <cp:revision>34</cp:revision>
  <dcterms:created xsi:type="dcterms:W3CDTF">2020-06-11T01:45:13Z</dcterms:created>
  <dcterms:modified xsi:type="dcterms:W3CDTF">2020-07-14T12:43:12Z</dcterms:modified>
</cp:coreProperties>
</file>