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1"/>
  </p:notesMasterIdLst>
  <p:handoutMasterIdLst>
    <p:handoutMasterId r:id="rId12"/>
  </p:handoutMasterIdLst>
  <p:sldIdLst>
    <p:sldId id="256" r:id="rId5"/>
    <p:sldId id="258" r:id="rId6"/>
    <p:sldId id="272" r:id="rId7"/>
    <p:sldId id="273" r:id="rId8"/>
    <p:sldId id="257" r:id="rId9"/>
    <p:sldId id="26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B7C6"/>
    <a:srgbClr val="103350"/>
    <a:srgbClr val="0C4360"/>
    <a:srgbClr val="1B6872"/>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1/27/2022</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1/27/2022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Closure</a:t>
            </a:r>
          </a:p>
        </p:txBody>
      </p:sp>
      <p:sp>
        <p:nvSpPr>
          <p:cNvPr id="3" name="TextBox 2">
            <a:extLst>
              <a:ext uri="{FF2B5EF4-FFF2-40B4-BE49-F238E27FC236}">
                <a16:creationId xmlns:a16="http://schemas.microsoft.com/office/drawing/2014/main" id="{4F79B230-EEB2-45E2-A57F-61F96680F214}"/>
              </a:ext>
            </a:extLst>
          </p:cNvPr>
          <p:cNvSpPr txBox="1"/>
          <p:nvPr/>
        </p:nvSpPr>
        <p:spPr>
          <a:xfrm>
            <a:off x="2761488" y="4152899"/>
            <a:ext cx="7000875" cy="646331"/>
          </a:xfrm>
          <a:prstGeom prst="rect">
            <a:avLst/>
          </a:prstGeom>
          <a:noFill/>
        </p:spPr>
        <p:txBody>
          <a:bodyPr wrap="square" rtlCol="0">
            <a:spAutoFit/>
          </a:bodyPr>
          <a:lstStyle/>
          <a:p>
            <a:r>
              <a:rPr lang="en-US" b="1" i="0" dirty="0">
                <a:solidFill>
                  <a:srgbClr val="63B7C6"/>
                </a:solidFill>
                <a:effectLst/>
              </a:rPr>
              <a:t>closure is all around you in JavaScript, you just have to recognize and embrace it.</a:t>
            </a:r>
            <a:endParaRPr lang="en-US" dirty="0">
              <a:solidFill>
                <a:srgbClr val="63B7C6"/>
              </a:solidFill>
            </a:endParaRP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What is Closure</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r>
              <a:rPr lang="en-US" dirty="0"/>
              <a:t>Closure is when a function is able to remember and access its lexical scope even when that function is executing outside its lexical scope.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lexical scope is scope that is defined at </a:t>
            </a:r>
            <a:r>
              <a:rPr lang="en-US" dirty="0" err="1"/>
              <a:t>lexing</a:t>
            </a:r>
            <a:r>
              <a:rPr lang="en-US" dirty="0"/>
              <a:t> time. In other words, lexical scope is based on where variables and blocks of scope are authored, by you, at write time, and thus is (mostly) set in stone by the time the </a:t>
            </a:r>
            <a:r>
              <a:rPr lang="en-US" dirty="0" err="1"/>
              <a:t>lexer</a:t>
            </a:r>
            <a:r>
              <a:rPr lang="en-US" dirty="0"/>
              <a:t> processes your code.</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a:t>
            </a:fld>
            <a:endParaRPr lang="en-US" dirty="0"/>
          </a:p>
        </p:txBody>
      </p:sp>
      <p:pic>
        <p:nvPicPr>
          <p:cNvPr id="4" name="Picture 3">
            <a:extLst>
              <a:ext uri="{FF2B5EF4-FFF2-40B4-BE49-F238E27FC236}">
                <a16:creationId xmlns:a16="http://schemas.microsoft.com/office/drawing/2014/main" id="{2F5FF300-D9C6-48D3-9D47-7C7FA7B6382A}"/>
              </a:ext>
            </a:extLst>
          </p:cNvPr>
          <p:cNvPicPr>
            <a:picLocks noChangeAspect="1"/>
          </p:cNvPicPr>
          <p:nvPr/>
        </p:nvPicPr>
        <p:blipFill>
          <a:blip r:embed="rId2"/>
          <a:stretch>
            <a:fillRect/>
          </a:stretch>
        </p:blipFill>
        <p:spPr>
          <a:xfrm>
            <a:off x="749300" y="2338506"/>
            <a:ext cx="4152900" cy="2667000"/>
          </a:xfrm>
          <a:prstGeom prst="rect">
            <a:avLst/>
          </a:prstGeom>
        </p:spPr>
      </p:pic>
      <p:sp>
        <p:nvSpPr>
          <p:cNvPr id="8" name="Text Placeholder 9">
            <a:extLst>
              <a:ext uri="{FF2B5EF4-FFF2-40B4-BE49-F238E27FC236}">
                <a16:creationId xmlns:a16="http://schemas.microsoft.com/office/drawing/2014/main" id="{3CC7FDD9-D835-49CB-95BE-79393DE16011}"/>
              </a:ext>
            </a:extLst>
          </p:cNvPr>
          <p:cNvSpPr txBox="1">
            <a:spLocks/>
          </p:cNvSpPr>
          <p:nvPr/>
        </p:nvSpPr>
        <p:spPr>
          <a:xfrm>
            <a:off x="4902200" y="2678322"/>
            <a:ext cx="4324350" cy="1987367"/>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2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After foo() executed, normally we would expect that the entirety of the inner scope of foo() would be collected by </a:t>
            </a:r>
            <a:r>
              <a:rPr lang="en-US" dirty="0" err="1"/>
              <a:t>gc</a:t>
            </a:r>
            <a:r>
              <a:rPr lang="en-US" dirty="0"/>
              <a:t>, but the "magic" of closures does not let this happen.</a:t>
            </a:r>
          </a:p>
          <a:p>
            <a:r>
              <a:rPr lang="en-US" dirty="0"/>
              <a:t>bar() still has a reference to that scope, and that reference is called closure.</a:t>
            </a:r>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Loops + Closure</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r>
              <a:rPr lang="en-US" dirty="0"/>
              <a:t>The most common example used to illustrate closure is for-loop.</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3</a:t>
            </a:fld>
            <a:endParaRPr lang="en-US" dirty="0"/>
          </a:p>
        </p:txBody>
      </p:sp>
      <p:pic>
        <p:nvPicPr>
          <p:cNvPr id="4" name="Picture 3">
            <a:extLst>
              <a:ext uri="{FF2B5EF4-FFF2-40B4-BE49-F238E27FC236}">
                <a16:creationId xmlns:a16="http://schemas.microsoft.com/office/drawing/2014/main" id="{67E7E105-D309-4CA2-AC4D-D75A6FBC7058}"/>
              </a:ext>
            </a:extLst>
          </p:cNvPr>
          <p:cNvPicPr>
            <a:picLocks noChangeAspect="1"/>
          </p:cNvPicPr>
          <p:nvPr/>
        </p:nvPicPr>
        <p:blipFill>
          <a:blip r:embed="rId2"/>
          <a:stretch>
            <a:fillRect/>
          </a:stretch>
        </p:blipFill>
        <p:spPr>
          <a:xfrm>
            <a:off x="752475" y="2047875"/>
            <a:ext cx="3200400" cy="1381125"/>
          </a:xfrm>
          <a:prstGeom prst="rect">
            <a:avLst/>
          </a:prstGeom>
        </p:spPr>
      </p:pic>
      <p:sp>
        <p:nvSpPr>
          <p:cNvPr id="8" name="Text Placeholder 9">
            <a:extLst>
              <a:ext uri="{FF2B5EF4-FFF2-40B4-BE49-F238E27FC236}">
                <a16:creationId xmlns:a16="http://schemas.microsoft.com/office/drawing/2014/main" id="{26ED6823-6D48-4A67-A6D0-FDB23376BF8C}"/>
              </a:ext>
            </a:extLst>
          </p:cNvPr>
          <p:cNvSpPr txBox="1">
            <a:spLocks/>
          </p:cNvSpPr>
          <p:nvPr/>
        </p:nvSpPr>
        <p:spPr>
          <a:xfrm>
            <a:off x="4081145" y="2470671"/>
            <a:ext cx="1313815" cy="535531"/>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2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6 6 6 6 6</a:t>
            </a:r>
          </a:p>
        </p:txBody>
      </p:sp>
      <p:pic>
        <p:nvPicPr>
          <p:cNvPr id="6" name="Picture 5">
            <a:extLst>
              <a:ext uri="{FF2B5EF4-FFF2-40B4-BE49-F238E27FC236}">
                <a16:creationId xmlns:a16="http://schemas.microsoft.com/office/drawing/2014/main" id="{944701D7-8AD0-4C62-9D3D-C5E1A9DBB385}"/>
              </a:ext>
            </a:extLst>
          </p:cNvPr>
          <p:cNvPicPr>
            <a:picLocks noChangeAspect="1"/>
          </p:cNvPicPr>
          <p:nvPr/>
        </p:nvPicPr>
        <p:blipFill>
          <a:blip r:embed="rId3"/>
          <a:stretch>
            <a:fillRect/>
          </a:stretch>
        </p:blipFill>
        <p:spPr>
          <a:xfrm>
            <a:off x="752475" y="4274286"/>
            <a:ext cx="3552825" cy="1304925"/>
          </a:xfrm>
          <a:prstGeom prst="rect">
            <a:avLst/>
          </a:prstGeom>
        </p:spPr>
      </p:pic>
      <p:sp>
        <p:nvSpPr>
          <p:cNvPr id="11" name="Text Placeholder 9">
            <a:extLst>
              <a:ext uri="{FF2B5EF4-FFF2-40B4-BE49-F238E27FC236}">
                <a16:creationId xmlns:a16="http://schemas.microsoft.com/office/drawing/2014/main" id="{72603DA6-13E7-4998-870C-920C8A9F8D78}"/>
              </a:ext>
            </a:extLst>
          </p:cNvPr>
          <p:cNvSpPr txBox="1">
            <a:spLocks/>
          </p:cNvSpPr>
          <p:nvPr/>
        </p:nvSpPr>
        <p:spPr>
          <a:xfrm>
            <a:off x="4538345" y="4721679"/>
            <a:ext cx="4443730" cy="1117146"/>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2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1 2 3 4 5</a:t>
            </a:r>
          </a:p>
          <a:p>
            <a:r>
              <a:rPr lang="en-US" dirty="0"/>
              <a:t>Block scoping and closure working hand-in-hand, solving all the world's problems.</a:t>
            </a:r>
          </a:p>
        </p:txBody>
      </p:sp>
    </p:spTree>
    <p:extLst>
      <p:ext uri="{BB962C8B-B14F-4D97-AF65-F5344CB8AC3E}">
        <p14:creationId xmlns:p14="http://schemas.microsoft.com/office/powerpoint/2010/main" val="2173010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1000"/>
                                        <p:tgtEl>
                                          <p:spTgt spid="11"/>
                                        </p:tgtEl>
                                      </p:cBhvr>
                                    </p:animEffect>
                                    <p:anim calcmode="lin" valueType="num">
                                      <p:cBhvr>
                                        <p:cTn id="21" dur="1000" fill="hold"/>
                                        <p:tgtEl>
                                          <p:spTgt spid="11"/>
                                        </p:tgtEl>
                                        <p:attrNameLst>
                                          <p:attrName>ppt_x</p:attrName>
                                        </p:attrNameLst>
                                      </p:cBhvr>
                                      <p:tavLst>
                                        <p:tav tm="0">
                                          <p:val>
                                            <p:strVal val="#ppt_x"/>
                                          </p:val>
                                        </p:tav>
                                        <p:tav tm="100000">
                                          <p:val>
                                            <p:strVal val="#ppt_x"/>
                                          </p:val>
                                        </p:tav>
                                      </p:tavLst>
                                    </p:anim>
                                    <p:anim calcmode="lin" valueType="num">
                                      <p:cBhvr>
                                        <p:cTn id="2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Modules</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382378"/>
            <a:ext cx="6718300" cy="4093243"/>
          </a:xfrm>
        </p:spPr>
        <p:txBody>
          <a:bodyPr/>
          <a:lstStyle/>
          <a:p>
            <a:r>
              <a:rPr lang="en-US" dirty="0"/>
              <a:t>There are other code patterns which leverage the power of closure but which do not on the surface appear to be about callbacks. Let's examine the most powerful of them: the module.</a:t>
            </a:r>
          </a:p>
          <a:p>
            <a:endParaRPr lang="en-US" dirty="0"/>
          </a:p>
          <a:p>
            <a:endParaRPr lang="en-US" dirty="0"/>
          </a:p>
          <a:p>
            <a:endParaRPr lang="en-US" dirty="0"/>
          </a:p>
          <a:p>
            <a:endParaRPr lang="en-US" dirty="0"/>
          </a:p>
          <a:p>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pic>
        <p:nvPicPr>
          <p:cNvPr id="6" name="Picture 5">
            <a:extLst>
              <a:ext uri="{FF2B5EF4-FFF2-40B4-BE49-F238E27FC236}">
                <a16:creationId xmlns:a16="http://schemas.microsoft.com/office/drawing/2014/main" id="{FF7E64B3-08BE-474B-8FBF-7AAB4C637401}"/>
              </a:ext>
            </a:extLst>
          </p:cNvPr>
          <p:cNvPicPr>
            <a:picLocks noChangeAspect="1"/>
          </p:cNvPicPr>
          <p:nvPr/>
        </p:nvPicPr>
        <p:blipFill>
          <a:blip r:embed="rId2"/>
          <a:stretch>
            <a:fillRect/>
          </a:stretch>
        </p:blipFill>
        <p:spPr>
          <a:xfrm>
            <a:off x="708660" y="2260600"/>
            <a:ext cx="4514850" cy="4419600"/>
          </a:xfrm>
          <a:prstGeom prst="rect">
            <a:avLst/>
          </a:prstGeom>
        </p:spPr>
      </p:pic>
      <p:sp>
        <p:nvSpPr>
          <p:cNvPr id="11" name="Text Placeholder 9">
            <a:extLst>
              <a:ext uri="{FF2B5EF4-FFF2-40B4-BE49-F238E27FC236}">
                <a16:creationId xmlns:a16="http://schemas.microsoft.com/office/drawing/2014/main" id="{7838EFEF-4DF5-4029-9F4B-4F541F2A37E8}"/>
              </a:ext>
            </a:extLst>
          </p:cNvPr>
          <p:cNvSpPr txBox="1">
            <a:spLocks/>
          </p:cNvSpPr>
          <p:nvPr/>
        </p:nvSpPr>
        <p:spPr>
          <a:xfrm>
            <a:off x="5223510" y="2967339"/>
            <a:ext cx="5220970" cy="3189622"/>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2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Firstly, </a:t>
            </a:r>
            <a:r>
              <a:rPr lang="en-US" dirty="0" err="1"/>
              <a:t>CoolModule</a:t>
            </a:r>
            <a:r>
              <a:rPr lang="en-US" dirty="0"/>
              <a:t>() is just a function, but it has to be invoked for there to be a module instance created</a:t>
            </a:r>
          </a:p>
          <a:p>
            <a:r>
              <a:rPr lang="en-US" dirty="0"/>
              <a:t>Secondly, the </a:t>
            </a:r>
            <a:r>
              <a:rPr lang="en-US" dirty="0" err="1"/>
              <a:t>CoolModule</a:t>
            </a:r>
            <a:r>
              <a:rPr lang="en-US" dirty="0"/>
              <a:t>() function returns an object, denoted by the object-literal syntax { key: value, ... }. It's appropriate to think of this object return value as essentially a public API for our module.</a:t>
            </a:r>
          </a:p>
          <a:p>
            <a:r>
              <a:rPr lang="en-US" dirty="0"/>
              <a:t>The </a:t>
            </a:r>
            <a:r>
              <a:rPr lang="en-US" dirty="0" err="1"/>
              <a:t>doSomething</a:t>
            </a:r>
            <a:r>
              <a:rPr lang="en-US" dirty="0"/>
              <a:t>() and </a:t>
            </a:r>
            <a:r>
              <a:rPr lang="en-US" dirty="0" err="1"/>
              <a:t>doAnother</a:t>
            </a:r>
            <a:r>
              <a:rPr lang="en-US" dirty="0"/>
              <a:t>() functions have closure over the inner scope of the module "instance" (arrived at by actually invoking </a:t>
            </a:r>
            <a:r>
              <a:rPr lang="en-US" dirty="0" err="1"/>
              <a:t>CoolModule</a:t>
            </a:r>
            <a:r>
              <a:rPr lang="en-US" dirty="0"/>
              <a:t>()).</a:t>
            </a:r>
          </a:p>
          <a:p>
            <a:endParaRPr lang="en-US" dirty="0"/>
          </a:p>
          <a:p>
            <a:endParaRPr lang="en-US" dirty="0"/>
          </a:p>
          <a:p>
            <a:endParaRPr lang="en-US" dirty="0"/>
          </a:p>
        </p:txBody>
      </p:sp>
    </p:spTree>
    <p:extLst>
      <p:ext uri="{BB962C8B-B14F-4D97-AF65-F5344CB8AC3E}">
        <p14:creationId xmlns:p14="http://schemas.microsoft.com/office/powerpoint/2010/main" val="3000356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p:txBody>
          <a:bodyPr/>
          <a:lstStyle/>
          <a:p>
            <a:r>
              <a:rPr lang="en-US" dirty="0"/>
              <a:t>Example</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c5705f0-4923-4b56-bf24-c83471f01d25" xsi:nil="true"/>
    <SharedWithUsers xmlns="e7a4334c-07cc-4093-81ef-8853e119eb30">
      <UserInfo>
        <DisplayName>EPAM SU JAVASCRIPT TEAM A2 Members</DisplayName>
        <AccountId>7</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9A01689FA6C784D945F91AB88AD7205" ma:contentTypeVersion="6" ma:contentTypeDescription="Create a new document." ma:contentTypeScope="" ma:versionID="35bf99a25d66e2885963ba88152e1087">
  <xsd:schema xmlns:xsd="http://www.w3.org/2001/XMLSchema" xmlns:xs="http://www.w3.org/2001/XMLSchema" xmlns:p="http://schemas.microsoft.com/office/2006/metadata/properties" xmlns:ns2="7c5705f0-4923-4b56-bf24-c83471f01d25" xmlns:ns3="e7a4334c-07cc-4093-81ef-8853e119eb30" targetNamespace="http://schemas.microsoft.com/office/2006/metadata/properties" ma:root="true" ma:fieldsID="943b7ccabdf268b67b0b974bb1f39a6d" ns2:_="" ns3:_="">
    <xsd:import namespace="7c5705f0-4923-4b56-bf24-c83471f01d25"/>
    <xsd:import namespace="e7a4334c-07cc-4093-81ef-8853e119eb30"/>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5705f0-4923-4b56-bf24-c83471f01d2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7a4334c-07cc-4093-81ef-8853e119eb30"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 ds:uri="7c5705f0-4923-4b56-bf24-c83471f01d25"/>
    <ds:schemaRef ds:uri="e7a4334c-07cc-4093-81ef-8853e119eb30"/>
  </ds:schemaRefs>
</ds:datastoreItem>
</file>

<file path=customXml/itemProps3.xml><?xml version="1.0" encoding="utf-8"?>
<ds:datastoreItem xmlns:ds="http://schemas.openxmlformats.org/officeDocument/2006/customXml" ds:itemID="{E5B57C60-BCA0-48E5-91D7-4767F473CF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c5705f0-4923-4b56-bf24-c83471f01d25"/>
    <ds:schemaRef ds:uri="e7a4334c-07cc-4093-81ef-8853e119eb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294</TotalTime>
  <Words>325</Words>
  <Application>Microsoft Office PowerPoint</Application>
  <PresentationFormat>Widescreen</PresentationFormat>
  <Paragraphs>35</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Trade Gothic LT Pro</vt:lpstr>
      <vt:lpstr>Arial</vt:lpstr>
      <vt:lpstr>Calibri</vt:lpstr>
      <vt:lpstr>Trebuchet MS</vt:lpstr>
      <vt:lpstr>Office Theme</vt:lpstr>
      <vt:lpstr>Closure</vt:lpstr>
      <vt:lpstr>What is Closure</vt:lpstr>
      <vt:lpstr>Loops + Closure</vt:lpstr>
      <vt:lpstr>Modules</vt:lpstr>
      <vt:lpstr>Example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GraphQL</dc:title>
  <dc:creator>Matt Xu</dc:creator>
  <cp:lastModifiedBy>Matt Xu</cp:lastModifiedBy>
  <cp:revision>32</cp:revision>
  <dcterms:created xsi:type="dcterms:W3CDTF">2021-12-09T02:02:51Z</dcterms:created>
  <dcterms:modified xsi:type="dcterms:W3CDTF">2022-01-27T03:15:17Z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0x01010069A01689FA6C784D945F91AB88AD7205</vt:lpwstr>
  </property>
</Properties>
</file>