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20" r:id="rId3"/>
  </p:sldMasterIdLst>
  <p:sldIdLst>
    <p:sldId id="256" r:id="rId4"/>
    <p:sldId id="257" r:id="rId5"/>
    <p:sldId id="258" r:id="rId6"/>
    <p:sldId id="259" r:id="rId7"/>
    <p:sldId id="287" r:id="rId8"/>
    <p:sldId id="260" r:id="rId9"/>
    <p:sldId id="261" r:id="rId10"/>
    <p:sldId id="262" r:id="rId11"/>
    <p:sldId id="264" r:id="rId12"/>
    <p:sldId id="263" r:id="rId13"/>
    <p:sldId id="265" r:id="rId14"/>
    <p:sldId id="266" r:id="rId15"/>
    <p:sldId id="267" r:id="rId16"/>
    <p:sldId id="268" r:id="rId17"/>
    <p:sldId id="269" r:id="rId18"/>
    <p:sldId id="277" r:id="rId19"/>
    <p:sldId id="278" r:id="rId20"/>
    <p:sldId id="271" r:id="rId21"/>
    <p:sldId id="273" r:id="rId22"/>
    <p:sldId id="272" r:id="rId23"/>
    <p:sldId id="270" r:id="rId24"/>
    <p:sldId id="274" r:id="rId25"/>
    <p:sldId id="275" r:id="rId26"/>
    <p:sldId id="276" r:id="rId27"/>
    <p:sldId id="284" r:id="rId28"/>
    <p:sldId id="279" r:id="rId29"/>
    <p:sldId id="280" r:id="rId30"/>
    <p:sldId id="281" r:id="rId31"/>
    <p:sldId id="282" r:id="rId32"/>
    <p:sldId id="283" r:id="rId33"/>
    <p:sldId id="285" r:id="rId34"/>
    <p:sldId id="286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46E-C307-4A24-A799-E87927F5819D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7B0A-4D3E-445F-9EDC-124043D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16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46E-C307-4A24-A799-E87927F5819D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7B0A-4D3E-445F-9EDC-124043D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7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46E-C307-4A24-A799-E87927F5819D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7B0A-4D3E-445F-9EDC-124043D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13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46E-C307-4A24-A799-E87927F5819D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7B0A-4D3E-445F-9EDC-124043D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87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46E-C307-4A24-A799-E87927F5819D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7B0A-4D3E-445F-9EDC-124043D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56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46E-C307-4A24-A799-E87927F5819D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7B0A-4D3E-445F-9EDC-124043D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28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46E-C307-4A24-A799-E87927F5819D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7B0A-4D3E-445F-9EDC-124043D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6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46E-C307-4A24-A799-E87927F5819D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7B0A-4D3E-445F-9EDC-124043D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8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46E-C307-4A24-A799-E87927F5819D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7B0A-4D3E-445F-9EDC-124043D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365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46E-C307-4A24-A799-E87927F5819D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7B0A-4D3E-445F-9EDC-124043D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98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46E-C307-4A24-A799-E87927F5819D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7B0A-4D3E-445F-9EDC-124043D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46E-C307-4A24-A799-E87927F5819D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7B0A-4D3E-445F-9EDC-124043D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323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46E-C307-4A24-A799-E87927F5819D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7B0A-4D3E-445F-9EDC-124043D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483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46E-C307-4A24-A799-E87927F5819D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7B0A-4D3E-445F-9EDC-124043D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146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46E-C307-4A24-A799-E87927F5819D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7B0A-4D3E-445F-9EDC-124043D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161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46E-C307-4A24-A799-E87927F5819D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7B0A-4D3E-445F-9EDC-124043D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170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46E-C307-4A24-A799-E87927F5819D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7B0A-4D3E-445F-9EDC-124043D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919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46E-C307-4A24-A799-E87927F5819D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7B0A-4D3E-445F-9EDC-124043D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120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46E-C307-4A24-A799-E87927F5819D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7B0A-4D3E-445F-9EDC-124043D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654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46E-C307-4A24-A799-E87927F5819D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7B0A-4D3E-445F-9EDC-124043D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922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46E-C307-4A24-A799-E87927F5819D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7B0A-4D3E-445F-9EDC-124043D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823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46E-C307-4A24-A799-E87927F5819D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7B0A-4D3E-445F-9EDC-124043D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6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46E-C307-4A24-A799-E87927F5819D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7B0A-4D3E-445F-9EDC-124043D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63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46E-C307-4A24-A799-E87927F5819D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7B0A-4D3E-445F-9EDC-124043D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758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46E-C307-4A24-A799-E87927F5819D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7B0A-4D3E-445F-9EDC-124043D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722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46E-C307-4A24-A799-E87927F5819D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7B0A-4D3E-445F-9EDC-124043D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58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46E-C307-4A24-A799-E87927F5819D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7B0A-4D3E-445F-9EDC-124043D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46E-C307-4A24-A799-E87927F5819D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7B0A-4D3E-445F-9EDC-124043D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4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46E-C307-4A24-A799-E87927F5819D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7B0A-4D3E-445F-9EDC-124043D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8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46E-C307-4A24-A799-E87927F5819D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7B0A-4D3E-445F-9EDC-124043D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2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46E-C307-4A24-A799-E87927F5819D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7B0A-4D3E-445F-9EDC-124043D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83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46E-C307-4A24-A799-E87927F5819D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7B0A-4D3E-445F-9EDC-124043D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5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46E-C307-4A24-A799-E87927F5819D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7B0A-4D3E-445F-9EDC-124043D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1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CDD646E-C307-4A24-A799-E87927F5819D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B2407B0A-4D3E-445F-9EDC-124043D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13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CDD646E-C307-4A24-A799-E87927F5819D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B2407B0A-4D3E-445F-9EDC-124043D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7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CDD646E-C307-4A24-A799-E87927F5819D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B2407B0A-4D3E-445F-9EDC-124043D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2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human+activity+recognition+using+smartphones" TargetMode="Externa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91" y="1936866"/>
            <a:ext cx="8587047" cy="261850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Human Activity Recognition with Smartphones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3115" y="5583091"/>
            <a:ext cx="2610198" cy="414130"/>
          </a:xfrm>
        </p:spPr>
        <p:txBody>
          <a:bodyPr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Matt Xu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30" name="Picture 6" descr="Image result for smartphone ve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780" y="4630189"/>
            <a:ext cx="1045444" cy="126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8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C00000"/>
                </a:solidFill>
              </a:rPr>
              <a:t>Acc</a:t>
            </a:r>
            <a:r>
              <a:rPr lang="en-US" dirty="0">
                <a:solidFill>
                  <a:srgbClr val="C00000"/>
                </a:solidFill>
              </a:rPr>
              <a:t> data axial distribution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04881"/>
            <a:ext cx="7315200" cy="4238713"/>
          </a:xfrm>
        </p:spPr>
      </p:pic>
      <p:sp>
        <p:nvSpPr>
          <p:cNvPr id="5" name="TextBox 4"/>
          <p:cNvSpPr txBox="1"/>
          <p:nvPr/>
        </p:nvSpPr>
        <p:spPr>
          <a:xfrm>
            <a:off x="3530600" y="723900"/>
            <a:ext cx="382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participant #15</a:t>
            </a:r>
          </a:p>
        </p:txBody>
      </p:sp>
    </p:spTree>
    <p:extLst>
      <p:ext uri="{BB962C8B-B14F-4D97-AF65-F5344CB8AC3E}">
        <p14:creationId xmlns:p14="http://schemas.microsoft.com/office/powerpoint/2010/main" val="426394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Max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acc</a:t>
            </a:r>
            <a:r>
              <a:rPr lang="en-US" dirty="0">
                <a:solidFill>
                  <a:srgbClr val="C00000"/>
                </a:solidFill>
              </a:rPr>
              <a:t> axial distribution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04881"/>
            <a:ext cx="7315200" cy="4238713"/>
          </a:xfrm>
        </p:spPr>
      </p:pic>
      <p:sp>
        <p:nvSpPr>
          <p:cNvPr id="6" name="TextBox 5"/>
          <p:cNvSpPr txBox="1"/>
          <p:nvPr/>
        </p:nvSpPr>
        <p:spPr>
          <a:xfrm>
            <a:off x="3530600" y="723900"/>
            <a:ext cx="382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all 30 participants</a:t>
            </a:r>
          </a:p>
        </p:txBody>
      </p:sp>
    </p:spTree>
    <p:extLst>
      <p:ext uri="{BB962C8B-B14F-4D97-AF65-F5344CB8AC3E}">
        <p14:creationId xmlns:p14="http://schemas.microsoft.com/office/powerpoint/2010/main" val="54697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Max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acc</a:t>
            </a:r>
            <a:r>
              <a:rPr lang="en-US" dirty="0">
                <a:solidFill>
                  <a:srgbClr val="C00000"/>
                </a:solidFill>
              </a:rPr>
              <a:t> axial distribution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04881"/>
            <a:ext cx="7315200" cy="4238713"/>
          </a:xfrm>
        </p:spPr>
      </p:pic>
      <p:sp>
        <p:nvSpPr>
          <p:cNvPr id="5" name="TextBox 4"/>
          <p:cNvSpPr txBox="1"/>
          <p:nvPr/>
        </p:nvSpPr>
        <p:spPr>
          <a:xfrm>
            <a:off x="3530600" y="723900"/>
            <a:ext cx="382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participant #15</a:t>
            </a:r>
          </a:p>
        </p:txBody>
      </p:sp>
    </p:spTree>
    <p:extLst>
      <p:ext uri="{BB962C8B-B14F-4D97-AF65-F5344CB8AC3E}">
        <p14:creationId xmlns:p14="http://schemas.microsoft.com/office/powerpoint/2010/main" val="59961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t-SNE visualization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932782"/>
            <a:ext cx="7315200" cy="4982911"/>
          </a:xfrm>
        </p:spPr>
      </p:pic>
    </p:spTree>
    <p:extLst>
      <p:ext uri="{BB962C8B-B14F-4D97-AF65-F5344CB8AC3E}">
        <p14:creationId xmlns:p14="http://schemas.microsoft.com/office/powerpoint/2010/main" val="352437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t-SNE visualization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932782"/>
            <a:ext cx="7315200" cy="4982911"/>
          </a:xfrm>
        </p:spPr>
      </p:pic>
    </p:spTree>
    <p:extLst>
      <p:ext uri="{BB962C8B-B14F-4D97-AF65-F5344CB8AC3E}">
        <p14:creationId xmlns:p14="http://schemas.microsoft.com/office/powerpoint/2010/main" val="187719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Machine learning</a:t>
            </a:r>
            <a:br>
              <a:rPr lang="en-US" sz="3200" dirty="0"/>
            </a:br>
            <a:r>
              <a:rPr lang="en-US" sz="3200" dirty="0">
                <a:solidFill>
                  <a:srgbClr val="C00000"/>
                </a:solidFill>
              </a:rPr>
              <a:t>Data prep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67100" y="1465705"/>
            <a:ext cx="84963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types: all features are float, except ‘subject’ (</a:t>
            </a:r>
            <a:r>
              <a:rPr lang="en-US" sz="2000" dirty="0" err="1"/>
              <a:t>int</a:t>
            </a:r>
            <a:r>
              <a:rPr lang="en-US" sz="2000" dirty="0"/>
              <a:t>), and ‘Activity’ (Object)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Encode activities to:</a:t>
            </a:r>
          </a:p>
          <a:p>
            <a:r>
              <a:rPr lang="en-US" sz="2000" dirty="0"/>
              <a:t>      0: LAYING, 1: SITTING, 2: STANDING, 3: WALKING, </a:t>
            </a:r>
          </a:p>
          <a:p>
            <a:r>
              <a:rPr lang="en-US" sz="2000" dirty="0"/>
              <a:t>      4: WALKING_DOWNSTAIRS, 5: WALKING_UPSTAIRS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Combined train and test dataset </a:t>
            </a:r>
            <a:r>
              <a:rPr lang="en-US" sz="2000" smtClean="0"/>
              <a:t>and </a:t>
            </a:r>
            <a:r>
              <a:rPr lang="en-US" sz="2000" smtClean="0"/>
              <a:t>randomly split </a:t>
            </a:r>
            <a:r>
              <a:rPr lang="en-US" sz="2000" dirty="0"/>
              <a:t>70% for training and 30% for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Performed PCA to reduce to 120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Dataset shape: 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X_train</a:t>
            </a:r>
            <a:r>
              <a:rPr lang="en-US" sz="2000" dirty="0"/>
              <a:t>(7209, 120), </a:t>
            </a:r>
            <a:r>
              <a:rPr lang="en-US" sz="2000" dirty="0" err="1"/>
              <a:t>X_test</a:t>
            </a:r>
            <a:r>
              <a:rPr lang="en-US" sz="2000" dirty="0"/>
              <a:t>(3090, 120)</a:t>
            </a:r>
          </a:p>
        </p:txBody>
      </p:sp>
    </p:spTree>
    <p:extLst>
      <p:ext uri="{BB962C8B-B14F-4D97-AF65-F5344CB8AC3E}">
        <p14:creationId xmlns:p14="http://schemas.microsoft.com/office/powerpoint/2010/main" val="221111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8" y="1136537"/>
            <a:ext cx="3150681" cy="460118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Machine learning</a:t>
            </a:r>
            <a:br>
              <a:rPr lang="en-US" sz="3200" dirty="0"/>
            </a:br>
            <a:r>
              <a:rPr lang="en-US" sz="3200" dirty="0">
                <a:solidFill>
                  <a:srgbClr val="C00000"/>
                </a:solidFill>
              </a:rPr>
              <a:t>Decision Trees</a:t>
            </a:r>
            <a:br>
              <a:rPr lang="en-US" sz="32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(criterion</a:t>
            </a:r>
            <a:r>
              <a:rPr lang="en-US" sz="2000" dirty="0" smtClean="0">
                <a:solidFill>
                  <a:srgbClr val="C00000"/>
                </a:solidFill>
              </a:rPr>
              <a:t>)</a:t>
            </a: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045527" y="5208848"/>
            <a:ext cx="308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Confusion_matrix</a:t>
            </a:r>
            <a:r>
              <a:rPr lang="en-US" dirty="0"/>
              <a:t> of</a:t>
            </a:r>
          </a:p>
          <a:p>
            <a:r>
              <a:rPr lang="en-US" dirty="0"/>
              <a:t>criterion = </a:t>
            </a:r>
            <a:r>
              <a:rPr lang="en-US" dirty="0" err="1"/>
              <a:t>gini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137213"/>
            <a:ext cx="7622078" cy="403856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315200" y="4706191"/>
            <a:ext cx="4013200" cy="185114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[[507  32  19   1   8   4]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[ 32 331 183   4   1   3]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[ 12 128 415   6   2   2]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1   5   5 401  67  50]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6   0   0  64 305  37]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[  1   1   4  39  52 362]]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18540" y="541081"/>
            <a:ext cx="740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75.1%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4744" y="4241799"/>
            <a:ext cx="2363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criterion=</a:t>
            </a:r>
            <a:r>
              <a:rPr lang="en-US" dirty="0" err="1"/>
              <a:t>gini</a:t>
            </a:r>
            <a:r>
              <a:rPr lang="en-US" dirty="0"/>
              <a:t>, entropy</a:t>
            </a:r>
          </a:p>
          <a:p>
            <a:r>
              <a:rPr lang="en-US" dirty="0" err="1"/>
              <a:t>max_features</a:t>
            </a:r>
            <a:r>
              <a:rPr lang="en-US" dirty="0"/>
              <a:t>= </a:t>
            </a:r>
            <a:r>
              <a:rPr lang="en-US" dirty="0" err="1"/>
              <a:t>sqrt</a:t>
            </a:r>
            <a:r>
              <a:rPr lang="en-US" dirty="0"/>
              <a:t>(n)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1617" y="4444581"/>
            <a:ext cx="38238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LAY             SIT         STAND     WALK     W-DOWN   W-UP      </a:t>
            </a:r>
            <a:endParaRPr lang="en-US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6492723" y="4706191"/>
            <a:ext cx="911376" cy="1853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LAY</a:t>
            </a:r>
          </a:p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SIT</a:t>
            </a:r>
          </a:p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STAND</a:t>
            </a:r>
          </a:p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WALK</a:t>
            </a:r>
          </a:p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W-DOWN</a:t>
            </a:r>
          </a:p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W-UP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1685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8" y="1136537"/>
            <a:ext cx="3150681" cy="4601183"/>
          </a:xfrm>
        </p:spPr>
        <p:txBody>
          <a:bodyPr>
            <a:normAutofit/>
          </a:bodyPr>
          <a:lstStyle/>
          <a:p>
            <a:r>
              <a:rPr lang="en-US" sz="3200" dirty="0"/>
              <a:t>Machine learning</a:t>
            </a:r>
            <a:br>
              <a:rPr lang="en-US" sz="3200" dirty="0"/>
            </a:br>
            <a:r>
              <a:rPr lang="en-US" sz="3200" dirty="0">
                <a:solidFill>
                  <a:srgbClr val="C00000"/>
                </a:solidFill>
              </a:rPr>
              <a:t>Decision Trees</a:t>
            </a:r>
            <a:br>
              <a:rPr lang="en-US" sz="32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(</a:t>
            </a:r>
            <a:r>
              <a:rPr lang="en-US" sz="2000" dirty="0" err="1" smtClean="0">
                <a:solidFill>
                  <a:srgbClr val="C00000"/>
                </a:solidFill>
              </a:rPr>
              <a:t>max_features</a:t>
            </a:r>
            <a:r>
              <a:rPr lang="en-US" sz="2000" dirty="0">
                <a:solidFill>
                  <a:srgbClr val="C00000"/>
                </a:solidFill>
              </a:rPr>
              <a:t>)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758926" y="5308599"/>
            <a:ext cx="308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Confusion_matrix</a:t>
            </a:r>
            <a:r>
              <a:rPr lang="en-US" dirty="0"/>
              <a:t> of</a:t>
            </a:r>
          </a:p>
          <a:p>
            <a:r>
              <a:rPr lang="en-US" dirty="0" err="1"/>
              <a:t>max_features</a:t>
            </a:r>
            <a:r>
              <a:rPr lang="en-US" dirty="0"/>
              <a:t> = none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370" y="177800"/>
            <a:ext cx="7651186" cy="405398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293956" y="4732317"/>
            <a:ext cx="3911600" cy="185114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[[550  12   7   1   1   0]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[ 13 395 146   0   0   0]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0 117 448   0   0   0]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  0   0 481  30  18]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1   0   0  29 331  51]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[  1   1   0  24  36 397]]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533544" y="357046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84.2%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4261911"/>
            <a:ext cx="3390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criterion=</a:t>
            </a:r>
            <a:r>
              <a:rPr lang="en-US" dirty="0" err="1"/>
              <a:t>gini</a:t>
            </a:r>
            <a:r>
              <a:rPr lang="en-US" dirty="0"/>
              <a:t>,</a:t>
            </a:r>
          </a:p>
          <a:p>
            <a:r>
              <a:rPr lang="en-US" dirty="0" err="1"/>
              <a:t>max_features</a:t>
            </a:r>
            <a:r>
              <a:rPr lang="en-US" dirty="0"/>
              <a:t>=</a:t>
            </a:r>
            <a:r>
              <a:rPr lang="en-US" dirty="0" err="1"/>
              <a:t>sqrt</a:t>
            </a:r>
            <a:r>
              <a:rPr lang="en-US" dirty="0"/>
              <a:t>(n), log2, None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1617" y="4444581"/>
            <a:ext cx="38238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LAY             SIT         STAND     WALK     W-DOWN   W-UP      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6492723" y="4706191"/>
            <a:ext cx="911376" cy="1853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LAY</a:t>
            </a:r>
          </a:p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SIT</a:t>
            </a:r>
          </a:p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STAND</a:t>
            </a:r>
          </a:p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WALK</a:t>
            </a:r>
          </a:p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W-DOWN</a:t>
            </a:r>
          </a:p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W-UP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6645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Machine learning</a:t>
            </a:r>
            <a:br>
              <a:rPr lang="en-US" sz="3200" dirty="0"/>
            </a:br>
            <a:r>
              <a:rPr lang="en-US" sz="3200" dirty="0">
                <a:solidFill>
                  <a:srgbClr val="C00000"/>
                </a:solidFill>
              </a:rPr>
              <a:t>Random Forest</a:t>
            </a:r>
            <a:br>
              <a:rPr lang="en-US" sz="32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(</a:t>
            </a:r>
            <a:r>
              <a:rPr lang="en-US" sz="2000" dirty="0" err="1">
                <a:solidFill>
                  <a:srgbClr val="C00000"/>
                </a:solidFill>
              </a:rPr>
              <a:t>max_depth</a:t>
            </a:r>
            <a:r>
              <a:rPr lang="en-US" sz="2000" dirty="0">
                <a:solidFill>
                  <a:srgbClr val="C00000"/>
                </a:solidFill>
              </a:rPr>
              <a:t>)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790950" y="5270590"/>
            <a:ext cx="308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Confusion_matrix</a:t>
            </a:r>
            <a:r>
              <a:rPr lang="en-US" dirty="0"/>
              <a:t> of</a:t>
            </a:r>
          </a:p>
          <a:p>
            <a:r>
              <a:rPr lang="en-US" dirty="0" err="1"/>
              <a:t>max_depth</a:t>
            </a:r>
            <a:r>
              <a:rPr lang="en-US" dirty="0"/>
              <a:t> = 20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621" y="249187"/>
            <a:ext cx="7274870" cy="385459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302500" y="4712014"/>
            <a:ext cx="3949700" cy="185114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[[564   1   3   0   1   2]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3 471  80   0   0   0]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 70 495   0   0   0]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  0   0 510   9  10]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  0   0  15 376  21]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[  0   1   0  13  13 432]]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43600" y="754505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92.2%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4272358"/>
            <a:ext cx="3365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max_depth</a:t>
            </a:r>
            <a:r>
              <a:rPr lang="en-US" dirty="0"/>
              <a:t> = 10, 20, 50, 100, 200</a:t>
            </a:r>
          </a:p>
          <a:p>
            <a:r>
              <a:rPr lang="en-US" dirty="0" err="1"/>
              <a:t>max_features</a:t>
            </a:r>
            <a:r>
              <a:rPr lang="en-US" dirty="0"/>
              <a:t>= None</a:t>
            </a:r>
          </a:p>
          <a:p>
            <a:r>
              <a:rPr lang="en-US" dirty="0"/>
              <a:t>criterion=entropy </a:t>
            </a:r>
          </a:p>
          <a:p>
            <a:r>
              <a:rPr lang="en-US" dirty="0" err="1"/>
              <a:t>n_estimators</a:t>
            </a:r>
            <a:r>
              <a:rPr lang="en-US" dirty="0"/>
              <a:t> = 50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1617" y="4444581"/>
            <a:ext cx="38238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LAY             SIT         STAND     WALK     W-DOWN   W-UP      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6497516" y="4710603"/>
            <a:ext cx="911376" cy="1853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LAY</a:t>
            </a:r>
          </a:p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SIT</a:t>
            </a:r>
          </a:p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STAND</a:t>
            </a:r>
          </a:p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WALK</a:t>
            </a:r>
          </a:p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W-DOWN</a:t>
            </a:r>
          </a:p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W-UP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5474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Machine learning</a:t>
            </a:r>
            <a:br>
              <a:rPr lang="en-US" sz="3200" dirty="0"/>
            </a:br>
            <a:r>
              <a:rPr lang="en-US" sz="3200" dirty="0">
                <a:solidFill>
                  <a:srgbClr val="C00000"/>
                </a:solidFill>
              </a:rPr>
              <a:t>Random Forest</a:t>
            </a:r>
            <a:br>
              <a:rPr lang="en-US" sz="32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(</a:t>
            </a:r>
            <a:r>
              <a:rPr lang="en-US" sz="2000" dirty="0" err="1">
                <a:solidFill>
                  <a:srgbClr val="C00000"/>
                </a:solidFill>
              </a:rPr>
              <a:t>max_features</a:t>
            </a:r>
            <a:r>
              <a:rPr lang="en-US" sz="2000" dirty="0">
                <a:solidFill>
                  <a:srgbClr val="C00000"/>
                </a:solidFill>
              </a:rPr>
              <a:t>)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785015" y="5233785"/>
            <a:ext cx="308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Confusion_matrix</a:t>
            </a:r>
            <a:r>
              <a:rPr lang="en-US" dirty="0"/>
              <a:t> of</a:t>
            </a:r>
          </a:p>
          <a:p>
            <a:r>
              <a:rPr lang="en-US" dirty="0" err="1"/>
              <a:t>max_features</a:t>
            </a:r>
            <a:r>
              <a:rPr lang="en-US" dirty="0"/>
              <a:t> = </a:t>
            </a:r>
            <a:r>
              <a:rPr lang="en-US" dirty="0" err="1"/>
              <a:t>sqrt</a:t>
            </a:r>
            <a:r>
              <a:rPr lang="en-US" dirty="0"/>
              <a:t>(n)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015" y="146444"/>
            <a:ext cx="7594185" cy="402378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274560" y="4710199"/>
            <a:ext cx="4013200" cy="185114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[[570   0   0   0   0   1]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5 461  88   0   0   0]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 61 504   0   0   0]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  0   0 514   2  13]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  0   0  12 388  12]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[  0   0   0   9   4 446]]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78700" y="437634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93.3%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4272358"/>
            <a:ext cx="34783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max_depth</a:t>
            </a:r>
            <a:r>
              <a:rPr lang="en-US" dirty="0"/>
              <a:t> = 20,</a:t>
            </a:r>
          </a:p>
          <a:p>
            <a:r>
              <a:rPr lang="en-US" dirty="0" err="1"/>
              <a:t>max_features</a:t>
            </a:r>
            <a:r>
              <a:rPr lang="en-US" dirty="0"/>
              <a:t>= log2, </a:t>
            </a:r>
            <a:r>
              <a:rPr lang="en-US" dirty="0" err="1"/>
              <a:t>sqrt</a:t>
            </a:r>
            <a:r>
              <a:rPr lang="en-US" dirty="0"/>
              <a:t>(n), None</a:t>
            </a:r>
          </a:p>
          <a:p>
            <a:r>
              <a:rPr lang="en-US" dirty="0"/>
              <a:t>criterion=entropy</a:t>
            </a:r>
          </a:p>
          <a:p>
            <a:r>
              <a:rPr lang="en-US" dirty="0" err="1"/>
              <a:t>n_estimators</a:t>
            </a:r>
            <a:r>
              <a:rPr lang="en-US" dirty="0"/>
              <a:t> = 50 </a:t>
            </a:r>
          </a:p>
          <a:p>
            <a:r>
              <a:rPr lang="en-US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1617" y="4444581"/>
            <a:ext cx="38238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LAY             SIT         STAND     WALK     W-DOWN   W-UP      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6492723" y="4706191"/>
            <a:ext cx="911376" cy="1853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LAY</a:t>
            </a:r>
          </a:p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SIT</a:t>
            </a:r>
          </a:p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STAND</a:t>
            </a:r>
          </a:p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WALK</a:t>
            </a:r>
          </a:p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W-DOWN</a:t>
            </a:r>
          </a:p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W-UP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6809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Motivation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475" y="2707671"/>
            <a:ext cx="5528426" cy="3375179"/>
          </a:xfr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577476" y="807258"/>
            <a:ext cx="700162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Competence in learning profound high-level knowledge about human activity from raw sensor inputs.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Wide applications in medical research and human survey system.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Growing popularity and computational power of smartphone make it an ideal candidate for non-intrusive body-attached sensors.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1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Machine learning</a:t>
            </a:r>
            <a:br>
              <a:rPr lang="en-US" sz="3200" dirty="0"/>
            </a:br>
            <a:r>
              <a:rPr lang="en-US" sz="3200" dirty="0">
                <a:solidFill>
                  <a:srgbClr val="C00000"/>
                </a:solidFill>
              </a:rPr>
              <a:t>Random Forest</a:t>
            </a:r>
            <a:br>
              <a:rPr lang="en-US" sz="32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(criterion)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833785" y="5333776"/>
            <a:ext cx="308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Confusion_matrix</a:t>
            </a:r>
            <a:r>
              <a:rPr lang="en-US" dirty="0"/>
              <a:t> of</a:t>
            </a:r>
          </a:p>
          <a:p>
            <a:r>
              <a:rPr lang="en-US" dirty="0"/>
              <a:t>criterion = entropy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43650" y="4707601"/>
            <a:ext cx="3949700" cy="185114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[[564   1   3   0   1   2]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3 471  80   0   0   0]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 70 495   0   0   0]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  0   0 510   9  10]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  0   0  15 376  21]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[  0   1   0  13  13 432]]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785" y="277125"/>
            <a:ext cx="7222144" cy="382665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45428" y="628134"/>
            <a:ext cx="776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93.8%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4272358"/>
            <a:ext cx="34783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max_depth</a:t>
            </a:r>
            <a:r>
              <a:rPr lang="en-US" dirty="0"/>
              <a:t> = 20</a:t>
            </a:r>
          </a:p>
          <a:p>
            <a:r>
              <a:rPr lang="en-US" dirty="0" err="1"/>
              <a:t>max_features</a:t>
            </a:r>
            <a:r>
              <a:rPr lang="en-US" dirty="0"/>
              <a:t>= </a:t>
            </a:r>
            <a:r>
              <a:rPr lang="en-US" dirty="0" err="1"/>
              <a:t>sqrt</a:t>
            </a:r>
            <a:r>
              <a:rPr lang="en-US" dirty="0"/>
              <a:t>(n)</a:t>
            </a:r>
          </a:p>
          <a:p>
            <a:r>
              <a:rPr lang="en-US" dirty="0"/>
              <a:t>criterion=entropy, </a:t>
            </a:r>
            <a:r>
              <a:rPr lang="en-US" dirty="0" err="1"/>
              <a:t>gini</a:t>
            </a:r>
            <a:endParaRPr lang="en-US" dirty="0"/>
          </a:p>
          <a:p>
            <a:r>
              <a:rPr lang="en-US" dirty="0" err="1"/>
              <a:t>n_estimators</a:t>
            </a:r>
            <a:r>
              <a:rPr lang="en-US" dirty="0"/>
              <a:t> = 50</a:t>
            </a:r>
          </a:p>
          <a:p>
            <a:r>
              <a:rPr lang="en-US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1617" y="4444581"/>
            <a:ext cx="38238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LAY             SIT         STAND     WALK     W-DOWN   W-UP      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6492723" y="4706191"/>
            <a:ext cx="911376" cy="1853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LAY</a:t>
            </a:r>
          </a:p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SIT</a:t>
            </a:r>
          </a:p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STAND</a:t>
            </a:r>
          </a:p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WALK</a:t>
            </a:r>
          </a:p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W-DOWN</a:t>
            </a:r>
          </a:p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W-UP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609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Machine learning</a:t>
            </a:r>
            <a:br>
              <a:rPr lang="en-US" sz="3200" dirty="0"/>
            </a:br>
            <a:r>
              <a:rPr lang="en-US" sz="3200" dirty="0">
                <a:solidFill>
                  <a:srgbClr val="C00000"/>
                </a:solidFill>
              </a:rPr>
              <a:t>Random Forest</a:t>
            </a:r>
            <a:br>
              <a:rPr lang="en-US" sz="32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(</a:t>
            </a:r>
            <a:r>
              <a:rPr lang="en-US" sz="2000" dirty="0" err="1">
                <a:solidFill>
                  <a:srgbClr val="C00000"/>
                </a:solidFill>
              </a:rPr>
              <a:t>n_estimators</a:t>
            </a:r>
            <a:r>
              <a:rPr lang="en-US" sz="2000" dirty="0">
                <a:solidFill>
                  <a:srgbClr val="C00000"/>
                </a:solidFill>
              </a:rPr>
              <a:t>)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128655" y="5325225"/>
            <a:ext cx="2305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Confusion_matrix</a:t>
            </a:r>
            <a:r>
              <a:rPr lang="en-US" dirty="0"/>
              <a:t> of</a:t>
            </a:r>
          </a:p>
          <a:p>
            <a:r>
              <a:rPr lang="en-US" dirty="0" err="1"/>
              <a:t>n_estimators</a:t>
            </a:r>
            <a:r>
              <a:rPr lang="en-US" dirty="0"/>
              <a:t> = 500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717" y="248969"/>
            <a:ext cx="7275283" cy="385481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277100" y="4722816"/>
            <a:ext cx="4051300" cy="185114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[[570   0   0   0   0   1]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5 466  83   0   0   0]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 51 514   0   0   0]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  0   0 520   1   8]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  0   0   2 401   9]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[  0   0   0   3   5 451]]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375900" y="584200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94.6%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4272358"/>
            <a:ext cx="37465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max_depth</a:t>
            </a:r>
            <a:r>
              <a:rPr lang="en-US" dirty="0"/>
              <a:t> = 20</a:t>
            </a:r>
          </a:p>
          <a:p>
            <a:r>
              <a:rPr lang="en-US" dirty="0" err="1"/>
              <a:t>max_features</a:t>
            </a:r>
            <a:r>
              <a:rPr lang="en-US" dirty="0"/>
              <a:t>= </a:t>
            </a:r>
            <a:r>
              <a:rPr lang="en-US" dirty="0" err="1"/>
              <a:t>sqrt</a:t>
            </a:r>
            <a:r>
              <a:rPr lang="en-US" dirty="0"/>
              <a:t>(n)</a:t>
            </a:r>
          </a:p>
          <a:p>
            <a:r>
              <a:rPr lang="en-US" dirty="0"/>
              <a:t>criterion=</a:t>
            </a:r>
            <a:r>
              <a:rPr lang="en-US" dirty="0" err="1"/>
              <a:t>gini</a:t>
            </a:r>
            <a:endParaRPr lang="en-US" dirty="0"/>
          </a:p>
          <a:p>
            <a:r>
              <a:rPr lang="en-US" dirty="0" err="1"/>
              <a:t>n_estimators</a:t>
            </a:r>
            <a:r>
              <a:rPr lang="en-US" dirty="0"/>
              <a:t> = 50, 150, 200, 400, 500</a:t>
            </a:r>
          </a:p>
          <a:p>
            <a:r>
              <a:rPr lang="en-US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1617" y="4444581"/>
            <a:ext cx="38238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LAY             SIT         STAND     WALK     W-DOWN   W-UP      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6492723" y="4706191"/>
            <a:ext cx="911376" cy="1853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LAY</a:t>
            </a:r>
          </a:p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SIT</a:t>
            </a:r>
          </a:p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STAND</a:t>
            </a:r>
          </a:p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WALK</a:t>
            </a:r>
          </a:p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W-DOWN</a:t>
            </a:r>
          </a:p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W-UP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9561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8" y="1136537"/>
            <a:ext cx="3150681" cy="4601183"/>
          </a:xfrm>
        </p:spPr>
        <p:txBody>
          <a:bodyPr>
            <a:normAutofit/>
          </a:bodyPr>
          <a:lstStyle/>
          <a:p>
            <a:r>
              <a:rPr lang="en-US" sz="3200" dirty="0"/>
              <a:t>Machine learning</a:t>
            </a:r>
            <a:br>
              <a:rPr lang="en-US" sz="3200" dirty="0"/>
            </a:br>
            <a:r>
              <a:rPr lang="en-US" sz="3200" dirty="0">
                <a:solidFill>
                  <a:srgbClr val="C00000"/>
                </a:solidFill>
              </a:rPr>
              <a:t>Gradient Boosting</a:t>
            </a:r>
            <a:br>
              <a:rPr lang="en-US" sz="32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(</a:t>
            </a:r>
            <a:r>
              <a:rPr lang="en-US" sz="2000" dirty="0" err="1">
                <a:solidFill>
                  <a:srgbClr val="C00000"/>
                </a:solidFill>
              </a:rPr>
              <a:t>learning_rate</a:t>
            </a:r>
            <a:r>
              <a:rPr lang="en-US" sz="2000" dirty="0">
                <a:solidFill>
                  <a:srgbClr val="C00000"/>
                </a:solidFill>
              </a:rPr>
              <a:t>)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962400" y="5308599"/>
            <a:ext cx="2297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Confusion_matrix</a:t>
            </a:r>
            <a:r>
              <a:rPr lang="en-US" dirty="0"/>
              <a:t> of</a:t>
            </a:r>
          </a:p>
          <a:p>
            <a:r>
              <a:rPr lang="en-US" dirty="0" err="1"/>
              <a:t>learning_rate</a:t>
            </a:r>
            <a:r>
              <a:rPr lang="en-US" dirty="0"/>
              <a:t> = 0.4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760" y="265146"/>
            <a:ext cx="7027487" cy="372352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329747" y="4710199"/>
            <a:ext cx="4000500" cy="185114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[[571   0   0   0   0   0]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1 512  41   0   0   0]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 43 522   0   0   0]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  0   0 526   1   2]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  0   0   2 408   2]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[  0   0   1   2   1 455]]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40039" y="605043"/>
            <a:ext cx="793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96.8%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44314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learning_rate</a:t>
            </a:r>
            <a:r>
              <a:rPr lang="en-US" dirty="0"/>
              <a:t>=0.05, 0.1, 0.4, 0.8</a:t>
            </a:r>
          </a:p>
          <a:p>
            <a:r>
              <a:rPr lang="en-US" dirty="0" err="1"/>
              <a:t>n_estimators</a:t>
            </a:r>
            <a:r>
              <a:rPr lang="en-US" dirty="0"/>
              <a:t>=100 </a:t>
            </a:r>
          </a:p>
          <a:p>
            <a:r>
              <a:rPr lang="en-US" dirty="0" err="1"/>
              <a:t>max_depth</a:t>
            </a:r>
            <a:r>
              <a:rPr lang="en-US" dirty="0"/>
              <a:t>=3</a:t>
            </a:r>
          </a:p>
          <a:p>
            <a:r>
              <a:rPr lang="en-US" dirty="0" err="1"/>
              <a:t>max_features</a:t>
            </a:r>
            <a:r>
              <a:rPr lang="en-US" dirty="0"/>
              <a:t> = </a:t>
            </a:r>
            <a:r>
              <a:rPr lang="en-US" dirty="0" err="1"/>
              <a:t>sqrt</a:t>
            </a:r>
            <a:r>
              <a:rPr lang="en-US" dirty="0"/>
              <a:t>(n)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1617" y="4444581"/>
            <a:ext cx="38238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LAY             SIT         STAND     WALK     W-DOWN   W-UP      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6492723" y="4706191"/>
            <a:ext cx="911376" cy="1853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LAY</a:t>
            </a:r>
          </a:p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SIT</a:t>
            </a:r>
          </a:p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STAND</a:t>
            </a:r>
          </a:p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WALK</a:t>
            </a:r>
          </a:p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W-DOWN</a:t>
            </a:r>
          </a:p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W-UP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1229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8" y="1136537"/>
            <a:ext cx="3150681" cy="4601183"/>
          </a:xfrm>
        </p:spPr>
        <p:txBody>
          <a:bodyPr>
            <a:normAutofit/>
          </a:bodyPr>
          <a:lstStyle/>
          <a:p>
            <a:r>
              <a:rPr lang="en-US" sz="3200" dirty="0"/>
              <a:t>Machine learning</a:t>
            </a:r>
            <a:br>
              <a:rPr lang="en-US" sz="3200" dirty="0"/>
            </a:br>
            <a:r>
              <a:rPr lang="en-US" sz="3200" dirty="0">
                <a:solidFill>
                  <a:srgbClr val="C00000"/>
                </a:solidFill>
              </a:rPr>
              <a:t>Gradient Boosting</a:t>
            </a:r>
            <a:br>
              <a:rPr lang="en-US" sz="32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(</a:t>
            </a:r>
            <a:r>
              <a:rPr lang="en-US" sz="2000" dirty="0" err="1">
                <a:solidFill>
                  <a:srgbClr val="C00000"/>
                </a:solidFill>
              </a:rPr>
              <a:t>n_estimators</a:t>
            </a:r>
            <a:r>
              <a:rPr lang="en-US" sz="2000" dirty="0">
                <a:solidFill>
                  <a:srgbClr val="C00000"/>
                </a:solidFill>
              </a:rPr>
              <a:t>)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896433" y="5308599"/>
            <a:ext cx="2363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Confusion_matrix</a:t>
            </a:r>
            <a:r>
              <a:rPr lang="en-US" dirty="0"/>
              <a:t> of</a:t>
            </a:r>
          </a:p>
          <a:p>
            <a:r>
              <a:rPr lang="en-US" dirty="0" err="1"/>
              <a:t>n_estimators</a:t>
            </a:r>
            <a:r>
              <a:rPr lang="en-US" dirty="0"/>
              <a:t> = 200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614" y="210344"/>
            <a:ext cx="7212086" cy="38213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315200" y="4709012"/>
            <a:ext cx="4000500" cy="185114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[[571   0   0   0   0   0]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0 512  42   0   0   0]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 42 523   0   0   0]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  0   0 526   1   2]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  0   0   1 410   1]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[  0   0   1   0   3 455]]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94846" y="501134"/>
            <a:ext cx="771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97.0%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44314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learning_rate</a:t>
            </a:r>
            <a:r>
              <a:rPr lang="en-US" dirty="0"/>
              <a:t>= 0.4</a:t>
            </a:r>
          </a:p>
          <a:p>
            <a:r>
              <a:rPr lang="en-US" dirty="0" err="1"/>
              <a:t>n_estimators</a:t>
            </a:r>
            <a:r>
              <a:rPr lang="en-US" dirty="0"/>
              <a:t>=50, 100, 200, 500 </a:t>
            </a:r>
          </a:p>
          <a:p>
            <a:r>
              <a:rPr lang="en-US" dirty="0" err="1"/>
              <a:t>max_depth</a:t>
            </a:r>
            <a:r>
              <a:rPr lang="en-US" dirty="0"/>
              <a:t>=3</a:t>
            </a:r>
          </a:p>
          <a:p>
            <a:r>
              <a:rPr lang="en-US" dirty="0" err="1"/>
              <a:t>max_features</a:t>
            </a:r>
            <a:r>
              <a:rPr lang="en-US" dirty="0"/>
              <a:t> = </a:t>
            </a:r>
            <a:r>
              <a:rPr lang="en-US" dirty="0" err="1"/>
              <a:t>sqrt</a:t>
            </a:r>
            <a:r>
              <a:rPr lang="en-US" dirty="0"/>
              <a:t>(n)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1617" y="4444581"/>
            <a:ext cx="38238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LAY             SIT         STAND     WALK     W-DOWN   W-UP      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6492723" y="4706191"/>
            <a:ext cx="911376" cy="1853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LAY</a:t>
            </a:r>
          </a:p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SIT</a:t>
            </a:r>
          </a:p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STAND</a:t>
            </a:r>
          </a:p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WALK</a:t>
            </a:r>
          </a:p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W-DOWN</a:t>
            </a:r>
          </a:p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W-UP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4698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8" y="1136537"/>
            <a:ext cx="3150681" cy="4601183"/>
          </a:xfrm>
        </p:spPr>
        <p:txBody>
          <a:bodyPr>
            <a:normAutofit/>
          </a:bodyPr>
          <a:lstStyle/>
          <a:p>
            <a:r>
              <a:rPr lang="en-US" sz="3200" dirty="0"/>
              <a:t>Machine learning</a:t>
            </a:r>
            <a:br>
              <a:rPr lang="en-US" sz="3200" dirty="0"/>
            </a:br>
            <a:r>
              <a:rPr lang="en-US" sz="3200" dirty="0">
                <a:solidFill>
                  <a:srgbClr val="C00000"/>
                </a:solidFill>
              </a:rPr>
              <a:t>Gradient Boosting</a:t>
            </a:r>
            <a:br>
              <a:rPr lang="en-US" sz="32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(</a:t>
            </a:r>
            <a:r>
              <a:rPr lang="en-US" sz="2000" dirty="0" err="1">
                <a:solidFill>
                  <a:srgbClr val="C00000"/>
                </a:solidFill>
              </a:rPr>
              <a:t>max_depth</a:t>
            </a:r>
            <a:r>
              <a:rPr lang="en-US" sz="2000" dirty="0">
                <a:solidFill>
                  <a:srgbClr val="C00000"/>
                </a:solidFill>
              </a:rPr>
              <a:t>)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829397" y="5308599"/>
            <a:ext cx="2363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Confusion_matrix</a:t>
            </a:r>
            <a:r>
              <a:rPr lang="en-US" dirty="0"/>
              <a:t> of</a:t>
            </a:r>
          </a:p>
          <a:p>
            <a:r>
              <a:rPr lang="en-US" dirty="0" err="1"/>
              <a:t>max_depth</a:t>
            </a:r>
            <a:r>
              <a:rPr lang="en-US" dirty="0"/>
              <a:t> = 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742" y="106331"/>
            <a:ext cx="7557794" cy="39974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263736" y="4709012"/>
            <a:ext cx="3987800" cy="185114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[[571   0   0   0   0   0]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0 512  42   0   0   0]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 42 523   0   0   0]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  0   0 526   1   2]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  0   0   1 410   1]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[  0   0   1   0   3 455]]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19850" y="209034"/>
            <a:ext cx="771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97.0%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44314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learning_rate</a:t>
            </a:r>
            <a:r>
              <a:rPr lang="en-US" dirty="0"/>
              <a:t>=0.4</a:t>
            </a:r>
          </a:p>
          <a:p>
            <a:r>
              <a:rPr lang="en-US" dirty="0" err="1"/>
              <a:t>n_estimators</a:t>
            </a:r>
            <a:r>
              <a:rPr lang="en-US" dirty="0"/>
              <a:t>=200 </a:t>
            </a:r>
          </a:p>
          <a:p>
            <a:r>
              <a:rPr lang="en-US" dirty="0" err="1"/>
              <a:t>max_depth</a:t>
            </a:r>
            <a:r>
              <a:rPr lang="en-US" dirty="0"/>
              <a:t>=2, 3, 5, 10</a:t>
            </a:r>
          </a:p>
          <a:p>
            <a:r>
              <a:rPr lang="en-US" dirty="0" err="1"/>
              <a:t>max_features</a:t>
            </a:r>
            <a:r>
              <a:rPr lang="en-US" dirty="0"/>
              <a:t> = </a:t>
            </a:r>
            <a:r>
              <a:rPr lang="en-US" dirty="0" err="1"/>
              <a:t>sqrt</a:t>
            </a:r>
            <a:r>
              <a:rPr lang="en-US" dirty="0"/>
              <a:t>(n)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21617" y="4444581"/>
            <a:ext cx="38238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LAY             SIT         STAND     WALK     W-DOWN   W-UP      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6492723" y="4706191"/>
            <a:ext cx="911376" cy="1853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LAY</a:t>
            </a:r>
          </a:p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SIT</a:t>
            </a:r>
          </a:p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STAND</a:t>
            </a:r>
          </a:p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WALK</a:t>
            </a:r>
          </a:p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W-DOWN</a:t>
            </a:r>
          </a:p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W-UP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1439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8" y="1136537"/>
            <a:ext cx="3150681" cy="4601183"/>
          </a:xfrm>
        </p:spPr>
        <p:txBody>
          <a:bodyPr>
            <a:normAutofit/>
          </a:bodyPr>
          <a:lstStyle/>
          <a:p>
            <a:r>
              <a:rPr lang="en-US" sz="3200" dirty="0"/>
              <a:t>Machine learning</a:t>
            </a:r>
            <a:br>
              <a:rPr lang="en-US" sz="3200" dirty="0"/>
            </a:br>
            <a:r>
              <a:rPr lang="en-US" sz="3200" dirty="0">
                <a:solidFill>
                  <a:srgbClr val="C00000"/>
                </a:solidFill>
              </a:rPr>
              <a:t>Gradient Boosting</a:t>
            </a:r>
            <a:br>
              <a:rPr lang="en-US" sz="32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(</a:t>
            </a:r>
            <a:r>
              <a:rPr lang="en-US" sz="2000" dirty="0" err="1">
                <a:solidFill>
                  <a:srgbClr val="C00000"/>
                </a:solidFill>
              </a:rPr>
              <a:t>max_features</a:t>
            </a:r>
            <a:r>
              <a:rPr lang="en-US" sz="2000" dirty="0">
                <a:solidFill>
                  <a:srgbClr val="C00000"/>
                </a:solidFill>
              </a:rPr>
              <a:t>)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829397" y="5308599"/>
            <a:ext cx="2197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Confusion_matrix</a:t>
            </a:r>
            <a:r>
              <a:rPr lang="en-US" dirty="0"/>
              <a:t> of</a:t>
            </a:r>
          </a:p>
          <a:p>
            <a:r>
              <a:rPr lang="en-US" dirty="0" err="1"/>
              <a:t>max_features</a:t>
            </a:r>
            <a:r>
              <a:rPr lang="en-US" dirty="0"/>
              <a:t> = </a:t>
            </a:r>
            <a:r>
              <a:rPr lang="en-US" dirty="0" err="1"/>
              <a:t>sqrt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08503" y="4709012"/>
            <a:ext cx="3987800" cy="185114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[[571   0   0   0   0   0]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0 512  42   0   0   0]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 42 523   0   0   0]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  0   0 526   1   2]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  0   0   1 410   1]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[  0   0   1   0   3 455]]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49" y="59749"/>
            <a:ext cx="7113851" cy="376927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391546" y="463034"/>
            <a:ext cx="771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97.0%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44314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learning_rate</a:t>
            </a:r>
            <a:r>
              <a:rPr lang="en-US" dirty="0"/>
              <a:t>=0.4</a:t>
            </a:r>
          </a:p>
          <a:p>
            <a:r>
              <a:rPr lang="en-US" dirty="0" err="1"/>
              <a:t>n_estimators</a:t>
            </a:r>
            <a:r>
              <a:rPr lang="en-US" dirty="0"/>
              <a:t>=200 </a:t>
            </a:r>
          </a:p>
          <a:p>
            <a:r>
              <a:rPr lang="en-US" dirty="0" err="1"/>
              <a:t>max_depth</a:t>
            </a:r>
            <a:r>
              <a:rPr lang="en-US" dirty="0"/>
              <a:t>=3</a:t>
            </a:r>
          </a:p>
          <a:p>
            <a:r>
              <a:rPr lang="en-US" dirty="0" err="1"/>
              <a:t>max_features</a:t>
            </a:r>
            <a:r>
              <a:rPr lang="en-US" dirty="0"/>
              <a:t> = log2, </a:t>
            </a:r>
            <a:r>
              <a:rPr lang="en-US" dirty="0" err="1"/>
              <a:t>sqrt</a:t>
            </a:r>
            <a:r>
              <a:rPr lang="en-US" dirty="0"/>
              <a:t>(n), None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21617" y="4444581"/>
            <a:ext cx="38238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LAY             SIT         STAND     WALK     W-DOWN   W-UP      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6492723" y="4706191"/>
            <a:ext cx="911376" cy="1853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LAY</a:t>
            </a:r>
          </a:p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SIT</a:t>
            </a:r>
          </a:p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STAND</a:t>
            </a:r>
          </a:p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WALK</a:t>
            </a:r>
          </a:p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W-DOWN</a:t>
            </a:r>
          </a:p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W-UP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9561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8" y="1136537"/>
            <a:ext cx="3150681" cy="4601183"/>
          </a:xfrm>
        </p:spPr>
        <p:txBody>
          <a:bodyPr>
            <a:normAutofit/>
          </a:bodyPr>
          <a:lstStyle/>
          <a:p>
            <a:r>
              <a:rPr lang="en-US" sz="3200" dirty="0"/>
              <a:t>Machine learning</a:t>
            </a:r>
            <a:br>
              <a:rPr lang="en-US" sz="3200" dirty="0"/>
            </a:br>
            <a:r>
              <a:rPr lang="en-US" sz="3200" dirty="0">
                <a:solidFill>
                  <a:srgbClr val="C00000"/>
                </a:solidFill>
              </a:rPr>
              <a:t>Feature Selection</a:t>
            </a:r>
            <a:br>
              <a:rPr lang="en-US" sz="32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(with all features)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979026" y="5308599"/>
            <a:ext cx="308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Confusion_matrix</a:t>
            </a:r>
            <a:r>
              <a:rPr lang="en-US" dirty="0"/>
              <a:t> of</a:t>
            </a:r>
          </a:p>
          <a:p>
            <a:r>
              <a:rPr lang="en-US" dirty="0"/>
              <a:t>GBC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026" y="139455"/>
            <a:ext cx="7612585" cy="403353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282644" y="4709012"/>
            <a:ext cx="3924300" cy="185114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[[571   0   0   0   0   0]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0 539  15   0   0   0]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 14 551   0   0   0]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  0   0 527   1   1]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  0   0   0 408   4]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[  0   0   0   0   0 459]]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77833" y="475734"/>
            <a:ext cx="793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98.9%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4018" y="4991100"/>
            <a:ext cx="271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561 features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1617" y="4444581"/>
            <a:ext cx="38238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LAY             SIT         STAND     WALK     W-DOWN   W-UP      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6492723" y="4706191"/>
            <a:ext cx="911376" cy="1853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LAY</a:t>
            </a:r>
          </a:p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SIT</a:t>
            </a:r>
          </a:p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STAND</a:t>
            </a:r>
          </a:p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WALK</a:t>
            </a:r>
          </a:p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W-DOWN</a:t>
            </a:r>
          </a:p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W-UP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844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8" y="1136537"/>
            <a:ext cx="3150681" cy="4601183"/>
          </a:xfrm>
        </p:spPr>
        <p:txBody>
          <a:bodyPr>
            <a:normAutofit/>
          </a:bodyPr>
          <a:lstStyle/>
          <a:p>
            <a:r>
              <a:rPr lang="en-US" sz="3200" dirty="0"/>
              <a:t>Machine learning</a:t>
            </a:r>
            <a:br>
              <a:rPr lang="en-US" sz="3200" dirty="0"/>
            </a:br>
            <a:r>
              <a:rPr lang="en-US" sz="3200" dirty="0">
                <a:solidFill>
                  <a:srgbClr val="C00000"/>
                </a:solidFill>
              </a:rPr>
              <a:t>Feature Selection</a:t>
            </a:r>
            <a:br>
              <a:rPr lang="en-US" sz="32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(Tree-based selection)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779520" y="5308599"/>
            <a:ext cx="308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Confusion_matrix</a:t>
            </a:r>
            <a:r>
              <a:rPr lang="en-US" dirty="0"/>
              <a:t> of</a:t>
            </a:r>
          </a:p>
          <a:p>
            <a:r>
              <a:rPr lang="en-US" dirty="0"/>
              <a:t>GBC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103" y="173891"/>
            <a:ext cx="7411653" cy="392707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304349" y="4709012"/>
            <a:ext cx="3873500" cy="185114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[[571   0   0   0   0   0]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0 533  21   0   0   0]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 18 547   0   0   0]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  0   0 522   3   4]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  0   0   3 406   3]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[  0   0   0   0   1 458]]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050274" y="513834"/>
            <a:ext cx="776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98.3%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4018" y="4991100"/>
            <a:ext cx="271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86 features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1617" y="4444581"/>
            <a:ext cx="38238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LAY             SIT         STAND     WALK     W-DOWN   W-UP      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6492723" y="4706191"/>
            <a:ext cx="911376" cy="1853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LAY</a:t>
            </a:r>
          </a:p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SIT</a:t>
            </a:r>
          </a:p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STAND</a:t>
            </a:r>
          </a:p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WALK</a:t>
            </a:r>
          </a:p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W-DOWN</a:t>
            </a:r>
          </a:p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W-UP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3123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8" y="1136537"/>
            <a:ext cx="3150681" cy="4601183"/>
          </a:xfrm>
        </p:spPr>
        <p:txBody>
          <a:bodyPr>
            <a:normAutofit/>
          </a:bodyPr>
          <a:lstStyle/>
          <a:p>
            <a:r>
              <a:rPr lang="en-US" sz="3200" dirty="0"/>
              <a:t>Machine learning</a:t>
            </a:r>
            <a:br>
              <a:rPr lang="en-US" sz="3200" dirty="0"/>
            </a:br>
            <a:r>
              <a:rPr lang="en-US" sz="3200" dirty="0">
                <a:solidFill>
                  <a:srgbClr val="C00000"/>
                </a:solidFill>
              </a:rPr>
              <a:t>Feature Selection</a:t>
            </a:r>
            <a:br>
              <a:rPr lang="en-US" sz="32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(L1-based selection)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886201" y="5308599"/>
            <a:ext cx="308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Confusion_matrix</a:t>
            </a:r>
            <a:r>
              <a:rPr lang="en-US" dirty="0"/>
              <a:t> of</a:t>
            </a:r>
          </a:p>
          <a:p>
            <a:r>
              <a:rPr lang="en-US" dirty="0"/>
              <a:t>GBC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778" y="91441"/>
            <a:ext cx="7280243" cy="38574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380319" y="4710199"/>
            <a:ext cx="3898900" cy="185114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[[571   0   0   0   0   0]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0 540  14   0   0   0]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 13 552   0   0   0]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  0   0 525   1   3]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  0   0   1 410   1]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[  0   0   0   0   0 459]]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012174" y="336034"/>
            <a:ext cx="793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98.9%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4018" y="4991100"/>
            <a:ext cx="271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126 features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21617" y="4444581"/>
            <a:ext cx="38238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LAY             SIT         STAND     WALK     W-DOWN   W-UP      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6492723" y="4706191"/>
            <a:ext cx="911376" cy="1853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LAY</a:t>
            </a:r>
          </a:p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SIT</a:t>
            </a:r>
          </a:p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STAND</a:t>
            </a:r>
          </a:p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WALK</a:t>
            </a:r>
          </a:p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W-DOWN</a:t>
            </a:r>
          </a:p>
          <a:p>
            <a:pPr algn="r">
              <a:lnSpc>
                <a:spcPct val="150000"/>
              </a:lnSpc>
              <a:spcAft>
                <a:spcPts val="150"/>
              </a:spcAft>
            </a:pPr>
            <a:r>
              <a:rPr lang="en-US" sz="1200" dirty="0" smtClean="0"/>
              <a:t>W-UP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8788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8" y="1136537"/>
            <a:ext cx="3150681" cy="4601183"/>
          </a:xfrm>
        </p:spPr>
        <p:txBody>
          <a:bodyPr>
            <a:normAutofit/>
          </a:bodyPr>
          <a:lstStyle/>
          <a:p>
            <a:r>
              <a:rPr lang="en-US" sz="3200" dirty="0"/>
              <a:t>Machine learning</a:t>
            </a:r>
            <a:br>
              <a:rPr lang="en-US" sz="3200" dirty="0"/>
            </a:br>
            <a:r>
              <a:rPr lang="en-US" sz="3200" dirty="0">
                <a:solidFill>
                  <a:srgbClr val="C00000"/>
                </a:solidFill>
              </a:rPr>
              <a:t>Predicting subject</a:t>
            </a:r>
            <a:br>
              <a:rPr lang="en-US" sz="3200" dirty="0">
                <a:solidFill>
                  <a:srgbClr val="C00000"/>
                </a:solidFill>
              </a:rPr>
            </a:br>
            <a:r>
              <a:rPr lang="en-US" sz="3200" dirty="0">
                <a:solidFill>
                  <a:srgbClr val="C00000"/>
                </a:solidFill>
              </a:rPr>
              <a:t/>
            </a:r>
            <a:br>
              <a:rPr lang="en-US" sz="3200" dirty="0">
                <a:solidFill>
                  <a:srgbClr val="C00000"/>
                </a:solidFill>
              </a:rPr>
            </a:br>
            <a:r>
              <a:rPr lang="en-US" sz="3200" dirty="0">
                <a:solidFill>
                  <a:srgbClr val="C00000"/>
                </a:solidFill>
              </a:rPr>
              <a:t/>
            </a:r>
            <a:br>
              <a:rPr lang="en-US" sz="3200" dirty="0">
                <a:solidFill>
                  <a:srgbClr val="C00000"/>
                </a:solidFill>
              </a:rPr>
            </a:br>
            <a:r>
              <a:rPr lang="en-US" sz="3200" dirty="0">
                <a:solidFill>
                  <a:srgbClr val="C00000"/>
                </a:solidFill>
              </a:rPr>
              <a:t/>
            </a:r>
            <a:br>
              <a:rPr lang="en-US" sz="3200" dirty="0">
                <a:solidFill>
                  <a:srgbClr val="C00000"/>
                </a:solidFill>
              </a:rPr>
            </a:br>
            <a:r>
              <a:rPr lang="en-US" sz="3200" dirty="0">
                <a:solidFill>
                  <a:srgbClr val="C00000"/>
                </a:solidFill>
              </a:rPr>
              <a:t/>
            </a:r>
            <a:br>
              <a:rPr lang="en-US" sz="3200" dirty="0">
                <a:solidFill>
                  <a:srgbClr val="C00000"/>
                </a:solidFill>
              </a:rPr>
            </a:br>
            <a:r>
              <a:rPr lang="en-US" sz="3200" dirty="0">
                <a:solidFill>
                  <a:srgbClr val="C00000"/>
                </a:solidFill>
              </a:rPr>
              <a:t/>
            </a:r>
            <a:br>
              <a:rPr lang="en-US" sz="3200" dirty="0">
                <a:solidFill>
                  <a:srgbClr val="C00000"/>
                </a:solidFill>
              </a:rPr>
            </a:br>
            <a:r>
              <a:rPr lang="en-US" sz="3200" dirty="0">
                <a:solidFill>
                  <a:srgbClr val="C00000"/>
                </a:solidFill>
              </a:rPr>
              <a:t/>
            </a:r>
            <a:br>
              <a:rPr lang="en-US" sz="3200" dirty="0">
                <a:solidFill>
                  <a:srgbClr val="C00000"/>
                </a:solidFill>
              </a:rPr>
            </a:br>
            <a:r>
              <a:rPr lang="en-US" sz="3200" dirty="0">
                <a:solidFill>
                  <a:srgbClr val="C00000"/>
                </a:solidFill>
              </a:rPr>
              <a:t/>
            </a:r>
            <a:br>
              <a:rPr lang="en-US" sz="3200" dirty="0">
                <a:solidFill>
                  <a:srgbClr val="C00000"/>
                </a:solidFill>
              </a:rPr>
            </a:b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357" y="1632273"/>
            <a:ext cx="8391002" cy="44356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56000" y="736600"/>
            <a:ext cx="621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Algorithm: </a:t>
            </a:r>
            <a:r>
              <a:rPr lang="en-US" dirty="0" err="1"/>
              <a:t>LGBMClassifier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4018" y="4539734"/>
            <a:ext cx="1900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n_estimators</a:t>
            </a:r>
            <a:r>
              <a:rPr lang="en-US" dirty="0"/>
              <a:t>=500</a:t>
            </a:r>
          </a:p>
        </p:txBody>
      </p:sp>
    </p:spTree>
    <p:extLst>
      <p:ext uri="{BB962C8B-B14F-4D97-AF65-F5344CB8AC3E}">
        <p14:creationId xmlns:p14="http://schemas.microsoft.com/office/powerpoint/2010/main" val="306875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Experiments</a:t>
            </a:r>
          </a:p>
        </p:txBody>
      </p:sp>
      <p:pic>
        <p:nvPicPr>
          <p:cNvPr id="2050" name="Picture 2" descr="Image result for people clipart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700" y="938031"/>
            <a:ext cx="1557478" cy="150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700" y="2552006"/>
            <a:ext cx="1557478" cy="15574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700" y="4588624"/>
            <a:ext cx="1486933" cy="14869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07178" y="938031"/>
            <a:ext cx="5852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Group of 30 volunteers within an age bracket of 19-48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07178" y="2552006"/>
            <a:ext cx="62587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Each person performed six activities (laying, standing, sitting, walking, walking upstairs and walking downstairs) wearing a smartphone (Samsung Galaxy S II) on the waist.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07178" y="4588624"/>
            <a:ext cx="62587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Embedded accelerometer and gyroscope recorded </a:t>
            </a:r>
            <a:r>
              <a:rPr lang="en-US" sz="2000" dirty="0" err="1"/>
              <a:t>triaxial</a:t>
            </a:r>
            <a:r>
              <a:rPr lang="en-US" sz="2000" dirty="0"/>
              <a:t> acceleration and </a:t>
            </a:r>
            <a:r>
              <a:rPr lang="en-US" sz="2000" dirty="0" err="1"/>
              <a:t>triaxial</a:t>
            </a:r>
            <a:r>
              <a:rPr lang="en-US" sz="2000" dirty="0"/>
              <a:t> angular velocity at a constant rate of 50Hz. The experiments have been video-recorded to label the data manually.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323864"/>
            <a:ext cx="11099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/>
              <a:t>Smartlab - Non-Linear Complex Systems Laboratory DITEN - Università degli Studi di Genova, Genoa (I-16145), Italy.</a:t>
            </a:r>
          </a:p>
          <a:p>
            <a:r>
              <a:rPr lang="en-US" sz="1200" dirty="0" err="1"/>
              <a:t>CETpD</a:t>
            </a:r>
            <a:r>
              <a:rPr lang="en-US" sz="1200" dirty="0"/>
              <a:t> - Technical Research Centre for Dependency Care and Autonomous Living </a:t>
            </a:r>
            <a:r>
              <a:rPr lang="en-US" sz="1200" dirty="0" err="1"/>
              <a:t>Universitat</a:t>
            </a:r>
            <a:r>
              <a:rPr lang="en-US" sz="1200" dirty="0"/>
              <a:t> </a:t>
            </a:r>
            <a:r>
              <a:rPr lang="en-US" sz="1200" dirty="0" err="1"/>
              <a:t>Politècnica</a:t>
            </a:r>
            <a:r>
              <a:rPr lang="en-US" sz="1200" dirty="0"/>
              <a:t> de </a:t>
            </a:r>
            <a:r>
              <a:rPr lang="en-US" sz="1200" dirty="0" err="1"/>
              <a:t>Catalunya</a:t>
            </a:r>
            <a:r>
              <a:rPr lang="en-US" sz="1200" dirty="0"/>
              <a:t> (</a:t>
            </a:r>
            <a:r>
              <a:rPr lang="en-US" sz="1200" dirty="0" err="1"/>
              <a:t>BarcelonaTech</a:t>
            </a:r>
            <a:r>
              <a:rPr lang="en-US" sz="1200" dirty="0"/>
              <a:t>). </a:t>
            </a:r>
            <a:r>
              <a:rPr lang="en-US" sz="1200" dirty="0" err="1"/>
              <a:t>Vilanova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la </a:t>
            </a:r>
            <a:r>
              <a:rPr lang="en-US" sz="1200" dirty="0" err="1"/>
              <a:t>Geltrú</a:t>
            </a:r>
            <a:r>
              <a:rPr lang="en-US" sz="1200" dirty="0"/>
              <a:t> (08800), Spain </a:t>
            </a:r>
            <a:r>
              <a:rPr lang="it-IT" sz="1200" dirty="0"/>
              <a:t> 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0946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8" y="1136537"/>
            <a:ext cx="3150681" cy="4601183"/>
          </a:xfrm>
        </p:spPr>
        <p:txBody>
          <a:bodyPr>
            <a:normAutofit/>
          </a:bodyPr>
          <a:lstStyle/>
          <a:p>
            <a:r>
              <a:rPr lang="en-US" sz="3200" dirty="0"/>
              <a:t>Machine learning</a:t>
            </a:r>
            <a:br>
              <a:rPr lang="en-US" sz="3200" dirty="0"/>
            </a:br>
            <a:r>
              <a:rPr lang="en-US" sz="3200" dirty="0">
                <a:solidFill>
                  <a:srgbClr val="C00000"/>
                </a:solidFill>
              </a:rPr>
              <a:t>Predicting subject</a:t>
            </a:r>
            <a:br>
              <a:rPr lang="en-US" sz="32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(feature selection)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556000" y="736600"/>
            <a:ext cx="621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Algorithm: </a:t>
            </a:r>
            <a:r>
              <a:rPr lang="en-US" dirty="0" err="1" smtClean="0"/>
              <a:t>LGBMClassifier</a:t>
            </a:r>
            <a:endParaRPr lang="en-US" dirty="0" smtClean="0"/>
          </a:p>
          <a:p>
            <a:r>
              <a:rPr lang="en-US" dirty="0" smtClean="0"/>
              <a:t>Using all active movement 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84600" y="6095958"/>
            <a:ext cx="519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grid search, accuracy achieved 97.8%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1408889"/>
            <a:ext cx="8242300" cy="436718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472174" y="1618734"/>
            <a:ext cx="771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97.4%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4018" y="4432300"/>
            <a:ext cx="3150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Tree-based: 199 features</a:t>
            </a:r>
          </a:p>
          <a:p>
            <a:r>
              <a:rPr lang="en-US" dirty="0"/>
              <a:t>L1-based: 158 features</a:t>
            </a:r>
          </a:p>
          <a:p>
            <a:r>
              <a:rPr lang="en-US" dirty="0"/>
              <a:t>No selection: 561 features</a:t>
            </a:r>
          </a:p>
        </p:txBody>
      </p:sp>
    </p:spTree>
    <p:extLst>
      <p:ext uri="{BB962C8B-B14F-4D97-AF65-F5344CB8AC3E}">
        <p14:creationId xmlns:p14="http://schemas.microsoft.com/office/powerpoint/2010/main" val="390337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8" y="1136537"/>
            <a:ext cx="3150681" cy="4601183"/>
          </a:xfrm>
        </p:spPr>
        <p:txBody>
          <a:bodyPr>
            <a:normAutofit/>
          </a:bodyPr>
          <a:lstStyle/>
          <a:p>
            <a:r>
              <a:rPr lang="en-US" sz="3200" dirty="0"/>
              <a:t>Machine learning</a:t>
            </a:r>
            <a:br>
              <a:rPr lang="en-US" sz="3200" dirty="0"/>
            </a:br>
            <a:r>
              <a:rPr lang="en-US" sz="3200" dirty="0">
                <a:solidFill>
                  <a:srgbClr val="C00000"/>
                </a:solidFill>
              </a:rPr>
              <a:t>Predicting subject</a:t>
            </a:r>
            <a:br>
              <a:rPr lang="en-US" sz="32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(sensor importance)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556000" y="736600"/>
            <a:ext cx="817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Algorithm: </a:t>
            </a:r>
            <a:r>
              <a:rPr lang="en-US" dirty="0" err="1"/>
              <a:t>LGBMClassifier</a:t>
            </a:r>
            <a:endParaRPr lang="en-US" dirty="0"/>
          </a:p>
          <a:p>
            <a:endParaRPr lang="en-US" dirty="0"/>
          </a:p>
          <a:p>
            <a:r>
              <a:rPr lang="en-US" dirty="0"/>
              <a:t>Take advantage of </a:t>
            </a:r>
            <a:r>
              <a:rPr lang="en-US" dirty="0" err="1"/>
              <a:t>feature_importance</a:t>
            </a:r>
            <a:r>
              <a:rPr lang="en-US" dirty="0"/>
              <a:t>_, grouped by keyword “</a:t>
            </a:r>
            <a:r>
              <a:rPr lang="en-US" dirty="0" err="1"/>
              <a:t>Acc</a:t>
            </a:r>
            <a:r>
              <a:rPr lang="en-US" dirty="0"/>
              <a:t> = accelerometer” and “Gyro = gyroscope”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2565400"/>
            <a:ext cx="8058515" cy="24203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4018" y="4260392"/>
            <a:ext cx="2463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n_estimators</a:t>
            </a:r>
            <a:r>
              <a:rPr lang="en-US" dirty="0"/>
              <a:t>=1000</a:t>
            </a:r>
          </a:p>
          <a:p>
            <a:r>
              <a:rPr lang="en-US" dirty="0" err="1"/>
              <a:t>random_state</a:t>
            </a:r>
            <a:r>
              <a:rPr lang="en-US" dirty="0"/>
              <a:t>=101</a:t>
            </a:r>
          </a:p>
          <a:p>
            <a:r>
              <a:rPr lang="en-US" dirty="0" err="1"/>
              <a:t>learning_rate</a:t>
            </a:r>
            <a:r>
              <a:rPr lang="en-US" dirty="0"/>
              <a:t>=0.02</a:t>
            </a:r>
          </a:p>
          <a:p>
            <a:r>
              <a:rPr lang="en-US" dirty="0" err="1"/>
              <a:t>min_data_in_leaf</a:t>
            </a:r>
            <a:r>
              <a:rPr lang="en-US" dirty="0"/>
              <a:t>=100</a:t>
            </a:r>
          </a:p>
          <a:p>
            <a:r>
              <a:rPr lang="en-US" dirty="0" err="1"/>
              <a:t>max_depth</a:t>
            </a:r>
            <a:r>
              <a:rPr lang="en-US" dirty="0"/>
              <a:t>=10</a:t>
            </a:r>
          </a:p>
        </p:txBody>
      </p:sp>
    </p:spTree>
    <p:extLst>
      <p:ext uri="{BB962C8B-B14F-4D97-AF65-F5344CB8AC3E}">
        <p14:creationId xmlns:p14="http://schemas.microsoft.com/office/powerpoint/2010/main" val="357147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12800"/>
            <a:ext cx="7315200" cy="5842000"/>
          </a:xfrm>
        </p:spPr>
        <p:txBody>
          <a:bodyPr/>
          <a:lstStyle/>
          <a:p>
            <a:r>
              <a:rPr lang="en-US" dirty="0"/>
              <a:t>Feature Selection:</a:t>
            </a:r>
          </a:p>
          <a:p>
            <a:pPr lvl="1"/>
            <a:r>
              <a:rPr lang="en-US" dirty="0"/>
              <a:t>L1-based feature selection yields highest accuracy for all models and cost less than 50% of the run-time for no feature selection.</a:t>
            </a:r>
          </a:p>
          <a:p>
            <a:pPr lvl="1"/>
            <a:r>
              <a:rPr lang="en-US" dirty="0"/>
              <a:t>Tree-based feature selection works almost as good as L1-based, and better than PCA (to 120 features)</a:t>
            </a:r>
          </a:p>
          <a:p>
            <a:pPr lvl="1"/>
            <a:r>
              <a:rPr lang="en-US" dirty="0"/>
              <a:t>Feature selection doesn’t seem to effect run-time of GBC as much.</a:t>
            </a:r>
          </a:p>
          <a:p>
            <a:r>
              <a:rPr lang="en-US" dirty="0"/>
              <a:t>Model performance:</a:t>
            </a:r>
          </a:p>
          <a:p>
            <a:pPr lvl="1"/>
            <a:r>
              <a:rPr lang="en-US" dirty="0"/>
              <a:t>Decision Tree highest accuracy 93.2% for predicting activity</a:t>
            </a:r>
          </a:p>
          <a:p>
            <a:pPr lvl="1"/>
            <a:r>
              <a:rPr lang="en-US" dirty="0"/>
              <a:t>Random Forest highest accuracy 97.7% for predicting activity</a:t>
            </a:r>
          </a:p>
          <a:p>
            <a:pPr lvl="1"/>
            <a:r>
              <a:rPr lang="en-US" dirty="0"/>
              <a:t>Gradient boosting highest accuracy 98.9% for predicting activity</a:t>
            </a:r>
          </a:p>
          <a:p>
            <a:pPr lvl="1"/>
            <a:r>
              <a:rPr lang="en-US" dirty="0" err="1"/>
              <a:t>LightGBM</a:t>
            </a:r>
            <a:r>
              <a:rPr lang="en-US" dirty="0"/>
              <a:t> yields 97.8% accuracy for predicting participants based on walking style.</a:t>
            </a:r>
          </a:p>
          <a:p>
            <a:r>
              <a:rPr lang="en-US" dirty="0"/>
              <a:t>Weakness: </a:t>
            </a:r>
          </a:p>
          <a:p>
            <a:pPr lvl="1"/>
            <a:r>
              <a:rPr lang="en-US" dirty="0"/>
              <a:t>For all models, most error comes from differentiating standing and sitting</a:t>
            </a:r>
          </a:p>
          <a:p>
            <a:pPr lvl="1"/>
            <a:r>
              <a:rPr lang="en-US" dirty="0"/>
              <a:t>More algorithms to compare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3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165100"/>
            <a:ext cx="7315200" cy="6426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From UCI Machine Learning Repository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Triaxial</a:t>
            </a:r>
            <a:r>
              <a:rPr lang="en-US" dirty="0">
                <a:solidFill>
                  <a:schemeClr val="tx1"/>
                </a:solidFill>
              </a:rPr>
              <a:t> acceleration from the accelerometer (total acceleration) and the estimated body acceleration.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Triaxial</a:t>
            </a:r>
            <a:r>
              <a:rPr lang="en-US" dirty="0">
                <a:solidFill>
                  <a:schemeClr val="tx1"/>
                </a:solidFill>
              </a:rPr>
              <a:t> angular velocity from the gyroscope.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 561-feature vector with time and frequency domain variables.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Its activity label (WALKING, WALKING_UPSTAIRS, WALKING_DOWNSTAIRS, SITTING, STANDING, LAYING)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An identifier of the subject who carried out the experiment (1-30).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70</a:t>
            </a:r>
            <a:r>
              <a:rPr lang="en-US" altLang="zh-CN" dirty="0">
                <a:solidFill>
                  <a:schemeClr val="tx1"/>
                </a:solidFill>
              </a:rPr>
              <a:t>% participants in training dataset, 30% in testing dataset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Signals were pre-processed by applying noise filters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Features are normalized and bounded within [-1,1]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06634"/>
            <a:ext cx="9194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https://archive.ics.uci.edu/ml/datasets/human+activity+recognition+using+smartphones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72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</a:t>
            </a:r>
            <a:r>
              <a:rPr lang="en-US" dirty="0">
                <a:solidFill>
                  <a:srgbClr val="C00000"/>
                </a:solidFill>
              </a:rPr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884928" cy="5120640"/>
          </a:xfrm>
        </p:spPr>
        <p:txBody>
          <a:bodyPr/>
          <a:lstStyle/>
          <a:p>
            <a:r>
              <a:rPr lang="en-US" dirty="0"/>
              <a:t>Can we </a:t>
            </a:r>
            <a:r>
              <a:rPr lang="en-US" dirty="0" smtClean="0"/>
              <a:t>recognize </a:t>
            </a:r>
            <a:r>
              <a:rPr lang="en-US" dirty="0"/>
              <a:t>human activity based on </a:t>
            </a:r>
            <a:r>
              <a:rPr lang="en-US" dirty="0" smtClean="0"/>
              <a:t>s</a:t>
            </a:r>
            <a:r>
              <a:rPr lang="en-US" altLang="zh-CN" dirty="0" smtClean="0"/>
              <a:t>ensor data</a:t>
            </a:r>
            <a:r>
              <a:rPr lang="en-US" dirty="0" smtClean="0"/>
              <a:t>?</a:t>
            </a:r>
            <a:endParaRPr lang="en-US" dirty="0"/>
          </a:p>
          <a:p>
            <a:endParaRPr lang="en-US" dirty="0"/>
          </a:p>
          <a:p>
            <a:r>
              <a:rPr lang="en-US" dirty="0"/>
              <a:t>Can we </a:t>
            </a:r>
            <a:r>
              <a:rPr lang="en-US" dirty="0" smtClean="0"/>
              <a:t>identify </a:t>
            </a:r>
            <a:r>
              <a:rPr lang="en-US" dirty="0"/>
              <a:t>different participants based on </a:t>
            </a:r>
            <a:r>
              <a:rPr lang="en-US" dirty="0" smtClean="0"/>
              <a:t>their </a:t>
            </a:r>
            <a:r>
              <a:rPr lang="en-US" dirty="0"/>
              <a:t>movement style?</a:t>
            </a:r>
          </a:p>
        </p:txBody>
      </p:sp>
    </p:spTree>
    <p:extLst>
      <p:ext uri="{BB962C8B-B14F-4D97-AF65-F5344CB8AC3E}">
        <p14:creationId xmlns:p14="http://schemas.microsoft.com/office/powerpoint/2010/main" val="186576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The features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0680440"/>
              </p:ext>
            </p:extLst>
          </p:nvPr>
        </p:nvGraphicFramePr>
        <p:xfrm>
          <a:off x="3585863" y="776288"/>
          <a:ext cx="7957146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Worksheet" r:id="rId3" imgW="6715181" imgH="780877" progId="Excel.Sheet.12">
                  <p:embed/>
                </p:oleObj>
              </mc:Choice>
              <mc:Fallback>
                <p:oleObj name="Worksheet" r:id="rId3" imgW="6715181" imgH="78087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85863" y="776288"/>
                        <a:ext cx="7957146" cy="925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979813"/>
              </p:ext>
            </p:extLst>
          </p:nvPr>
        </p:nvGraphicFramePr>
        <p:xfrm>
          <a:off x="4008438" y="2185353"/>
          <a:ext cx="3205162" cy="3872550"/>
        </p:xfrm>
        <a:graphic>
          <a:graphicData uri="http://schemas.openxmlformats.org/drawingml/2006/table">
            <a:tbl>
              <a:tblPr/>
              <a:tblGrid>
                <a:gridCol w="2451005">
                  <a:extLst>
                    <a:ext uri="{9D8B030D-6E8A-4147-A177-3AD203B41FA5}">
                      <a16:colId xmlns:a16="http://schemas.microsoft.com/office/drawing/2014/main" val="2438205474"/>
                    </a:ext>
                  </a:extLst>
                </a:gridCol>
                <a:gridCol w="754157">
                  <a:extLst>
                    <a:ext uri="{9D8B030D-6E8A-4147-A177-3AD203B41FA5}">
                      <a16:colId xmlns:a16="http://schemas.microsoft.com/office/drawing/2014/main" val="2970878169"/>
                    </a:ext>
                  </a:extLst>
                </a:gridCol>
              </a:tblGrid>
              <a:tr h="3520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fBodyAcc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79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509909"/>
                  </a:ext>
                </a:extLst>
              </a:tr>
              <a:tr h="3520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fBodyGyro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79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575618"/>
                  </a:ext>
                </a:extLst>
              </a:tr>
              <a:tr h="3520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fBodyAccJerk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79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769280"/>
                  </a:ext>
                </a:extLst>
              </a:tr>
              <a:tr h="3520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tGravityAcc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736868"/>
                  </a:ext>
                </a:extLst>
              </a:tr>
              <a:tr h="3520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tBodyAcc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095799"/>
                  </a:ext>
                </a:extLst>
              </a:tr>
              <a:tr h="3520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tBodyGyroJerk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196610"/>
                  </a:ext>
                </a:extLst>
              </a:tr>
              <a:tr h="3520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tBodyGyro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761366"/>
                  </a:ext>
                </a:extLst>
              </a:tr>
              <a:tr h="3520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tBodyAccJerk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828240"/>
                  </a:ext>
                </a:extLst>
              </a:tr>
              <a:tr h="3520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tBodyAccMag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947579"/>
                  </a:ext>
                </a:extLst>
              </a:tr>
              <a:tr h="3520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tGravityAccMag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111764"/>
                  </a:ext>
                </a:extLst>
              </a:tr>
              <a:tr h="3520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tBodyAccJerkMag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20187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929285"/>
              </p:ext>
            </p:extLst>
          </p:nvPr>
        </p:nvGraphicFramePr>
        <p:xfrm>
          <a:off x="7564436" y="2185353"/>
          <a:ext cx="3344863" cy="3872550"/>
        </p:xfrm>
        <a:graphic>
          <a:graphicData uri="http://schemas.openxmlformats.org/drawingml/2006/table">
            <a:tbl>
              <a:tblPr/>
              <a:tblGrid>
                <a:gridCol w="2557836">
                  <a:extLst>
                    <a:ext uri="{9D8B030D-6E8A-4147-A177-3AD203B41FA5}">
                      <a16:colId xmlns:a16="http://schemas.microsoft.com/office/drawing/2014/main" val="1667392683"/>
                    </a:ext>
                  </a:extLst>
                </a:gridCol>
                <a:gridCol w="787027">
                  <a:extLst>
                    <a:ext uri="{9D8B030D-6E8A-4147-A177-3AD203B41FA5}">
                      <a16:colId xmlns:a16="http://schemas.microsoft.com/office/drawing/2014/main" val="3025856522"/>
                    </a:ext>
                  </a:extLst>
                </a:gridCol>
              </a:tblGrid>
              <a:tr h="3872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tBodyGyroMag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074068"/>
                  </a:ext>
                </a:extLst>
              </a:tr>
              <a:tr h="3872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tBodyGyroJerkMag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734161"/>
                  </a:ext>
                </a:extLst>
              </a:tr>
              <a:tr h="3872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fBodyAccMag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74398"/>
                  </a:ext>
                </a:extLst>
              </a:tr>
              <a:tr h="3872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fBodyBodyAccJerkMag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755052"/>
                  </a:ext>
                </a:extLst>
              </a:tr>
              <a:tr h="3872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fBodyBodyGyroMag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592077"/>
                  </a:ext>
                </a:extLst>
              </a:tr>
              <a:tr h="3872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fBodyBodyGyroJerkMag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216720"/>
                  </a:ext>
                </a:extLst>
              </a:tr>
              <a:tr h="3872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angle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34148"/>
                  </a:ext>
                </a:extLst>
              </a:tr>
              <a:tr h="3872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subject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347837"/>
                  </a:ext>
                </a:extLst>
              </a:tr>
              <a:tr h="3872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Activity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579611"/>
                  </a:ext>
                </a:extLst>
              </a:tr>
              <a:tr h="3872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708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45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Data balance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638" y="1305071"/>
            <a:ext cx="7315200" cy="4238713"/>
          </a:xfrm>
        </p:spPr>
      </p:pic>
    </p:spTree>
    <p:extLst>
      <p:ext uri="{BB962C8B-B14F-4D97-AF65-F5344CB8AC3E}">
        <p14:creationId xmlns:p14="http://schemas.microsoft.com/office/powerpoint/2010/main" val="359139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Data balance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584376"/>
            <a:ext cx="7315200" cy="3679722"/>
          </a:xfrm>
        </p:spPr>
      </p:pic>
    </p:spTree>
    <p:extLst>
      <p:ext uri="{BB962C8B-B14F-4D97-AF65-F5344CB8AC3E}">
        <p14:creationId xmlns:p14="http://schemas.microsoft.com/office/powerpoint/2010/main" val="216248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C00000"/>
                </a:solidFill>
              </a:rPr>
              <a:t>Acc</a:t>
            </a:r>
            <a:r>
              <a:rPr lang="en-US" dirty="0">
                <a:solidFill>
                  <a:srgbClr val="C00000"/>
                </a:solidFill>
              </a:rPr>
              <a:t> data axial distribution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04881"/>
            <a:ext cx="7315200" cy="4238713"/>
          </a:xfrm>
        </p:spPr>
      </p:pic>
      <p:sp>
        <p:nvSpPr>
          <p:cNvPr id="5" name="TextBox 4"/>
          <p:cNvSpPr txBox="1"/>
          <p:nvPr/>
        </p:nvSpPr>
        <p:spPr>
          <a:xfrm>
            <a:off x="3530600" y="723900"/>
            <a:ext cx="382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all 30 participants</a:t>
            </a:r>
          </a:p>
        </p:txBody>
      </p:sp>
    </p:spTree>
    <p:extLst>
      <p:ext uri="{BB962C8B-B14F-4D97-AF65-F5344CB8AC3E}">
        <p14:creationId xmlns:p14="http://schemas.microsoft.com/office/powerpoint/2010/main" val="127335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1_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3.xml><?xml version="1.0" encoding="utf-8"?>
<a:theme xmlns:a="http://schemas.openxmlformats.org/drawingml/2006/main" name="2_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1255</TotalTime>
  <Words>1756</Words>
  <Application>Microsoft Office PowerPoint</Application>
  <PresentationFormat>Widescreen</PresentationFormat>
  <Paragraphs>391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DengXian</vt:lpstr>
      <vt:lpstr>幼圆</vt:lpstr>
      <vt:lpstr>Arial</vt:lpstr>
      <vt:lpstr>Calibri</vt:lpstr>
      <vt:lpstr>Corbel</vt:lpstr>
      <vt:lpstr>Courier New</vt:lpstr>
      <vt:lpstr>Times New Roman</vt:lpstr>
      <vt:lpstr>Wingdings 2</vt:lpstr>
      <vt:lpstr>Frame</vt:lpstr>
      <vt:lpstr>1_Frame</vt:lpstr>
      <vt:lpstr>2_Frame</vt:lpstr>
      <vt:lpstr>Worksheet</vt:lpstr>
      <vt:lpstr>Human Activity Recognition with Smartphones </vt:lpstr>
      <vt:lpstr>The Motivation</vt:lpstr>
      <vt:lpstr>The  Experiments</vt:lpstr>
      <vt:lpstr>The Dataset</vt:lpstr>
      <vt:lpstr>Research Questions</vt:lpstr>
      <vt:lpstr>Exploratory Data Analysis:  The features</vt:lpstr>
      <vt:lpstr>Exploratory Data Analysis:  Data balance</vt:lpstr>
      <vt:lpstr>Exploratory Data Analysis:  Data balance</vt:lpstr>
      <vt:lpstr>Exploratory Data Analysis:  Acc data axial distribution</vt:lpstr>
      <vt:lpstr>Exploratory Data Analysis:  Acc data axial distribution</vt:lpstr>
      <vt:lpstr>Exploratory Data Analysis:  Max acc axial distribution</vt:lpstr>
      <vt:lpstr>Exploratory Data Analysis:  Max acc axial distribution</vt:lpstr>
      <vt:lpstr>Exploratory Data Analysis:  t-SNE visualization</vt:lpstr>
      <vt:lpstr>Exploratory Data Analysis:  t-SNE visualization</vt:lpstr>
      <vt:lpstr>Machine learning Data prep</vt:lpstr>
      <vt:lpstr>Machine learning Decision Trees (criterion)          </vt:lpstr>
      <vt:lpstr>Machine learning Decision Trees (max_features)           </vt:lpstr>
      <vt:lpstr>Machine learning Random Forest (max_depth)            </vt:lpstr>
      <vt:lpstr>Machine learning Random Forest (max_features)            </vt:lpstr>
      <vt:lpstr>Machine learning Random Forest (criterion)            </vt:lpstr>
      <vt:lpstr>Machine learning Random Forest (n_estimators)            </vt:lpstr>
      <vt:lpstr>Machine learning Gradient Boosting (learning_rate)            </vt:lpstr>
      <vt:lpstr>Machine learning Gradient Boosting (n_estimators)            </vt:lpstr>
      <vt:lpstr>Machine learning Gradient Boosting (max_depth)            </vt:lpstr>
      <vt:lpstr>Machine learning Gradient Boosting (max_features)            </vt:lpstr>
      <vt:lpstr>Machine learning Feature Selection (with all features)            </vt:lpstr>
      <vt:lpstr>Machine learning Feature Selection (Tree-based selection)            </vt:lpstr>
      <vt:lpstr>Machine learning Feature Selection (L1-based selection)            </vt:lpstr>
      <vt:lpstr>Machine learning Predicting subject        </vt:lpstr>
      <vt:lpstr>Machine learning Predicting subject (feature selection)            </vt:lpstr>
      <vt:lpstr>Machine learning Predicting subject (sensor importance)            </vt:lpstr>
      <vt:lpstr>Summary</vt:lpstr>
    </vt:vector>
  </TitlesOfParts>
  <Company>USC Dornsife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Shuai Xu</dc:creator>
  <cp:lastModifiedBy>Shuai Xu</cp:lastModifiedBy>
  <cp:revision>62</cp:revision>
  <dcterms:created xsi:type="dcterms:W3CDTF">2019-04-02T20:30:18Z</dcterms:created>
  <dcterms:modified xsi:type="dcterms:W3CDTF">2019-04-04T18:41:23Z</dcterms:modified>
</cp:coreProperties>
</file>