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7" r:id="rId18"/>
    <p:sldId id="278" r:id="rId19"/>
    <p:sldId id="271" r:id="rId20"/>
    <p:sldId id="273" r:id="rId21"/>
    <p:sldId id="272" r:id="rId22"/>
    <p:sldId id="270" r:id="rId23"/>
    <p:sldId id="274" r:id="rId24"/>
    <p:sldId id="275" r:id="rId25"/>
    <p:sldId id="276" r:id="rId26"/>
    <p:sldId id="284" r:id="rId27"/>
    <p:sldId id="279" r:id="rId28"/>
    <p:sldId id="280" r:id="rId29"/>
    <p:sldId id="281" r:id="rId30"/>
    <p:sldId id="282" r:id="rId31"/>
    <p:sldId id="283" r:id="rId32"/>
    <p:sldId id="285" r:id="rId33"/>
    <p:sldId id="28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1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7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13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8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56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28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6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8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36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9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323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483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14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16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170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91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120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654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922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823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6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63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758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722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5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4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8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2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8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1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1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7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CDD646E-C307-4A24-A799-E87927F5819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2407B0A-4D3E-445F-9EDC-124043D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2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human+activity+recognition+using+smartphones" TargetMode="Externa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91" y="1936866"/>
            <a:ext cx="8587047" cy="26185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Human Activity Recognition with Smartphones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3115" y="5583091"/>
            <a:ext cx="2610198" cy="414130"/>
          </a:xfrm>
        </p:spPr>
        <p:txBody>
          <a:bodyPr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Matt Xu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Image result for smartphone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780" y="4630189"/>
            <a:ext cx="1045444" cy="12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8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C00000"/>
                </a:solidFill>
              </a:rPr>
              <a:t>Max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C00000"/>
                </a:solidFill>
              </a:rPr>
              <a:t>a</a:t>
            </a:r>
            <a:r>
              <a:rPr lang="en-US" dirty="0" err="1" smtClean="0">
                <a:solidFill>
                  <a:srgbClr val="C00000"/>
                </a:solidFill>
              </a:rPr>
              <a:t>cc</a:t>
            </a:r>
            <a:r>
              <a:rPr lang="en-US" dirty="0" smtClean="0">
                <a:solidFill>
                  <a:srgbClr val="C00000"/>
                </a:solidFill>
              </a:rPr>
              <a:t> axial </a:t>
            </a:r>
            <a:r>
              <a:rPr lang="en-US" dirty="0">
                <a:solidFill>
                  <a:srgbClr val="C00000"/>
                </a:solidFill>
              </a:rPr>
              <a:t>distribution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04881"/>
            <a:ext cx="7315200" cy="4238713"/>
          </a:xfrm>
        </p:spPr>
      </p:pic>
      <p:sp>
        <p:nvSpPr>
          <p:cNvPr id="6" name="TextBox 5"/>
          <p:cNvSpPr txBox="1"/>
          <p:nvPr/>
        </p:nvSpPr>
        <p:spPr>
          <a:xfrm>
            <a:off x="3530600" y="723900"/>
            <a:ext cx="382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all 30 participants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7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Max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acc</a:t>
            </a:r>
            <a:r>
              <a:rPr lang="en-US" dirty="0">
                <a:solidFill>
                  <a:srgbClr val="C00000"/>
                </a:solidFill>
              </a:rPr>
              <a:t> axial 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04881"/>
            <a:ext cx="7315200" cy="4238713"/>
          </a:xfrm>
        </p:spPr>
      </p:pic>
      <p:sp>
        <p:nvSpPr>
          <p:cNvPr id="5" name="TextBox 4"/>
          <p:cNvSpPr txBox="1"/>
          <p:nvPr/>
        </p:nvSpPr>
        <p:spPr>
          <a:xfrm>
            <a:off x="3530600" y="723900"/>
            <a:ext cx="382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participant #15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1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C00000"/>
                </a:solidFill>
              </a:rPr>
              <a:t>t-SNE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932782"/>
            <a:ext cx="7315200" cy="4982911"/>
          </a:xfrm>
        </p:spPr>
      </p:pic>
    </p:spTree>
    <p:extLst>
      <p:ext uri="{BB962C8B-B14F-4D97-AF65-F5344CB8AC3E}">
        <p14:creationId xmlns:p14="http://schemas.microsoft.com/office/powerpoint/2010/main" val="352437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C00000"/>
                </a:solidFill>
              </a:rPr>
              <a:t>t-SNE visualization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932782"/>
            <a:ext cx="7315200" cy="4982911"/>
          </a:xfrm>
        </p:spPr>
      </p:pic>
    </p:spTree>
    <p:extLst>
      <p:ext uri="{BB962C8B-B14F-4D97-AF65-F5344CB8AC3E}">
        <p14:creationId xmlns:p14="http://schemas.microsoft.com/office/powerpoint/2010/main" val="18771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Machine learning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C00000"/>
                </a:solidFill>
              </a:rPr>
              <a:t>Data prep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67100" y="1465705"/>
            <a:ext cx="84963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Data types: all features are float, except ‘subject’ (</a:t>
            </a:r>
            <a:r>
              <a:rPr lang="en-US" sz="2000" dirty="0" err="1" smtClean="0"/>
              <a:t>int</a:t>
            </a:r>
            <a:r>
              <a:rPr lang="en-US" sz="2000" dirty="0" smtClean="0"/>
              <a:t>), and ‘Activity’ (Object)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Encode activities to:</a:t>
            </a:r>
          </a:p>
          <a:p>
            <a:r>
              <a:rPr lang="en-US" sz="2000" dirty="0" smtClean="0"/>
              <a:t>      0: LAYING, 1: SITTING, 2: STANDING, 3: WALKING, </a:t>
            </a:r>
          </a:p>
          <a:p>
            <a:r>
              <a:rPr lang="en-US" sz="2000" dirty="0" smtClean="0"/>
              <a:t>      4: WALKING_DOWNSTAIRS, 5: WALKING_UPSTAIRS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Combined train and test dataset and randomly split 70% for training and 30% for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Performed PCA to reduce to 120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Dataset shape: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 smtClean="0"/>
              <a:t>X_train</a:t>
            </a:r>
            <a:r>
              <a:rPr lang="en-US" sz="2000" dirty="0" smtClean="0"/>
              <a:t>(7209, 120), </a:t>
            </a:r>
            <a:r>
              <a:rPr lang="en-US" sz="2000" dirty="0" err="1" smtClean="0"/>
              <a:t>X_test</a:t>
            </a:r>
            <a:r>
              <a:rPr lang="en-US" sz="2000" dirty="0" smtClean="0"/>
              <a:t>(3090, 120)</a:t>
            </a:r>
          </a:p>
        </p:txBody>
      </p:sp>
    </p:spTree>
    <p:extLst>
      <p:ext uri="{BB962C8B-B14F-4D97-AF65-F5344CB8AC3E}">
        <p14:creationId xmlns:p14="http://schemas.microsoft.com/office/powerpoint/2010/main" val="221111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8" y="1136537"/>
            <a:ext cx="3150681" cy="460118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Machine </a:t>
            </a:r>
            <a:r>
              <a:rPr lang="en-US" sz="3200" dirty="0" smtClean="0"/>
              <a:t>learning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C00000"/>
                </a:solidFill>
              </a:rPr>
              <a:t>Decision Trees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>(criterion)</a:t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5308600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Confusion_matrix</a:t>
            </a:r>
            <a:r>
              <a:rPr lang="en-US" dirty="0" smtClean="0"/>
              <a:t> of</a:t>
            </a:r>
          </a:p>
          <a:p>
            <a:r>
              <a:rPr lang="en-US" dirty="0" smtClean="0"/>
              <a:t>criterion = </a:t>
            </a:r>
            <a:r>
              <a:rPr lang="en-US" dirty="0" err="1" smtClean="0"/>
              <a:t>gini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137213"/>
            <a:ext cx="8356600" cy="44277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15200" y="4706191"/>
            <a:ext cx="4013200" cy="18511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[[507  32  19   1   8   4]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[ 32 331 183   4   1   3]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[ 12 128 415   6   2   2]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1   5   5 401  67  50]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6   0   0  64 305  37]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[  1   1   4  39  52 362]]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06021" y="640834"/>
            <a:ext cx="740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75.1%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4744" y="4241799"/>
            <a:ext cx="2363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criterion=</a:t>
            </a:r>
            <a:r>
              <a:rPr lang="en-US" dirty="0" err="1" smtClean="0"/>
              <a:t>gini</a:t>
            </a:r>
            <a:r>
              <a:rPr lang="en-US" dirty="0" smtClean="0"/>
              <a:t>, entropy</a:t>
            </a:r>
          </a:p>
          <a:p>
            <a:r>
              <a:rPr lang="en-US" dirty="0" err="1" smtClean="0"/>
              <a:t>max_features</a:t>
            </a:r>
            <a:r>
              <a:rPr lang="en-US" dirty="0" smtClean="0"/>
              <a:t>= </a:t>
            </a:r>
            <a:r>
              <a:rPr lang="en-US" dirty="0" err="1" smtClean="0"/>
              <a:t>sqrt</a:t>
            </a:r>
            <a:r>
              <a:rPr lang="en-US" dirty="0" smtClean="0"/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5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8" y="1136537"/>
            <a:ext cx="3150681" cy="4601183"/>
          </a:xfrm>
        </p:spPr>
        <p:txBody>
          <a:bodyPr>
            <a:normAutofit/>
          </a:bodyPr>
          <a:lstStyle/>
          <a:p>
            <a:r>
              <a:rPr lang="en-US" sz="3200" dirty="0"/>
              <a:t>Machine </a:t>
            </a:r>
            <a:r>
              <a:rPr lang="en-US" sz="3200" dirty="0" smtClean="0"/>
              <a:t>learning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C00000"/>
                </a:solidFill>
              </a:rPr>
              <a:t>Decision Trees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>(</a:t>
            </a:r>
            <a:r>
              <a:rPr lang="en-US" sz="2000" dirty="0" err="1" smtClean="0">
                <a:solidFill>
                  <a:srgbClr val="C00000"/>
                </a:solidFill>
              </a:rPr>
              <a:t>max_features</a:t>
            </a:r>
            <a:r>
              <a:rPr lang="en-US" sz="2000" dirty="0" smtClean="0">
                <a:solidFill>
                  <a:srgbClr val="C00000"/>
                </a:solidFill>
              </a:rPr>
              <a:t>)</a:t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5308600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Confusion_matrix</a:t>
            </a:r>
            <a:r>
              <a:rPr lang="en-US" dirty="0" smtClean="0"/>
              <a:t> of</a:t>
            </a:r>
          </a:p>
          <a:p>
            <a:r>
              <a:rPr lang="en-US" dirty="0" err="1" smtClean="0"/>
              <a:t>max_features</a:t>
            </a:r>
            <a:r>
              <a:rPr lang="en-US" dirty="0" smtClean="0"/>
              <a:t> = none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177801"/>
            <a:ext cx="8317958" cy="44072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13600" y="4706191"/>
            <a:ext cx="3911600" cy="18511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[[550  12   7   1   1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[ 13 395 146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0 117 448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0 481  30  18]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1   0   0  29 331  51]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[  1   1   0  24  36 397]]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78021" y="34873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84.2%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4261911"/>
            <a:ext cx="3390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criterion=</a:t>
            </a:r>
            <a:r>
              <a:rPr lang="en-US" dirty="0" err="1" smtClean="0"/>
              <a:t>gini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max_features</a:t>
            </a:r>
            <a:r>
              <a:rPr lang="en-US" dirty="0" smtClean="0"/>
              <a:t>=</a:t>
            </a:r>
            <a:r>
              <a:rPr lang="en-US" dirty="0" err="1" smtClean="0"/>
              <a:t>sqrt</a:t>
            </a:r>
            <a:r>
              <a:rPr lang="en-US" dirty="0" smtClean="0"/>
              <a:t>(n), log2,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5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Machine </a:t>
            </a:r>
            <a:r>
              <a:rPr lang="en-US" sz="3200" dirty="0" smtClean="0"/>
              <a:t>learning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C00000"/>
                </a:solidFill>
              </a:rPr>
              <a:t>Random Forest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>(</a:t>
            </a:r>
            <a:r>
              <a:rPr lang="en-US" sz="2000" dirty="0" err="1" smtClean="0">
                <a:solidFill>
                  <a:srgbClr val="C00000"/>
                </a:solidFill>
              </a:rPr>
              <a:t>max_depth</a:t>
            </a:r>
            <a:r>
              <a:rPr lang="en-US" sz="2000" dirty="0" smtClean="0">
                <a:solidFill>
                  <a:srgbClr val="C00000"/>
                </a:solidFill>
              </a:rPr>
              <a:t>)</a:t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5308600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Confusion_matrix</a:t>
            </a:r>
            <a:r>
              <a:rPr lang="en-US" dirty="0" smtClean="0"/>
              <a:t> of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ax_depth</a:t>
            </a:r>
            <a:r>
              <a:rPr lang="en-US" dirty="0" smtClean="0"/>
              <a:t> = 20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675" y="228600"/>
            <a:ext cx="8267131" cy="438034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302500" y="4799446"/>
            <a:ext cx="3949700" cy="18511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[[564   1   3   0   1   2]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3 471  80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70 495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0 510   9  10]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 15 376  21]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[  0   1   0  13  13 432]]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3600" y="75450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92.2%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4272358"/>
            <a:ext cx="3365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max_depth</a:t>
            </a:r>
            <a:r>
              <a:rPr lang="en-US" dirty="0"/>
              <a:t> = 10, 20, 50, 100, </a:t>
            </a:r>
            <a:r>
              <a:rPr lang="en-US" dirty="0" smtClean="0"/>
              <a:t>200</a:t>
            </a:r>
          </a:p>
          <a:p>
            <a:r>
              <a:rPr lang="en-US" dirty="0" err="1"/>
              <a:t>max_features</a:t>
            </a:r>
            <a:r>
              <a:rPr lang="en-US" dirty="0"/>
              <a:t>= </a:t>
            </a:r>
            <a:r>
              <a:rPr lang="en-US" dirty="0" smtClean="0"/>
              <a:t>None</a:t>
            </a:r>
          </a:p>
          <a:p>
            <a:r>
              <a:rPr lang="en-US" dirty="0" smtClean="0"/>
              <a:t>criterion=</a:t>
            </a:r>
            <a:r>
              <a:rPr lang="en-US" dirty="0"/>
              <a:t>e</a:t>
            </a:r>
            <a:r>
              <a:rPr lang="en-US" dirty="0" smtClean="0"/>
              <a:t>ntropy </a:t>
            </a:r>
          </a:p>
          <a:p>
            <a:r>
              <a:rPr lang="en-US" dirty="0" err="1"/>
              <a:t>n_estimators</a:t>
            </a:r>
            <a:r>
              <a:rPr lang="en-US" dirty="0"/>
              <a:t> = </a:t>
            </a:r>
            <a:r>
              <a:rPr lang="en-US" dirty="0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4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Machine </a:t>
            </a:r>
            <a:r>
              <a:rPr lang="en-US" sz="3200" dirty="0" smtClean="0"/>
              <a:t>learning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>
                <a:solidFill>
                  <a:srgbClr val="C00000"/>
                </a:solidFill>
              </a:rPr>
              <a:t>Random Forest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>(</a:t>
            </a:r>
            <a:r>
              <a:rPr lang="en-US" sz="2000" dirty="0" err="1" smtClean="0">
                <a:solidFill>
                  <a:srgbClr val="C00000"/>
                </a:solidFill>
              </a:rPr>
              <a:t>max_features</a:t>
            </a:r>
            <a:r>
              <a:rPr lang="en-US" sz="2000" dirty="0" smtClean="0">
                <a:solidFill>
                  <a:srgbClr val="C00000"/>
                </a:solidFill>
              </a:rPr>
              <a:t>)</a:t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5308600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Confusion_matrix</a:t>
            </a:r>
            <a:r>
              <a:rPr lang="en-US" dirty="0" smtClean="0"/>
              <a:t> of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ax_features</a:t>
            </a:r>
            <a:r>
              <a:rPr lang="en-US" dirty="0" smtClean="0"/>
              <a:t> = </a:t>
            </a:r>
            <a:r>
              <a:rPr lang="en-US" dirty="0" err="1" smtClean="0"/>
              <a:t>sqrt</a:t>
            </a:r>
            <a:r>
              <a:rPr lang="en-US" dirty="0" smtClean="0"/>
              <a:t>(n)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68" y="129818"/>
            <a:ext cx="8332631" cy="44150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66000" y="4706191"/>
            <a:ext cx="4013200" cy="18511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[[570   0   0   0   0   1]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5 461  88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61 504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0 514   2  13]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 12 388  12]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[  0   0   0   9   4 446]]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78700" y="437634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93.3%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4272358"/>
            <a:ext cx="34783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max_depth</a:t>
            </a:r>
            <a:r>
              <a:rPr lang="en-US" dirty="0"/>
              <a:t> = </a:t>
            </a:r>
            <a:r>
              <a:rPr lang="en-US" dirty="0" smtClean="0"/>
              <a:t>20,</a:t>
            </a:r>
          </a:p>
          <a:p>
            <a:r>
              <a:rPr lang="en-US" dirty="0" err="1"/>
              <a:t>max_features</a:t>
            </a:r>
            <a:r>
              <a:rPr lang="en-US" dirty="0"/>
              <a:t>= log2, </a:t>
            </a:r>
            <a:r>
              <a:rPr lang="en-US" dirty="0" err="1"/>
              <a:t>sqrt</a:t>
            </a:r>
            <a:r>
              <a:rPr lang="en-US" dirty="0"/>
              <a:t>(n), </a:t>
            </a:r>
            <a:r>
              <a:rPr lang="en-US" dirty="0" smtClean="0"/>
              <a:t>None</a:t>
            </a:r>
          </a:p>
          <a:p>
            <a:r>
              <a:rPr lang="en-US" dirty="0" smtClean="0"/>
              <a:t>criterion=entropy</a:t>
            </a:r>
          </a:p>
          <a:p>
            <a:r>
              <a:rPr lang="en-US" dirty="0" err="1"/>
              <a:t>n_estimators</a:t>
            </a:r>
            <a:r>
              <a:rPr lang="en-US" dirty="0"/>
              <a:t> = </a:t>
            </a:r>
            <a:r>
              <a:rPr lang="en-US" dirty="0" smtClean="0"/>
              <a:t>50 </a:t>
            </a:r>
            <a:endParaRPr lang="en-US" dirty="0"/>
          </a:p>
          <a:p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809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Machine learning</a:t>
            </a:r>
            <a:br>
              <a:rPr lang="en-US" sz="3200" dirty="0"/>
            </a:br>
            <a:r>
              <a:rPr lang="en-US" sz="3200" dirty="0" smtClean="0">
                <a:solidFill>
                  <a:srgbClr val="C00000"/>
                </a:solidFill>
              </a:rPr>
              <a:t>Random Forest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>(criterion)</a:t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5308600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Confusion_matrix</a:t>
            </a:r>
            <a:r>
              <a:rPr lang="en-US" dirty="0" smtClean="0"/>
              <a:t> of</a:t>
            </a:r>
          </a:p>
          <a:p>
            <a:r>
              <a:rPr lang="en-US" dirty="0" smtClean="0"/>
              <a:t>criterion = entropy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02500" y="4799446"/>
            <a:ext cx="3949700" cy="18511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[[564   1   3   0   1   2]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3 471  80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70 495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0 510   9  10]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 15 376  21]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[  0   1   0  13  13 432]]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232292"/>
            <a:ext cx="8267699" cy="43806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45428" y="628134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93.8%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4272358"/>
            <a:ext cx="34783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max_depth</a:t>
            </a:r>
            <a:r>
              <a:rPr lang="en-US" dirty="0"/>
              <a:t> = </a:t>
            </a:r>
            <a:r>
              <a:rPr lang="en-US" dirty="0" smtClean="0"/>
              <a:t>20</a:t>
            </a:r>
          </a:p>
          <a:p>
            <a:r>
              <a:rPr lang="en-US" dirty="0" err="1"/>
              <a:t>max_features</a:t>
            </a:r>
            <a:r>
              <a:rPr lang="en-US" dirty="0"/>
              <a:t>= </a:t>
            </a:r>
            <a:r>
              <a:rPr lang="en-US" dirty="0" err="1" smtClean="0"/>
              <a:t>sqrt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criterion=entropy, </a:t>
            </a:r>
            <a:r>
              <a:rPr lang="en-US" dirty="0" err="1" smtClean="0"/>
              <a:t>gini</a:t>
            </a:r>
            <a:endParaRPr lang="en-US" dirty="0" smtClean="0"/>
          </a:p>
          <a:p>
            <a:r>
              <a:rPr lang="en-US" dirty="0" err="1"/>
              <a:t>n_estimators</a:t>
            </a:r>
            <a:r>
              <a:rPr lang="en-US" dirty="0"/>
              <a:t> = </a:t>
            </a:r>
            <a:r>
              <a:rPr lang="en-US" dirty="0" smtClean="0"/>
              <a:t>50</a:t>
            </a:r>
            <a:endParaRPr lang="en-US" dirty="0"/>
          </a:p>
          <a:p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0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 smtClean="0">
                <a:solidFill>
                  <a:srgbClr val="C00000"/>
                </a:solidFill>
              </a:rPr>
              <a:t>otivation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75" y="2707671"/>
            <a:ext cx="5528426" cy="3375179"/>
          </a:xfr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77476" y="807258"/>
            <a:ext cx="700162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Competence in learning profound high-level knowledge about human activity from raw sensor inputs.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Wide applications in medical research and human survey system.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Growing popularity and computational power of smartphone make it an ideal candidate for non-intrusive body-attached sensors.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Machine learning</a:t>
            </a:r>
            <a:br>
              <a:rPr lang="en-US" sz="3200" dirty="0"/>
            </a:br>
            <a:r>
              <a:rPr lang="en-US" sz="3200" dirty="0" smtClean="0">
                <a:solidFill>
                  <a:srgbClr val="C00000"/>
                </a:solidFill>
              </a:rPr>
              <a:t>Random Forest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>(</a:t>
            </a:r>
            <a:r>
              <a:rPr lang="en-US" sz="2000" dirty="0" err="1" smtClean="0">
                <a:solidFill>
                  <a:srgbClr val="C00000"/>
                </a:solidFill>
              </a:rPr>
              <a:t>n_estimators</a:t>
            </a:r>
            <a:r>
              <a:rPr lang="en-US" sz="2000" dirty="0" smtClean="0">
                <a:solidFill>
                  <a:srgbClr val="C00000"/>
                </a:solidFill>
              </a:rPr>
              <a:t>)</a:t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5308600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Confusion_matrix</a:t>
            </a:r>
            <a:r>
              <a:rPr lang="en-US" dirty="0" smtClean="0"/>
              <a:t> of</a:t>
            </a:r>
          </a:p>
          <a:p>
            <a:r>
              <a:rPr lang="en-US" dirty="0" err="1" smtClean="0"/>
              <a:t>n_estimators</a:t>
            </a:r>
            <a:r>
              <a:rPr lang="en-US" dirty="0" smtClean="0"/>
              <a:t> = 500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012" y="208294"/>
            <a:ext cx="8312988" cy="440464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505700" y="4799446"/>
            <a:ext cx="4051300" cy="18511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[[570   0   0   0   0   1]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5 466  83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51 514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0 520   1   8]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  2 401   9]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[  0   0   0   3   5 451]]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75900" y="584200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94.6%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272358"/>
            <a:ext cx="3746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max_depth</a:t>
            </a:r>
            <a:r>
              <a:rPr lang="en-US" dirty="0"/>
              <a:t> = </a:t>
            </a:r>
            <a:r>
              <a:rPr lang="en-US" dirty="0" smtClean="0"/>
              <a:t>20</a:t>
            </a:r>
          </a:p>
          <a:p>
            <a:r>
              <a:rPr lang="en-US" dirty="0" err="1"/>
              <a:t>max_features</a:t>
            </a:r>
            <a:r>
              <a:rPr lang="en-US" dirty="0"/>
              <a:t>= </a:t>
            </a:r>
            <a:r>
              <a:rPr lang="en-US" dirty="0" err="1" smtClean="0"/>
              <a:t>sqrt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criterion=</a:t>
            </a:r>
            <a:r>
              <a:rPr lang="en-US" dirty="0" err="1" smtClean="0"/>
              <a:t>gini</a:t>
            </a:r>
            <a:endParaRPr lang="en-US" dirty="0" smtClean="0"/>
          </a:p>
          <a:p>
            <a:r>
              <a:rPr lang="en-US" dirty="0" err="1"/>
              <a:t>n_estimators</a:t>
            </a:r>
            <a:r>
              <a:rPr lang="en-US" dirty="0"/>
              <a:t> = </a:t>
            </a:r>
            <a:r>
              <a:rPr lang="en-US" dirty="0" smtClean="0"/>
              <a:t>50, 150, 200, 400, 500</a:t>
            </a:r>
            <a:endParaRPr lang="en-US" dirty="0"/>
          </a:p>
          <a:p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561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8" y="1136537"/>
            <a:ext cx="3150681" cy="4601183"/>
          </a:xfrm>
        </p:spPr>
        <p:txBody>
          <a:bodyPr>
            <a:normAutofit/>
          </a:bodyPr>
          <a:lstStyle/>
          <a:p>
            <a:r>
              <a:rPr lang="en-US" sz="3200" dirty="0"/>
              <a:t>Machine learning</a:t>
            </a:r>
            <a:br>
              <a:rPr lang="en-US" sz="3200" dirty="0"/>
            </a:br>
            <a:r>
              <a:rPr lang="en-US" sz="3200" dirty="0" smtClean="0">
                <a:solidFill>
                  <a:srgbClr val="C00000"/>
                </a:solidFill>
              </a:rPr>
              <a:t>Gradient Boosting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>(</a:t>
            </a:r>
            <a:r>
              <a:rPr lang="en-US" sz="2000" dirty="0" err="1" smtClean="0">
                <a:solidFill>
                  <a:srgbClr val="C00000"/>
                </a:solidFill>
              </a:rPr>
              <a:t>learning_rate</a:t>
            </a:r>
            <a:r>
              <a:rPr lang="en-US" sz="2000" dirty="0" smtClean="0">
                <a:solidFill>
                  <a:srgbClr val="C00000"/>
                </a:solidFill>
              </a:rPr>
              <a:t>)</a:t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5308600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Confusion_matrix</a:t>
            </a:r>
            <a:r>
              <a:rPr lang="en-US" dirty="0" smtClean="0"/>
              <a:t> of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earning_rate</a:t>
            </a:r>
            <a:r>
              <a:rPr lang="en-US" dirty="0" smtClean="0"/>
              <a:t> = 0.4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198643"/>
            <a:ext cx="8331200" cy="44142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39000" y="4706191"/>
            <a:ext cx="4000500" cy="18511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[[571   0   0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1 512  41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43 522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0 526   1   2]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  2 408   2]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[  0   0   1   2   1 455]]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40039" y="605043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96.8%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4314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learning_rate</a:t>
            </a:r>
            <a:r>
              <a:rPr lang="en-US" dirty="0"/>
              <a:t>=0.05, </a:t>
            </a:r>
            <a:r>
              <a:rPr lang="en-US" dirty="0" smtClean="0"/>
              <a:t>0.1, 0.4, 0.8</a:t>
            </a:r>
          </a:p>
          <a:p>
            <a:r>
              <a:rPr lang="en-US" dirty="0" err="1" smtClean="0"/>
              <a:t>n_estimators</a:t>
            </a:r>
            <a:r>
              <a:rPr lang="en-US" dirty="0" smtClean="0"/>
              <a:t>=100 </a:t>
            </a:r>
          </a:p>
          <a:p>
            <a:r>
              <a:rPr lang="en-US" dirty="0" err="1" smtClean="0"/>
              <a:t>max_depth</a:t>
            </a:r>
            <a:r>
              <a:rPr lang="en-US" dirty="0" smtClean="0"/>
              <a:t>=3</a:t>
            </a:r>
          </a:p>
          <a:p>
            <a:r>
              <a:rPr lang="en-US" dirty="0" err="1" smtClean="0"/>
              <a:t>max_features</a:t>
            </a:r>
            <a:r>
              <a:rPr lang="en-US" dirty="0" smtClean="0"/>
              <a:t> = </a:t>
            </a:r>
            <a:r>
              <a:rPr lang="en-US" dirty="0" err="1" smtClean="0"/>
              <a:t>sqrt</a:t>
            </a:r>
            <a:r>
              <a:rPr lang="en-US" dirty="0" smtClean="0"/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9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8" y="1136537"/>
            <a:ext cx="3150681" cy="4601183"/>
          </a:xfrm>
        </p:spPr>
        <p:txBody>
          <a:bodyPr>
            <a:normAutofit/>
          </a:bodyPr>
          <a:lstStyle/>
          <a:p>
            <a:r>
              <a:rPr lang="en-US" sz="3200" dirty="0"/>
              <a:t>Machine learning</a:t>
            </a:r>
            <a:br>
              <a:rPr lang="en-US" sz="3200" dirty="0"/>
            </a:br>
            <a:r>
              <a:rPr lang="en-US" sz="3200" dirty="0" smtClean="0">
                <a:solidFill>
                  <a:srgbClr val="C00000"/>
                </a:solidFill>
              </a:rPr>
              <a:t>Gradient Boosting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>(</a:t>
            </a:r>
            <a:r>
              <a:rPr lang="en-US" sz="2000" dirty="0" err="1" smtClean="0">
                <a:solidFill>
                  <a:srgbClr val="C00000"/>
                </a:solidFill>
              </a:rPr>
              <a:t>n_estimators</a:t>
            </a:r>
            <a:r>
              <a:rPr lang="en-US" sz="2000" dirty="0" smtClean="0">
                <a:solidFill>
                  <a:srgbClr val="C00000"/>
                </a:solidFill>
              </a:rPr>
              <a:t>)</a:t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5308600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Confusion_matrix</a:t>
            </a:r>
            <a:r>
              <a:rPr lang="en-US" dirty="0" smtClean="0"/>
              <a:t> of</a:t>
            </a:r>
          </a:p>
          <a:p>
            <a:r>
              <a:rPr lang="en-US" dirty="0" err="1" smtClean="0"/>
              <a:t>n_estimators</a:t>
            </a:r>
            <a:r>
              <a:rPr lang="en-US" dirty="0" smtClean="0"/>
              <a:t> = 200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638" y="135529"/>
            <a:ext cx="8325120" cy="44110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15200" y="4706191"/>
            <a:ext cx="4000500" cy="18511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[[571   0   0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0 512  42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42 523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0 526   1   2]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  1 410   1]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[  0   0   1   0   3 455]]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94846" y="501134"/>
            <a:ext cx="77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97.0%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44314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learning_rate</a:t>
            </a:r>
            <a:r>
              <a:rPr lang="en-US" dirty="0" smtClean="0"/>
              <a:t>= 0.4</a:t>
            </a:r>
          </a:p>
          <a:p>
            <a:r>
              <a:rPr lang="en-US" dirty="0" err="1" smtClean="0"/>
              <a:t>n_estimators</a:t>
            </a:r>
            <a:r>
              <a:rPr lang="en-US" dirty="0" smtClean="0"/>
              <a:t>=50, 100, 200, 500 </a:t>
            </a:r>
          </a:p>
          <a:p>
            <a:r>
              <a:rPr lang="en-US" dirty="0" err="1" smtClean="0"/>
              <a:t>max_depth</a:t>
            </a:r>
            <a:r>
              <a:rPr lang="en-US" dirty="0" smtClean="0"/>
              <a:t>=3</a:t>
            </a:r>
          </a:p>
          <a:p>
            <a:r>
              <a:rPr lang="en-US" dirty="0" err="1" smtClean="0"/>
              <a:t>max_features</a:t>
            </a:r>
            <a:r>
              <a:rPr lang="en-US" dirty="0" smtClean="0"/>
              <a:t> = </a:t>
            </a:r>
            <a:r>
              <a:rPr lang="en-US" dirty="0" err="1" smtClean="0"/>
              <a:t>sqrt</a:t>
            </a:r>
            <a:r>
              <a:rPr lang="en-US" dirty="0" smtClean="0"/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8" y="1136537"/>
            <a:ext cx="3150681" cy="4601183"/>
          </a:xfrm>
        </p:spPr>
        <p:txBody>
          <a:bodyPr>
            <a:normAutofit/>
          </a:bodyPr>
          <a:lstStyle/>
          <a:p>
            <a:r>
              <a:rPr lang="en-US" sz="3200" dirty="0"/>
              <a:t>Machine learning</a:t>
            </a:r>
            <a:br>
              <a:rPr lang="en-US" sz="3200" dirty="0"/>
            </a:br>
            <a:r>
              <a:rPr lang="en-US" sz="3200" dirty="0" smtClean="0">
                <a:solidFill>
                  <a:srgbClr val="C00000"/>
                </a:solidFill>
              </a:rPr>
              <a:t>Gradient Boosting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>(</a:t>
            </a:r>
            <a:r>
              <a:rPr lang="en-US" sz="2000" dirty="0" err="1" smtClean="0">
                <a:solidFill>
                  <a:srgbClr val="C00000"/>
                </a:solidFill>
              </a:rPr>
              <a:t>max_depth</a:t>
            </a:r>
            <a:r>
              <a:rPr lang="en-US" sz="2000" dirty="0" smtClean="0">
                <a:solidFill>
                  <a:srgbClr val="C00000"/>
                </a:solidFill>
              </a:rPr>
              <a:t>)</a:t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5308600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Confusion_matrix</a:t>
            </a:r>
            <a:r>
              <a:rPr lang="en-US" dirty="0" smtClean="0"/>
              <a:t> of</a:t>
            </a:r>
          </a:p>
          <a:p>
            <a:r>
              <a:rPr lang="en-US" dirty="0" err="1" smtClean="0"/>
              <a:t>max_depth</a:t>
            </a:r>
            <a:r>
              <a:rPr lang="en-US" dirty="0" smtClean="0"/>
              <a:t> =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72" y="106331"/>
            <a:ext cx="8346985" cy="44148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75500" y="4706191"/>
            <a:ext cx="3987800" cy="18511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[[571   0   0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0 512  42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42 523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0 526   1   2]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  1 410   1]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[  0   0   1   0   3 455]]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19850" y="209034"/>
            <a:ext cx="77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97.0%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44314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learning_rate</a:t>
            </a:r>
            <a:r>
              <a:rPr lang="en-US" dirty="0" smtClean="0"/>
              <a:t>=0.4</a:t>
            </a:r>
          </a:p>
          <a:p>
            <a:r>
              <a:rPr lang="en-US" dirty="0" err="1" smtClean="0"/>
              <a:t>n_estimators</a:t>
            </a:r>
            <a:r>
              <a:rPr lang="en-US" dirty="0" smtClean="0"/>
              <a:t>=200 </a:t>
            </a:r>
          </a:p>
          <a:p>
            <a:r>
              <a:rPr lang="en-US" dirty="0" err="1" smtClean="0"/>
              <a:t>max_depth</a:t>
            </a:r>
            <a:r>
              <a:rPr lang="en-US" dirty="0" smtClean="0"/>
              <a:t>=2, 3, 5, 10</a:t>
            </a:r>
          </a:p>
          <a:p>
            <a:r>
              <a:rPr lang="en-US" dirty="0" err="1" smtClean="0"/>
              <a:t>max_features</a:t>
            </a:r>
            <a:r>
              <a:rPr lang="en-US" dirty="0" smtClean="0"/>
              <a:t> = </a:t>
            </a:r>
            <a:r>
              <a:rPr lang="en-US" dirty="0" err="1" smtClean="0"/>
              <a:t>sqrt</a:t>
            </a:r>
            <a:r>
              <a:rPr lang="en-US" dirty="0" smtClean="0"/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3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8" y="1136537"/>
            <a:ext cx="3150681" cy="4601183"/>
          </a:xfrm>
        </p:spPr>
        <p:txBody>
          <a:bodyPr>
            <a:normAutofit/>
          </a:bodyPr>
          <a:lstStyle/>
          <a:p>
            <a:r>
              <a:rPr lang="en-US" sz="3200" dirty="0"/>
              <a:t>Machine learning</a:t>
            </a:r>
            <a:br>
              <a:rPr lang="en-US" sz="3200" dirty="0"/>
            </a:br>
            <a:r>
              <a:rPr lang="en-US" sz="3200" dirty="0" smtClean="0">
                <a:solidFill>
                  <a:srgbClr val="C00000"/>
                </a:solidFill>
              </a:rPr>
              <a:t>Gradient Boosting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>(</a:t>
            </a:r>
            <a:r>
              <a:rPr lang="en-US" sz="2000" dirty="0" err="1" smtClean="0">
                <a:solidFill>
                  <a:srgbClr val="C00000"/>
                </a:solidFill>
              </a:rPr>
              <a:t>max_features</a:t>
            </a:r>
            <a:r>
              <a:rPr lang="en-US" sz="2000" dirty="0" smtClean="0">
                <a:solidFill>
                  <a:srgbClr val="C00000"/>
                </a:solidFill>
              </a:rPr>
              <a:t>)</a:t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5308600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Confusion_matrix</a:t>
            </a:r>
            <a:r>
              <a:rPr lang="en-US" dirty="0" smtClean="0"/>
              <a:t> of</a:t>
            </a:r>
          </a:p>
          <a:p>
            <a:r>
              <a:rPr lang="en-US" dirty="0" err="1" smtClean="0"/>
              <a:t>max_features</a:t>
            </a:r>
            <a:r>
              <a:rPr lang="en-US" dirty="0" smtClean="0"/>
              <a:t> = </a:t>
            </a:r>
            <a:r>
              <a:rPr lang="en-US" dirty="0" err="1" smtClean="0"/>
              <a:t>sqrt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75500" y="4706191"/>
            <a:ext cx="3987800" cy="18511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[[571   0   0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0 512  42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42 523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0 526   1   2]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  1 410   1]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[  0   0   1   0   3 455]]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38" y="0"/>
            <a:ext cx="8325120" cy="44110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91546" y="463034"/>
            <a:ext cx="77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97.0%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44314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learning_rate</a:t>
            </a:r>
            <a:r>
              <a:rPr lang="en-US" dirty="0" smtClean="0"/>
              <a:t>=0.4</a:t>
            </a:r>
          </a:p>
          <a:p>
            <a:r>
              <a:rPr lang="en-US" dirty="0" err="1" smtClean="0"/>
              <a:t>n_estimators</a:t>
            </a:r>
            <a:r>
              <a:rPr lang="en-US" dirty="0" smtClean="0"/>
              <a:t>=200 </a:t>
            </a:r>
          </a:p>
          <a:p>
            <a:r>
              <a:rPr lang="en-US" dirty="0" err="1" smtClean="0"/>
              <a:t>max_depth</a:t>
            </a:r>
            <a:r>
              <a:rPr lang="en-US" dirty="0" smtClean="0"/>
              <a:t>=3</a:t>
            </a:r>
          </a:p>
          <a:p>
            <a:r>
              <a:rPr lang="en-US" dirty="0" err="1" smtClean="0"/>
              <a:t>max_features</a:t>
            </a:r>
            <a:r>
              <a:rPr lang="en-US" dirty="0" smtClean="0"/>
              <a:t> = log2, </a:t>
            </a:r>
            <a:r>
              <a:rPr lang="en-US" dirty="0" err="1" smtClean="0"/>
              <a:t>sqrt</a:t>
            </a:r>
            <a:r>
              <a:rPr lang="en-US" dirty="0" smtClean="0"/>
              <a:t>(n),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1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8" y="1136537"/>
            <a:ext cx="3150681" cy="4601183"/>
          </a:xfrm>
        </p:spPr>
        <p:txBody>
          <a:bodyPr>
            <a:normAutofit/>
          </a:bodyPr>
          <a:lstStyle/>
          <a:p>
            <a:r>
              <a:rPr lang="en-US" sz="3200" dirty="0"/>
              <a:t>Machine learning</a:t>
            </a:r>
            <a:br>
              <a:rPr lang="en-US" sz="3200" dirty="0"/>
            </a:br>
            <a:r>
              <a:rPr lang="en-US" sz="3200" dirty="0" smtClean="0">
                <a:solidFill>
                  <a:srgbClr val="C00000"/>
                </a:solidFill>
              </a:rPr>
              <a:t>Feature Selection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>(with all features)</a:t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5308600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Confusion_matrix</a:t>
            </a:r>
            <a:r>
              <a:rPr lang="en-US" dirty="0" smtClean="0"/>
              <a:t> of</a:t>
            </a:r>
          </a:p>
          <a:p>
            <a:r>
              <a:rPr lang="en-US" dirty="0" smtClean="0"/>
              <a:t>GBC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122830"/>
            <a:ext cx="8317958" cy="44072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00900" y="4706191"/>
            <a:ext cx="3924300" cy="18511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[[571   0   0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0 539  15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14 551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0 527   1   1]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  0 408   4]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[  0   0   0   0   0 459]]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77833" y="475734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98.9%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018" y="4991100"/>
            <a:ext cx="271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561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8" y="1136537"/>
            <a:ext cx="3150681" cy="4601183"/>
          </a:xfrm>
        </p:spPr>
        <p:txBody>
          <a:bodyPr>
            <a:normAutofit/>
          </a:bodyPr>
          <a:lstStyle/>
          <a:p>
            <a:r>
              <a:rPr lang="en-US" sz="3200" dirty="0"/>
              <a:t>Machine learning</a:t>
            </a:r>
            <a:br>
              <a:rPr lang="en-US" sz="3200" dirty="0"/>
            </a:br>
            <a:r>
              <a:rPr lang="en-US" sz="3200" dirty="0" smtClean="0">
                <a:solidFill>
                  <a:srgbClr val="C00000"/>
                </a:solidFill>
              </a:rPr>
              <a:t>Feature Selection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>(Tree-based selection)</a:t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5308600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Confusion_matrix</a:t>
            </a:r>
            <a:r>
              <a:rPr lang="en-US" dirty="0" smtClean="0"/>
              <a:t> of</a:t>
            </a:r>
          </a:p>
          <a:p>
            <a:r>
              <a:rPr lang="en-US" dirty="0" smtClean="0"/>
              <a:t>GBC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507" y="115701"/>
            <a:ext cx="8319394" cy="44080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61200" y="4706191"/>
            <a:ext cx="3873500" cy="18511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[[571   0   0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0 533  21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18 547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0 522   3   4]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  3 406   3]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[  0   0   0   0   1 458]]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50274" y="513834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98.3%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4018" y="4991100"/>
            <a:ext cx="271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86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8" y="1136537"/>
            <a:ext cx="3150681" cy="4601183"/>
          </a:xfrm>
        </p:spPr>
        <p:txBody>
          <a:bodyPr>
            <a:normAutofit/>
          </a:bodyPr>
          <a:lstStyle/>
          <a:p>
            <a:r>
              <a:rPr lang="en-US" sz="3200" dirty="0"/>
              <a:t>Machine learning</a:t>
            </a:r>
            <a:br>
              <a:rPr lang="en-US" sz="3200" dirty="0"/>
            </a:br>
            <a:r>
              <a:rPr lang="en-US" sz="3200" dirty="0" smtClean="0">
                <a:solidFill>
                  <a:srgbClr val="C00000"/>
                </a:solidFill>
              </a:rPr>
              <a:t>Feature Selection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>(L1-based selection)</a:t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5308600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Confusion_matrix</a:t>
            </a:r>
            <a:r>
              <a:rPr lang="en-US" dirty="0" smtClean="0"/>
              <a:t> of</a:t>
            </a:r>
          </a:p>
          <a:p>
            <a:r>
              <a:rPr lang="en-US" dirty="0" smtClean="0"/>
              <a:t>GBC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10" y="1"/>
            <a:ext cx="8317247" cy="4406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04100" y="4706191"/>
            <a:ext cx="3898900" cy="18511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[[571   0   0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0 540  14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13 552   0   0   0]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0 525   1   3]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 0   0   0   1 410   1]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[  0   0   0   0   0 459]]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012174" y="336034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98.9%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4018" y="4991100"/>
            <a:ext cx="271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126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8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8" y="1136537"/>
            <a:ext cx="3150681" cy="4601183"/>
          </a:xfrm>
        </p:spPr>
        <p:txBody>
          <a:bodyPr>
            <a:normAutofit/>
          </a:bodyPr>
          <a:lstStyle/>
          <a:p>
            <a:r>
              <a:rPr lang="en-US" sz="3200" dirty="0"/>
              <a:t>Machine learning</a:t>
            </a:r>
            <a:br>
              <a:rPr lang="en-US" sz="3200" dirty="0"/>
            </a:br>
            <a:r>
              <a:rPr lang="en-US" sz="3200" dirty="0" smtClean="0">
                <a:solidFill>
                  <a:srgbClr val="C00000"/>
                </a:solidFill>
              </a:rPr>
              <a:t>Predicting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subject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/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 smtClean="0">
                <a:solidFill>
                  <a:srgbClr val="C00000"/>
                </a:solidFill>
              </a:rPr>
              <a:t/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/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 smtClean="0">
                <a:solidFill>
                  <a:srgbClr val="C00000"/>
                </a:solidFill>
              </a:rPr>
              <a:t/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/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 smtClean="0">
                <a:solidFill>
                  <a:srgbClr val="C00000"/>
                </a:solidFill>
              </a:rPr>
              <a:t/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3200" dirty="0" smtClean="0">
                <a:solidFill>
                  <a:srgbClr val="C00000"/>
                </a:solidFill>
              </a:rPr>
              <a:t/>
            </a:r>
            <a:br>
              <a:rPr lang="en-US" sz="3200" dirty="0" smtClean="0">
                <a:solidFill>
                  <a:srgbClr val="C00000"/>
                </a:solidFill>
              </a:rPr>
            </a:b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357" y="1632273"/>
            <a:ext cx="8391002" cy="44356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56000" y="736600"/>
            <a:ext cx="621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Algorithm: </a:t>
            </a:r>
            <a:r>
              <a:rPr lang="en-US" dirty="0" err="1" smtClean="0"/>
              <a:t>LGBMClassifier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4018" y="4539734"/>
            <a:ext cx="190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n_estimators</a:t>
            </a:r>
            <a:r>
              <a:rPr lang="en-US" dirty="0"/>
              <a:t>=500</a:t>
            </a:r>
          </a:p>
        </p:txBody>
      </p:sp>
    </p:spTree>
    <p:extLst>
      <p:ext uri="{BB962C8B-B14F-4D97-AF65-F5344CB8AC3E}">
        <p14:creationId xmlns:p14="http://schemas.microsoft.com/office/powerpoint/2010/main" val="306875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8" y="1136537"/>
            <a:ext cx="3150681" cy="4601183"/>
          </a:xfrm>
        </p:spPr>
        <p:txBody>
          <a:bodyPr>
            <a:normAutofit/>
          </a:bodyPr>
          <a:lstStyle/>
          <a:p>
            <a:r>
              <a:rPr lang="en-US" sz="3200" dirty="0"/>
              <a:t>Machine learning</a:t>
            </a:r>
            <a:br>
              <a:rPr lang="en-US" sz="3200" dirty="0"/>
            </a:br>
            <a:r>
              <a:rPr lang="en-US" sz="3200" dirty="0" smtClean="0">
                <a:solidFill>
                  <a:srgbClr val="C00000"/>
                </a:solidFill>
              </a:rPr>
              <a:t>Predicting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subject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>(feature selection)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556000" y="736600"/>
            <a:ext cx="621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Algorithm: </a:t>
            </a:r>
            <a:r>
              <a:rPr lang="en-US" dirty="0" err="1" smtClean="0"/>
              <a:t>LGBMClassifier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84600" y="6095958"/>
            <a:ext cx="519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grid search, accuracy achieved 97.8%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408889"/>
            <a:ext cx="8242300" cy="43671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72174" y="1618734"/>
            <a:ext cx="77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97.4%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018" y="4432300"/>
            <a:ext cx="3150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Tree-based: 199 features</a:t>
            </a:r>
          </a:p>
          <a:p>
            <a:r>
              <a:rPr lang="en-US" dirty="0" smtClean="0"/>
              <a:t>L1-based: 158 features</a:t>
            </a:r>
          </a:p>
          <a:p>
            <a:r>
              <a:rPr lang="en-US" dirty="0" smtClean="0"/>
              <a:t>No selection: 561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7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Experiments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050" name="Picture 2" descr="Image result for people clipar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938031"/>
            <a:ext cx="1557478" cy="15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00" y="2552006"/>
            <a:ext cx="1557478" cy="1557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00" y="4588624"/>
            <a:ext cx="1486933" cy="14869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07178" y="938031"/>
            <a:ext cx="585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Group of 30 volunteers within an age bracket of 19-48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507178" y="2552006"/>
            <a:ext cx="62587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Each person performed six activities (laying, standing, sitting, walking, walking upstairs and walking downstairs) wearing a smartphone (Samsung Galaxy S II) on the waist.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507178" y="4588624"/>
            <a:ext cx="62587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Embedded accelerometer and gyroscope recorded </a:t>
            </a:r>
            <a:r>
              <a:rPr lang="en-US" sz="2000" dirty="0" err="1" smtClean="0"/>
              <a:t>triaxial</a:t>
            </a:r>
            <a:r>
              <a:rPr lang="en-US" sz="2000" dirty="0" smtClean="0"/>
              <a:t> acceleration and </a:t>
            </a:r>
            <a:r>
              <a:rPr lang="en-US" sz="2000" dirty="0" err="1" smtClean="0"/>
              <a:t>triaxial</a:t>
            </a:r>
            <a:r>
              <a:rPr lang="en-US" sz="2000" dirty="0" smtClean="0"/>
              <a:t> angular velocity at a constant rate of 50Hz. The experiments have been video-recorded to label the data manually.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0" y="6323864"/>
            <a:ext cx="1109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/>
              <a:t>Smartlab - Non-Linear Complex Systems </a:t>
            </a:r>
            <a:r>
              <a:rPr lang="it-IT" sz="1200" dirty="0" smtClean="0"/>
              <a:t>Laboratory DITEN </a:t>
            </a:r>
            <a:r>
              <a:rPr lang="it-IT" sz="1200" dirty="0"/>
              <a:t>- Università degli Studi di Genova, Genoa (I-16145), Italy</a:t>
            </a:r>
            <a:r>
              <a:rPr lang="it-IT" sz="1200" dirty="0" smtClean="0"/>
              <a:t>.</a:t>
            </a:r>
          </a:p>
          <a:p>
            <a:r>
              <a:rPr lang="en-US" sz="1200" dirty="0" err="1"/>
              <a:t>CETpD</a:t>
            </a:r>
            <a:r>
              <a:rPr lang="en-US" sz="1200" dirty="0"/>
              <a:t> - Technical Research Centre for Dependency Care and Autonomous </a:t>
            </a:r>
            <a:r>
              <a:rPr lang="en-US" sz="1200" dirty="0" smtClean="0"/>
              <a:t>Living </a:t>
            </a:r>
            <a:r>
              <a:rPr lang="en-US" sz="1200" dirty="0" err="1" smtClean="0"/>
              <a:t>Universitat</a:t>
            </a:r>
            <a:r>
              <a:rPr lang="en-US" sz="1200" dirty="0" smtClean="0"/>
              <a:t> </a:t>
            </a:r>
            <a:r>
              <a:rPr lang="en-US" sz="1200" dirty="0" err="1"/>
              <a:t>Politècnica</a:t>
            </a:r>
            <a:r>
              <a:rPr lang="en-US" sz="1200" dirty="0"/>
              <a:t> de </a:t>
            </a:r>
            <a:r>
              <a:rPr lang="en-US" sz="1200" dirty="0" err="1"/>
              <a:t>Catalunya</a:t>
            </a:r>
            <a:r>
              <a:rPr lang="en-US" sz="1200" dirty="0"/>
              <a:t> (</a:t>
            </a:r>
            <a:r>
              <a:rPr lang="en-US" sz="1200" dirty="0" err="1"/>
              <a:t>BarcelonaTech</a:t>
            </a:r>
            <a:r>
              <a:rPr lang="en-US" sz="1200" dirty="0"/>
              <a:t>). </a:t>
            </a:r>
            <a:r>
              <a:rPr lang="en-US" sz="1200" dirty="0" err="1"/>
              <a:t>Vilanova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la </a:t>
            </a:r>
            <a:r>
              <a:rPr lang="en-US" sz="1200" dirty="0" err="1"/>
              <a:t>Geltrú</a:t>
            </a:r>
            <a:r>
              <a:rPr lang="en-US" sz="1200" dirty="0"/>
              <a:t> (08800), Spain </a:t>
            </a:r>
            <a:r>
              <a:rPr lang="it-IT" sz="1200" dirty="0"/>
              <a:t>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0946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8" y="1136537"/>
            <a:ext cx="3150681" cy="4601183"/>
          </a:xfrm>
        </p:spPr>
        <p:txBody>
          <a:bodyPr>
            <a:normAutofit/>
          </a:bodyPr>
          <a:lstStyle/>
          <a:p>
            <a:r>
              <a:rPr lang="en-US" sz="3200" dirty="0"/>
              <a:t>Machine learning</a:t>
            </a:r>
            <a:br>
              <a:rPr lang="en-US" sz="3200" dirty="0"/>
            </a:br>
            <a:r>
              <a:rPr lang="en-US" sz="3200" dirty="0" smtClean="0">
                <a:solidFill>
                  <a:srgbClr val="C00000"/>
                </a:solidFill>
              </a:rPr>
              <a:t>Predicting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subject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>(sensor importance)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556000" y="736600"/>
            <a:ext cx="817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Algorithm: </a:t>
            </a:r>
            <a:r>
              <a:rPr lang="en-US" dirty="0" err="1" smtClean="0"/>
              <a:t>LGBMClassifier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 advantage of </a:t>
            </a:r>
            <a:r>
              <a:rPr lang="en-US" dirty="0" err="1" smtClean="0"/>
              <a:t>feature_importance</a:t>
            </a:r>
            <a:r>
              <a:rPr lang="en-US" dirty="0" smtClean="0"/>
              <a:t>_, grouped by keyword “</a:t>
            </a:r>
            <a:r>
              <a:rPr lang="en-US" dirty="0" err="1" smtClean="0"/>
              <a:t>Acc</a:t>
            </a:r>
            <a:r>
              <a:rPr lang="en-US" dirty="0" smtClean="0"/>
              <a:t> = accelerometer” and “Gyro = gyroscope”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2565400"/>
            <a:ext cx="8058515" cy="24203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4018" y="4260392"/>
            <a:ext cx="246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n_estimators</a:t>
            </a:r>
            <a:r>
              <a:rPr lang="en-US" dirty="0" smtClean="0"/>
              <a:t>=1000</a:t>
            </a:r>
            <a:endParaRPr lang="en-US" dirty="0"/>
          </a:p>
          <a:p>
            <a:r>
              <a:rPr lang="en-US" dirty="0" err="1" smtClean="0"/>
              <a:t>random_state</a:t>
            </a:r>
            <a:r>
              <a:rPr lang="en-US" dirty="0" smtClean="0"/>
              <a:t>=101</a:t>
            </a:r>
            <a:endParaRPr lang="en-US" dirty="0"/>
          </a:p>
          <a:p>
            <a:r>
              <a:rPr lang="en-US" dirty="0" err="1" smtClean="0"/>
              <a:t>learning_rate</a:t>
            </a:r>
            <a:r>
              <a:rPr lang="en-US" dirty="0" smtClean="0"/>
              <a:t>=0.02</a:t>
            </a:r>
          </a:p>
          <a:p>
            <a:r>
              <a:rPr lang="en-US" dirty="0" err="1" smtClean="0"/>
              <a:t>min_data_in_leaf</a:t>
            </a:r>
            <a:r>
              <a:rPr lang="en-US" dirty="0" smtClean="0"/>
              <a:t>=100</a:t>
            </a:r>
          </a:p>
          <a:p>
            <a:r>
              <a:rPr lang="en-US" dirty="0" err="1" smtClean="0"/>
              <a:t>max_depth</a:t>
            </a:r>
            <a:r>
              <a:rPr lang="en-US" dirty="0" smtClean="0"/>
              <a:t>=10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7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12800"/>
            <a:ext cx="7315200" cy="5842000"/>
          </a:xfrm>
        </p:spPr>
        <p:txBody>
          <a:bodyPr/>
          <a:lstStyle/>
          <a:p>
            <a:r>
              <a:rPr lang="en-US" dirty="0" smtClean="0"/>
              <a:t>Feature Selection:</a:t>
            </a:r>
          </a:p>
          <a:p>
            <a:pPr lvl="1"/>
            <a:r>
              <a:rPr lang="en-US" dirty="0" smtClean="0"/>
              <a:t>L1-based feature selection yields highest accuracy for all models and cost less than 50% of the run-time for no feature selection.</a:t>
            </a:r>
          </a:p>
          <a:p>
            <a:pPr lvl="1"/>
            <a:r>
              <a:rPr lang="en-US" dirty="0" smtClean="0"/>
              <a:t>Tree-based feature selection works almost as good as L1-based, and better than PCA (to 120 features)</a:t>
            </a:r>
          </a:p>
          <a:p>
            <a:pPr lvl="1"/>
            <a:r>
              <a:rPr lang="en-US" dirty="0" smtClean="0"/>
              <a:t>Feature selection doesn’t seem to effect run-time of GBC as much.</a:t>
            </a:r>
          </a:p>
          <a:p>
            <a:r>
              <a:rPr lang="en-US" dirty="0" smtClean="0"/>
              <a:t>Model performance:</a:t>
            </a:r>
          </a:p>
          <a:p>
            <a:pPr lvl="1"/>
            <a:r>
              <a:rPr lang="en-US" dirty="0" smtClean="0"/>
              <a:t>Decision Tree highest accuracy 93.2% for predicting activity</a:t>
            </a:r>
          </a:p>
          <a:p>
            <a:pPr lvl="1"/>
            <a:r>
              <a:rPr lang="en-US" dirty="0" smtClean="0"/>
              <a:t>Random Forest highest accuracy 97.7% for predicting activity</a:t>
            </a:r>
          </a:p>
          <a:p>
            <a:pPr lvl="1"/>
            <a:r>
              <a:rPr lang="en-US" dirty="0" smtClean="0"/>
              <a:t>Gradient boosting highest accuracy 98.9% for predicting activity</a:t>
            </a:r>
          </a:p>
          <a:p>
            <a:pPr lvl="1"/>
            <a:r>
              <a:rPr lang="en-US" dirty="0" err="1" smtClean="0"/>
              <a:t>LightGBM</a:t>
            </a:r>
            <a:r>
              <a:rPr lang="en-US" dirty="0" smtClean="0"/>
              <a:t> yields 97.8% accuracy for predicting participants based on walking style.</a:t>
            </a:r>
          </a:p>
          <a:p>
            <a:r>
              <a:rPr lang="en-US" dirty="0" smtClean="0"/>
              <a:t>Weakness: </a:t>
            </a:r>
          </a:p>
          <a:p>
            <a:pPr lvl="1"/>
            <a:r>
              <a:rPr lang="en-US" dirty="0" smtClean="0"/>
              <a:t>For all models, most error comes from separating standing and sitting</a:t>
            </a:r>
          </a:p>
          <a:p>
            <a:pPr lvl="1"/>
            <a:r>
              <a:rPr lang="en-US" dirty="0" smtClean="0"/>
              <a:t>More algorithms to compare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3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Dataset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65100"/>
            <a:ext cx="7315200" cy="6426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From UCI Machine Learning Repository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Triaxial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acceleration from the accelerometer (total acceleration) and the estimated body acceleration.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Triaxial</a:t>
            </a:r>
            <a:r>
              <a:rPr lang="en-US" dirty="0" smtClean="0">
                <a:solidFill>
                  <a:schemeClr val="tx1"/>
                </a:solidFill>
              </a:rPr>
              <a:t> angular </a:t>
            </a:r>
            <a:r>
              <a:rPr lang="en-US" dirty="0">
                <a:solidFill>
                  <a:schemeClr val="tx1"/>
                </a:solidFill>
              </a:rPr>
              <a:t>velocity from the gyroscope.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561-feature vector with time and frequency domain variables.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Its </a:t>
            </a:r>
            <a:r>
              <a:rPr lang="en-US" dirty="0">
                <a:solidFill>
                  <a:schemeClr val="tx1"/>
                </a:solidFill>
              </a:rPr>
              <a:t>activity </a:t>
            </a:r>
            <a:r>
              <a:rPr lang="en-US" dirty="0" smtClean="0">
                <a:solidFill>
                  <a:schemeClr val="tx1"/>
                </a:solidFill>
              </a:rPr>
              <a:t>label </a:t>
            </a:r>
            <a:r>
              <a:rPr lang="en-US" dirty="0">
                <a:solidFill>
                  <a:schemeClr val="tx1"/>
                </a:solidFill>
              </a:rPr>
              <a:t>(WALKING, WALKING_UPSTAIRS, WALKING_DOWNSTAIRS, SITTING, STANDING, LAYING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tx1"/>
                </a:solidFill>
              </a:rPr>
              <a:t>identifier of the subject who carried out the </a:t>
            </a:r>
            <a:r>
              <a:rPr lang="en-US" dirty="0" smtClean="0">
                <a:solidFill>
                  <a:schemeClr val="tx1"/>
                </a:solidFill>
              </a:rPr>
              <a:t>experiment (1-30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70</a:t>
            </a:r>
            <a:r>
              <a:rPr lang="en-US" altLang="zh-CN" dirty="0" smtClean="0">
                <a:solidFill>
                  <a:schemeClr val="tx1"/>
                </a:solidFill>
              </a:rPr>
              <a:t>% participants in training dataset, 30% in testing dataset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Signals were pre-processed by applying noise filters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Features are normalized and bounded within [-1,1]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06634"/>
            <a:ext cx="919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https://archive.ics.uci.edu/ml/datasets/human+activity+recognition+using+smartphones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2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C00000"/>
                </a:solidFill>
              </a:rPr>
              <a:t>The features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680440"/>
              </p:ext>
            </p:extLst>
          </p:nvPr>
        </p:nvGraphicFramePr>
        <p:xfrm>
          <a:off x="3585863" y="776288"/>
          <a:ext cx="7957146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Worksheet" r:id="rId3" imgW="6715181" imgH="780877" progId="Excel.Sheet.12">
                  <p:embed/>
                </p:oleObj>
              </mc:Choice>
              <mc:Fallback>
                <p:oleObj name="Worksheet" r:id="rId3" imgW="6715181" imgH="78087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5863" y="776288"/>
                        <a:ext cx="7957146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979813"/>
              </p:ext>
            </p:extLst>
          </p:nvPr>
        </p:nvGraphicFramePr>
        <p:xfrm>
          <a:off x="4008438" y="2185353"/>
          <a:ext cx="3205162" cy="3872550"/>
        </p:xfrm>
        <a:graphic>
          <a:graphicData uri="http://schemas.openxmlformats.org/drawingml/2006/table">
            <a:tbl>
              <a:tblPr/>
              <a:tblGrid>
                <a:gridCol w="2451005">
                  <a:extLst>
                    <a:ext uri="{9D8B030D-6E8A-4147-A177-3AD203B41FA5}">
                      <a16:colId xmlns:a16="http://schemas.microsoft.com/office/drawing/2014/main" val="2438205474"/>
                    </a:ext>
                  </a:extLst>
                </a:gridCol>
                <a:gridCol w="754157">
                  <a:extLst>
                    <a:ext uri="{9D8B030D-6E8A-4147-A177-3AD203B41FA5}">
                      <a16:colId xmlns:a16="http://schemas.microsoft.com/office/drawing/2014/main" val="2970878169"/>
                    </a:ext>
                  </a:extLst>
                </a:gridCol>
              </a:tblGrid>
              <a:tr h="352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fBodyAcc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509909"/>
                  </a:ext>
                </a:extLst>
              </a:tr>
              <a:tr h="352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fBodyGyro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575618"/>
                  </a:ext>
                </a:extLst>
              </a:tr>
              <a:tr h="352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fBodyAccJerk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769280"/>
                  </a:ext>
                </a:extLst>
              </a:tr>
              <a:tr h="352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tGravityAcc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736868"/>
                  </a:ext>
                </a:extLst>
              </a:tr>
              <a:tr h="352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tBodyAcc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095799"/>
                  </a:ext>
                </a:extLst>
              </a:tr>
              <a:tr h="352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tBodyGyroJerk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196610"/>
                  </a:ext>
                </a:extLst>
              </a:tr>
              <a:tr h="352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tBodyGyro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761366"/>
                  </a:ext>
                </a:extLst>
              </a:tr>
              <a:tr h="352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tBodyAccJerk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828240"/>
                  </a:ext>
                </a:extLst>
              </a:tr>
              <a:tr h="352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tBodyAccMag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947579"/>
                  </a:ext>
                </a:extLst>
              </a:tr>
              <a:tr h="352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tGravityAccMag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111764"/>
                  </a:ext>
                </a:extLst>
              </a:tr>
              <a:tr h="352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tBodyAccJerkMag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2018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929285"/>
              </p:ext>
            </p:extLst>
          </p:nvPr>
        </p:nvGraphicFramePr>
        <p:xfrm>
          <a:off x="7564436" y="2185353"/>
          <a:ext cx="3344863" cy="3872550"/>
        </p:xfrm>
        <a:graphic>
          <a:graphicData uri="http://schemas.openxmlformats.org/drawingml/2006/table">
            <a:tbl>
              <a:tblPr/>
              <a:tblGrid>
                <a:gridCol w="2557836">
                  <a:extLst>
                    <a:ext uri="{9D8B030D-6E8A-4147-A177-3AD203B41FA5}">
                      <a16:colId xmlns:a16="http://schemas.microsoft.com/office/drawing/2014/main" val="1667392683"/>
                    </a:ext>
                  </a:extLst>
                </a:gridCol>
                <a:gridCol w="787027">
                  <a:extLst>
                    <a:ext uri="{9D8B030D-6E8A-4147-A177-3AD203B41FA5}">
                      <a16:colId xmlns:a16="http://schemas.microsoft.com/office/drawing/2014/main" val="3025856522"/>
                    </a:ext>
                  </a:extLst>
                </a:gridCol>
              </a:tblGrid>
              <a:tr h="3872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tBodyGyroMag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074068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tBodyGyroJerkMag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734161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fBodyAccMag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4398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fBodyBodyAccJerkMag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755052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fBodyBodyGyroMag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92077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fBodyBodyGyroJerkMag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16720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angle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148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subject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47837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Activity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579611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708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45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C00000"/>
                </a:solidFill>
              </a:rPr>
              <a:t>Data balance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638" y="1305071"/>
            <a:ext cx="7315200" cy="4238713"/>
          </a:xfrm>
        </p:spPr>
      </p:pic>
    </p:spTree>
    <p:extLst>
      <p:ext uri="{BB962C8B-B14F-4D97-AF65-F5344CB8AC3E}">
        <p14:creationId xmlns:p14="http://schemas.microsoft.com/office/powerpoint/2010/main" val="359139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Data balance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584376"/>
            <a:ext cx="7315200" cy="3679722"/>
          </a:xfrm>
        </p:spPr>
      </p:pic>
    </p:spTree>
    <p:extLst>
      <p:ext uri="{BB962C8B-B14F-4D97-AF65-F5344CB8AC3E}">
        <p14:creationId xmlns:p14="http://schemas.microsoft.com/office/powerpoint/2010/main" val="216248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C00000"/>
                </a:solidFill>
              </a:rPr>
              <a:t>Acc</a:t>
            </a:r>
            <a:r>
              <a:rPr lang="en-US" dirty="0">
                <a:solidFill>
                  <a:srgbClr val="C00000"/>
                </a:solidFill>
              </a:rPr>
              <a:t> data axial distribution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04881"/>
            <a:ext cx="7315200" cy="4238713"/>
          </a:xfrm>
        </p:spPr>
      </p:pic>
      <p:sp>
        <p:nvSpPr>
          <p:cNvPr id="5" name="TextBox 4"/>
          <p:cNvSpPr txBox="1"/>
          <p:nvPr/>
        </p:nvSpPr>
        <p:spPr>
          <a:xfrm>
            <a:off x="3530600" y="723900"/>
            <a:ext cx="382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all 30 participants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rgbClr val="C00000"/>
                </a:solidFill>
              </a:rPr>
              <a:t>Acc</a:t>
            </a:r>
            <a:r>
              <a:rPr lang="en-US" dirty="0" smtClean="0">
                <a:solidFill>
                  <a:srgbClr val="C00000"/>
                </a:solidFill>
              </a:rPr>
              <a:t> data axial distribution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04881"/>
            <a:ext cx="7315200" cy="4238713"/>
          </a:xfrm>
        </p:spPr>
      </p:pic>
      <p:sp>
        <p:nvSpPr>
          <p:cNvPr id="5" name="TextBox 4"/>
          <p:cNvSpPr txBox="1"/>
          <p:nvPr/>
        </p:nvSpPr>
        <p:spPr>
          <a:xfrm>
            <a:off x="3530600" y="723900"/>
            <a:ext cx="382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participant #15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4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1_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3.xml><?xml version="1.0" encoding="utf-8"?>
<a:theme xmlns:a="http://schemas.openxmlformats.org/drawingml/2006/main" name="2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553</TotalTime>
  <Words>1572</Words>
  <Application>Microsoft Office PowerPoint</Application>
  <PresentationFormat>Widescreen</PresentationFormat>
  <Paragraphs>295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DengXian</vt:lpstr>
      <vt:lpstr>幼圆</vt:lpstr>
      <vt:lpstr>Arial</vt:lpstr>
      <vt:lpstr>Calibri</vt:lpstr>
      <vt:lpstr>Corbel</vt:lpstr>
      <vt:lpstr>Courier New</vt:lpstr>
      <vt:lpstr>Times New Roman</vt:lpstr>
      <vt:lpstr>Wingdings 2</vt:lpstr>
      <vt:lpstr>Frame</vt:lpstr>
      <vt:lpstr>1_Frame</vt:lpstr>
      <vt:lpstr>2_Frame</vt:lpstr>
      <vt:lpstr>Worksheet</vt:lpstr>
      <vt:lpstr>Human Activity Recognition with Smartphones </vt:lpstr>
      <vt:lpstr>The Motivation</vt:lpstr>
      <vt:lpstr>The  Experiments</vt:lpstr>
      <vt:lpstr>The Dataset</vt:lpstr>
      <vt:lpstr>Exploratory Data Analysis:  The features</vt:lpstr>
      <vt:lpstr>Exploratory Data Analysis:  Data balance</vt:lpstr>
      <vt:lpstr>Exploratory Data Analysis:  Data balance</vt:lpstr>
      <vt:lpstr>Exploratory Data Analysis:  Acc data axial distribution</vt:lpstr>
      <vt:lpstr>Exploratory Data Analysis:  Acc data axial distribution</vt:lpstr>
      <vt:lpstr>Exploratory Data Analysis:  Max acc axial distribution</vt:lpstr>
      <vt:lpstr>Exploratory Data Analysis:  Max acc axial distribution</vt:lpstr>
      <vt:lpstr>Exploratory Data Analysis:  t-SNE visualization</vt:lpstr>
      <vt:lpstr>Exploratory Data Analysis:  t-SNE visualization</vt:lpstr>
      <vt:lpstr>Machine learning Data prep</vt:lpstr>
      <vt:lpstr>Machine learning Decision Trees (criterion)          </vt:lpstr>
      <vt:lpstr>Machine learning Decision Trees (max_features)            </vt:lpstr>
      <vt:lpstr>Machine learning Random Forest (max_depth)            </vt:lpstr>
      <vt:lpstr>Machine learning Random Forest (max_features)            </vt:lpstr>
      <vt:lpstr>Machine learning Random Forest (criterion)            </vt:lpstr>
      <vt:lpstr>Machine learning Random Forest (n_estimators)            </vt:lpstr>
      <vt:lpstr>Machine learning Gradient Boosting (learning_rate)            </vt:lpstr>
      <vt:lpstr>Machine learning Gradient Boosting (n_estimators)            </vt:lpstr>
      <vt:lpstr>Machine learning Gradient Boosting (max_depth)            </vt:lpstr>
      <vt:lpstr>Machine learning Gradient Boosting (max_features)            </vt:lpstr>
      <vt:lpstr>Machine learning Feature Selection (with all features)            </vt:lpstr>
      <vt:lpstr>Machine learning Feature Selection (Tree-based selection)            </vt:lpstr>
      <vt:lpstr>Machine learning Feature Selection (L1-based selection)            </vt:lpstr>
      <vt:lpstr>Machine learning Predicting subject        </vt:lpstr>
      <vt:lpstr>Machine learning Predicting subject (feature selection)</vt:lpstr>
      <vt:lpstr>Machine learning Predicting subject (sensor importance)</vt:lpstr>
      <vt:lpstr>Summary</vt:lpstr>
    </vt:vector>
  </TitlesOfParts>
  <Company>USC Dornsife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Shuai Xu</dc:creator>
  <cp:lastModifiedBy>Shuai Xu</cp:lastModifiedBy>
  <cp:revision>49</cp:revision>
  <dcterms:created xsi:type="dcterms:W3CDTF">2019-04-02T20:30:18Z</dcterms:created>
  <dcterms:modified xsi:type="dcterms:W3CDTF">2019-04-03T22:31:07Z</dcterms:modified>
</cp:coreProperties>
</file>