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335E-8734-4700-A0C1-86FE39634EF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D071-A32B-4599-BA4F-F899D650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6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335E-8734-4700-A0C1-86FE39634EF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D071-A32B-4599-BA4F-F899D650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3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335E-8734-4700-A0C1-86FE39634EF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D071-A32B-4599-BA4F-F899D650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3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335E-8734-4700-A0C1-86FE39634EF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D071-A32B-4599-BA4F-F899D650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1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335E-8734-4700-A0C1-86FE39634EF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D071-A32B-4599-BA4F-F899D650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3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335E-8734-4700-A0C1-86FE39634EF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D071-A32B-4599-BA4F-F899D650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335E-8734-4700-A0C1-86FE39634EF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D071-A32B-4599-BA4F-F899D650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4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335E-8734-4700-A0C1-86FE39634EF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D071-A32B-4599-BA4F-F899D650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0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335E-8734-4700-A0C1-86FE39634EF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D071-A32B-4599-BA4F-F899D650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9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335E-8734-4700-A0C1-86FE39634EF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D071-A32B-4599-BA4F-F899D650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5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335E-8734-4700-A0C1-86FE39634EF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0D071-A32B-4599-BA4F-F899D650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E335E-8734-4700-A0C1-86FE39634EF1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0D071-A32B-4599-BA4F-F899D650F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err="1"/>
              <a:t>ConvNets</a:t>
            </a:r>
            <a:r>
              <a:rPr lang="en-US" altLang="zh-CN" b="1" dirty="0"/>
              <a:t> Classification of White Blood Cell Types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23700"/>
          </a:xfrm>
        </p:spPr>
        <p:txBody>
          <a:bodyPr>
            <a:normAutofit/>
          </a:bodyPr>
          <a:lstStyle/>
          <a:p>
            <a:r>
              <a:rPr lang="en-US" sz="3200" dirty="0"/>
              <a:t>Capstone Project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dirty="0"/>
              <a:t>Matt Xu</a:t>
            </a:r>
          </a:p>
          <a:p>
            <a:r>
              <a:rPr lang="en-US" dirty="0"/>
              <a:t>mattxushuai@gmail.com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0" y="3509963"/>
            <a:ext cx="91440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thinkful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3" t="40349" r="22666" b="41651"/>
          <a:stretch/>
        </p:blipFill>
        <p:spPr bwMode="auto">
          <a:xfrm>
            <a:off x="0" y="-32657"/>
            <a:ext cx="1763486" cy="58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19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31E9C1-C6D1-4301-843E-B1F50D6A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Image Augmentation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5053271" cy="3429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" b="12157"/>
          <a:stretch/>
        </p:blipFill>
        <p:spPr>
          <a:xfrm>
            <a:off x="6371081" y="1690688"/>
            <a:ext cx="5105400" cy="30121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63" t="85751" r="1152"/>
          <a:stretch/>
        </p:blipFill>
        <p:spPr>
          <a:xfrm>
            <a:off x="7065845" y="4635595"/>
            <a:ext cx="4370295" cy="488580"/>
          </a:xfrm>
          <a:prstGeom prst="rect">
            <a:avLst/>
          </a:prstGeom>
        </p:spPr>
      </p:pic>
      <p:sp>
        <p:nvSpPr>
          <p:cNvPr id="8" name="Pentagon 7"/>
          <p:cNvSpPr/>
          <p:nvPr/>
        </p:nvSpPr>
        <p:spPr>
          <a:xfrm>
            <a:off x="5214634" y="2722705"/>
            <a:ext cx="995083" cy="94810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8787068" y="5119694"/>
            <a:ext cx="927847" cy="635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908133" y="5972150"/>
            <a:ext cx="4965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Training</a:t>
            </a:r>
            <a:r>
              <a:rPr lang="en-US" sz="2000" b="1" dirty="0"/>
              <a:t> / </a:t>
            </a:r>
            <a:r>
              <a:rPr lang="en-US" sz="2000" b="1" dirty="0">
                <a:solidFill>
                  <a:srgbClr val="00B050"/>
                </a:solidFill>
              </a:rPr>
              <a:t>Validation</a:t>
            </a:r>
            <a:r>
              <a:rPr lang="en-US" sz="2000" b="1" dirty="0"/>
              <a:t> / </a:t>
            </a:r>
            <a:r>
              <a:rPr lang="en-US" sz="2000" b="1" dirty="0">
                <a:solidFill>
                  <a:schemeClr val="accent5"/>
                </a:solidFill>
              </a:rPr>
              <a:t>Testing</a:t>
            </a:r>
            <a:r>
              <a:rPr lang="en-US" sz="2000" b="1" dirty="0"/>
              <a:t> = </a:t>
            </a:r>
            <a:r>
              <a:rPr lang="en-US" sz="2000" b="1" dirty="0">
                <a:solidFill>
                  <a:srgbClr val="C00000"/>
                </a:solidFill>
              </a:rPr>
              <a:t>60</a:t>
            </a:r>
            <a:r>
              <a:rPr lang="en-US" sz="2000" b="1" dirty="0"/>
              <a:t> / </a:t>
            </a:r>
            <a:r>
              <a:rPr lang="en-US" sz="2000" b="1" dirty="0">
                <a:solidFill>
                  <a:srgbClr val="00B050"/>
                </a:solidFill>
              </a:rPr>
              <a:t>20</a:t>
            </a:r>
            <a:r>
              <a:rPr lang="en-US" sz="2000" b="1" dirty="0"/>
              <a:t> / </a:t>
            </a:r>
            <a:r>
              <a:rPr lang="en-US" sz="2000" b="1" dirty="0">
                <a:solidFill>
                  <a:schemeClr val="accent5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87390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31E9C1-C6D1-4301-843E-B1F50D6A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Convolutional Neural Network</a:t>
            </a:r>
          </a:p>
        </p:txBody>
      </p:sp>
      <p:pic>
        <p:nvPicPr>
          <p:cNvPr id="3074" name="Picture 2" descr="https://miro.medium.com/max/1000/1*vkQ0hXDaQv57sALXAJqux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358" y="1554535"/>
            <a:ext cx="7557321" cy="254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61" y="4195482"/>
            <a:ext cx="3486488" cy="2545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482" y="4378418"/>
            <a:ext cx="3771900" cy="2362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68385" y="1385047"/>
            <a:ext cx="2447364" cy="231289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85360" y="4378418"/>
            <a:ext cx="3666565" cy="231289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3240738" y="3836894"/>
            <a:ext cx="874059" cy="49221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84891" y="1962849"/>
            <a:ext cx="866216" cy="173018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6877048" y="3828350"/>
            <a:ext cx="874059" cy="49221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03985" y="4373514"/>
            <a:ext cx="3666565" cy="231289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17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31E9C1-C6D1-4301-843E-B1F50D6A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Learning Process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40" y="1408904"/>
            <a:ext cx="4099455" cy="310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658" y="1207181"/>
            <a:ext cx="4801694" cy="14989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658" y="3012253"/>
            <a:ext cx="4801694" cy="14989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658" y="4817325"/>
            <a:ext cx="4801694" cy="149894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702832" y="1690688"/>
            <a:ext cx="672353" cy="53788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07522" y="658574"/>
            <a:ext cx="362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Convolutional Transformation</a:t>
            </a:r>
          </a:p>
          <a:p>
            <a:pPr algn="ctr"/>
            <a:r>
              <a:rPr lang="en-US" b="1" dirty="0"/>
              <a:t>(3X3X3)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13393" y="2674522"/>
            <a:ext cx="362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Non-linear activation (</a:t>
            </a:r>
            <a:r>
              <a:rPr lang="en-US" b="1" dirty="0" err="1"/>
              <a:t>ReLU</a:t>
            </a:r>
            <a:r>
              <a:rPr lang="en-US" b="1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7522" y="4341094"/>
            <a:ext cx="362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Max Pooling</a:t>
            </a:r>
          </a:p>
          <a:p>
            <a:pPr algn="ctr"/>
            <a:r>
              <a:rPr lang="en-US" b="1" dirty="0"/>
              <a:t>(2X2)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21476" y="1520588"/>
            <a:ext cx="166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filters (RGB)</a:t>
            </a:r>
          </a:p>
          <a:p>
            <a:r>
              <a:rPr lang="en-US" dirty="0"/>
              <a:t>Detect features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21476" y="3352931"/>
            <a:ext cx="1664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Zero negative</a:t>
            </a:r>
          </a:p>
          <a:p>
            <a:r>
              <a:rPr lang="en-US" dirty="0"/>
              <a:t>activations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27352" y="5158003"/>
            <a:ext cx="1480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Decreasing dimensions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8200" y="4987425"/>
            <a:ext cx="4662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An output visualization of a untrained CNN layer consists of a Convolutional layer, a </a:t>
            </a:r>
            <a:r>
              <a:rPr lang="en-US" sz="2000" dirty="0" err="1"/>
              <a:t>ReLU</a:t>
            </a:r>
            <a:r>
              <a:rPr lang="en-US" sz="2000" dirty="0"/>
              <a:t> activation and a Max Pooling process.  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6096000" y="2706122"/>
            <a:ext cx="479612" cy="33773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6122335" y="4511194"/>
            <a:ext cx="479612" cy="33773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61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231E9C1-C6D1-4301-843E-B1F50D6A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Start With A Simple 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515472" y="1919288"/>
            <a:ext cx="1474694" cy="5684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472" y="3092824"/>
            <a:ext cx="1461247" cy="94129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75649" y="3092824"/>
            <a:ext cx="1461247" cy="9412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35826" y="3092824"/>
            <a:ext cx="1461247" cy="9412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50108" y="3092824"/>
            <a:ext cx="1461247" cy="94129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10285" y="3092824"/>
            <a:ext cx="1461247" cy="9412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70462" y="3092824"/>
            <a:ext cx="1461247" cy="9412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58553" y="5087471"/>
            <a:ext cx="1461247" cy="94129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50108" y="5087471"/>
            <a:ext cx="1461247" cy="9412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10285" y="5087471"/>
            <a:ext cx="1461247" cy="9412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170462" y="5273909"/>
            <a:ext cx="1474694" cy="5684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01490" y="1941887"/>
            <a:ext cx="1102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8919" y="3092824"/>
            <a:ext cx="146124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Conv</a:t>
            </a:r>
            <a:endParaRPr lang="en-US" sz="24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32X3X3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50108" y="3109500"/>
            <a:ext cx="146124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Conv</a:t>
            </a:r>
            <a:endParaRPr lang="en-US" sz="24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32X3X3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75648" y="3092824"/>
            <a:ext cx="146124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ReLU</a:t>
            </a:r>
            <a:endParaRPr lang="en-US" sz="24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Activation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22378" y="3109500"/>
            <a:ext cx="146124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Max Pool</a:t>
            </a:r>
          </a:p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2X2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10284" y="3092823"/>
            <a:ext cx="146124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ReLU</a:t>
            </a:r>
            <a:endParaRPr lang="en-US" sz="24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Activation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170460" y="3126177"/>
            <a:ext cx="146124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Max Pool</a:t>
            </a:r>
          </a:p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2X2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58553" y="5327285"/>
            <a:ext cx="146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Flatten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18729" y="5143109"/>
            <a:ext cx="146124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FC 128</a:t>
            </a:r>
          </a:p>
          <a:p>
            <a:pPr algn="ctr"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ReLU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00762" y="5143109"/>
            <a:ext cx="146124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FC 4</a:t>
            </a:r>
          </a:p>
          <a:p>
            <a:pPr algn="ctr"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Softmax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270195" y="5273909"/>
            <a:ext cx="1275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28" name="Down Arrow 27"/>
          <p:cNvSpPr/>
          <p:nvPr/>
        </p:nvSpPr>
        <p:spPr>
          <a:xfrm>
            <a:off x="990601" y="2542618"/>
            <a:ext cx="537882" cy="32273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63072" y="2931459"/>
            <a:ext cx="5410200" cy="13178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335807" y="2931459"/>
            <a:ext cx="5410200" cy="13178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5889812" y="3388659"/>
            <a:ext cx="322729" cy="40341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Elbow Connector 32"/>
          <p:cNvCxnSpPr>
            <a:stCxn id="30" idx="2"/>
            <a:endCxn id="13" idx="0"/>
          </p:cNvCxnSpPr>
          <p:nvPr/>
        </p:nvCxnSpPr>
        <p:spPr>
          <a:xfrm rot="5400000">
            <a:off x="6745942" y="2792506"/>
            <a:ext cx="838200" cy="3751730"/>
          </a:xfrm>
          <a:prstGeom prst="bentConnector3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Arrow 33"/>
          <p:cNvSpPr/>
          <p:nvPr/>
        </p:nvSpPr>
        <p:spPr>
          <a:xfrm>
            <a:off x="6096000" y="5373942"/>
            <a:ext cx="322729" cy="40341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7965145" y="5395637"/>
            <a:ext cx="322729" cy="40341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9811876" y="5395637"/>
            <a:ext cx="322729" cy="40341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54982" y="4850721"/>
            <a:ext cx="3514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*Images resized to (80 X 60)</a:t>
            </a:r>
          </a:p>
          <a:p>
            <a:r>
              <a:rPr lang="en-US" dirty="0"/>
              <a:t>*50 epochs</a:t>
            </a:r>
          </a:p>
          <a:p>
            <a:r>
              <a:rPr lang="en-US" dirty="0"/>
              <a:t>*Optimizer = </a:t>
            </a:r>
            <a:r>
              <a:rPr lang="en-US" dirty="0" err="1"/>
              <a:t>Adadelta</a:t>
            </a:r>
            <a:endParaRPr lang="en-US" dirty="0"/>
          </a:p>
          <a:p>
            <a:r>
              <a:rPr lang="en-US" dirty="0"/>
              <a:t>*Loss = </a:t>
            </a:r>
            <a:r>
              <a:rPr lang="en-US" dirty="0" err="1"/>
              <a:t>categorical_crossentropy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839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231E9C1-C6D1-4301-843E-B1F50D6A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Start with a simple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01" y="1299320"/>
            <a:ext cx="3505719" cy="2729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01" y="3995056"/>
            <a:ext cx="3505719" cy="272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824" y="1529324"/>
            <a:ext cx="4942825" cy="20472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045" y="3898640"/>
            <a:ext cx="3316419" cy="2826166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5150224" y="2130063"/>
            <a:ext cx="0" cy="37113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744127" y="2130063"/>
            <a:ext cx="2128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Training loss: 0.2945</a:t>
            </a:r>
          </a:p>
          <a:p>
            <a:r>
              <a:rPr lang="en-US" dirty="0"/>
              <a:t>Val loss: 0.2875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44127" y="5036765"/>
            <a:ext cx="2128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Training </a:t>
            </a:r>
            <a:r>
              <a:rPr lang="en-US" dirty="0" err="1"/>
              <a:t>acc</a:t>
            </a:r>
            <a:r>
              <a:rPr lang="en-US" dirty="0"/>
              <a:t>: 0.8779</a:t>
            </a:r>
          </a:p>
          <a:p>
            <a:r>
              <a:rPr lang="en-US" dirty="0"/>
              <a:t>Val </a:t>
            </a:r>
            <a:r>
              <a:rPr lang="en-US" dirty="0" err="1"/>
              <a:t>acc</a:t>
            </a:r>
            <a:r>
              <a:rPr lang="en-US" dirty="0"/>
              <a:t>: 0.8538</a:t>
            </a:r>
          </a:p>
        </p:txBody>
      </p:sp>
    </p:spTree>
    <p:extLst>
      <p:ext uri="{BB962C8B-B14F-4D97-AF65-F5344CB8AC3E}">
        <p14:creationId xmlns:p14="http://schemas.microsoft.com/office/powerpoint/2010/main" val="30804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231E9C1-C6D1-4301-843E-B1F50D6A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Adding a C-R-P block</a:t>
            </a:r>
          </a:p>
        </p:txBody>
      </p:sp>
      <p:sp>
        <p:nvSpPr>
          <p:cNvPr id="6" name="Rectangle 5"/>
          <p:cNvSpPr/>
          <p:nvPr/>
        </p:nvSpPr>
        <p:spPr>
          <a:xfrm>
            <a:off x="432547" y="1337423"/>
            <a:ext cx="1474694" cy="5684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2547" y="2510959"/>
            <a:ext cx="1461247" cy="94129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92724" y="2510959"/>
            <a:ext cx="1461247" cy="9412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52901" y="2510959"/>
            <a:ext cx="1461247" cy="9412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49257" y="2510959"/>
            <a:ext cx="1461247" cy="94129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209434" y="2510959"/>
            <a:ext cx="1461247" cy="9412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069611" y="2510959"/>
            <a:ext cx="1461247" cy="9412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61333" y="5516678"/>
            <a:ext cx="1461247" cy="94129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52888" y="5516678"/>
            <a:ext cx="1461247" cy="9412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113065" y="5516678"/>
            <a:ext cx="1461247" cy="9412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973242" y="5703116"/>
            <a:ext cx="1474694" cy="5684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18565" y="1360022"/>
            <a:ext cx="1102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5994" y="2510959"/>
            <a:ext cx="146124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Conv</a:t>
            </a:r>
            <a:endParaRPr lang="en-US" sz="24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32X3X3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49257" y="2527635"/>
            <a:ext cx="146124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Conv</a:t>
            </a:r>
            <a:endParaRPr lang="en-US" sz="24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32X3X3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92723" y="2510959"/>
            <a:ext cx="146124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ReLU</a:t>
            </a:r>
            <a:endParaRPr lang="en-US" sz="24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Activation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39453" y="2527635"/>
            <a:ext cx="146124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Max Pool</a:t>
            </a:r>
          </a:p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2X2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09433" y="2510958"/>
            <a:ext cx="146124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ReLU</a:t>
            </a:r>
            <a:endParaRPr lang="en-US" sz="24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Activation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069609" y="2544312"/>
            <a:ext cx="146124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Max Pool</a:t>
            </a:r>
          </a:p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2X2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61333" y="5756492"/>
            <a:ext cx="146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Flatten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21509" y="5572316"/>
            <a:ext cx="146124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FC 128</a:t>
            </a:r>
          </a:p>
          <a:p>
            <a:pPr algn="ctr"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ReLU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03542" y="5572316"/>
            <a:ext cx="146124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FC 4</a:t>
            </a:r>
          </a:p>
          <a:p>
            <a:pPr algn="ctr"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Softmax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072975" y="5703116"/>
            <a:ext cx="1275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28" name="Down Arrow 27"/>
          <p:cNvSpPr/>
          <p:nvPr/>
        </p:nvSpPr>
        <p:spPr>
          <a:xfrm>
            <a:off x="907676" y="1960753"/>
            <a:ext cx="537882" cy="32273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80147" y="2349594"/>
            <a:ext cx="5410200" cy="13178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234956" y="2349594"/>
            <a:ext cx="5410200" cy="13178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5822580" y="2845023"/>
            <a:ext cx="322729" cy="40341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5898780" y="5803149"/>
            <a:ext cx="322729" cy="40341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7767925" y="5824844"/>
            <a:ext cx="322729" cy="40341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9614656" y="5824844"/>
            <a:ext cx="322729" cy="40341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57762" y="5387159"/>
            <a:ext cx="3514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*Images resized to (80 X 60)</a:t>
            </a:r>
          </a:p>
          <a:p>
            <a:r>
              <a:rPr lang="en-US" dirty="0"/>
              <a:t>*50 epochs</a:t>
            </a:r>
          </a:p>
          <a:p>
            <a:r>
              <a:rPr lang="en-US" dirty="0"/>
              <a:t>*Optimizer = </a:t>
            </a:r>
            <a:r>
              <a:rPr lang="en-US" dirty="0" err="1"/>
              <a:t>Adadelta</a:t>
            </a:r>
            <a:endParaRPr lang="en-US" dirty="0"/>
          </a:p>
          <a:p>
            <a:r>
              <a:rPr lang="en-US" dirty="0"/>
              <a:t>*Loss = </a:t>
            </a:r>
            <a:r>
              <a:rPr lang="en-US" dirty="0" err="1"/>
              <a:t>categorical_crossentropy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32547" y="3986925"/>
            <a:ext cx="1461247" cy="94129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292724" y="3986925"/>
            <a:ext cx="1461247" cy="9412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152901" y="3986925"/>
            <a:ext cx="1461247" cy="9412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45994" y="3986925"/>
            <a:ext cx="146124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Conv</a:t>
            </a:r>
            <a:endParaRPr lang="en-US" sz="24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32X3X3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92723" y="3986925"/>
            <a:ext cx="146124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ReLU</a:t>
            </a:r>
            <a:endParaRPr lang="en-US" sz="24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Activation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39453" y="4003601"/>
            <a:ext cx="146124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Max Pool</a:t>
            </a:r>
          </a:p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2X2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80147" y="3825560"/>
            <a:ext cx="5410200" cy="13178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ent Arrow 3"/>
          <p:cNvSpPr/>
          <p:nvPr/>
        </p:nvSpPr>
        <p:spPr>
          <a:xfrm rot="10800000">
            <a:off x="5842747" y="3740990"/>
            <a:ext cx="2906809" cy="707025"/>
          </a:xfrm>
          <a:prstGeom prst="ben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Down Arrow 51"/>
          <p:cNvSpPr/>
          <p:nvPr/>
        </p:nvSpPr>
        <p:spPr>
          <a:xfrm>
            <a:off x="4823015" y="5171380"/>
            <a:ext cx="537882" cy="32273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06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31E9C1-C6D1-4301-843E-B1F50D6A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Adding a C-R-P block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39" y="1356836"/>
            <a:ext cx="3437949" cy="26769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38" y="4056981"/>
            <a:ext cx="3437949" cy="26769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39960" y="2227503"/>
            <a:ext cx="2128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Training loss: 0.3220</a:t>
            </a:r>
          </a:p>
          <a:p>
            <a:r>
              <a:rPr lang="en-US" dirty="0"/>
              <a:t>Val loss: 0.2631</a:t>
            </a:r>
          </a:p>
        </p:txBody>
      </p:sp>
      <p:sp>
        <p:nvSpPr>
          <p:cNvPr id="8" name="Rectangle 7"/>
          <p:cNvSpPr/>
          <p:nvPr/>
        </p:nvSpPr>
        <p:spPr>
          <a:xfrm>
            <a:off x="2039959" y="5211577"/>
            <a:ext cx="2128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Training </a:t>
            </a:r>
            <a:r>
              <a:rPr lang="en-US" dirty="0" err="1"/>
              <a:t>acc</a:t>
            </a:r>
            <a:r>
              <a:rPr lang="en-US" dirty="0"/>
              <a:t>: 0.8645</a:t>
            </a:r>
          </a:p>
          <a:p>
            <a:r>
              <a:rPr lang="en-US" dirty="0"/>
              <a:t>Val </a:t>
            </a:r>
            <a:r>
              <a:rPr lang="en-US" dirty="0" err="1"/>
              <a:t>acc</a:t>
            </a:r>
            <a:r>
              <a:rPr lang="en-US" dirty="0"/>
              <a:t>: 0.8446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150224" y="2130063"/>
            <a:ext cx="0" cy="37113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688" y="1356836"/>
            <a:ext cx="4995066" cy="20434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446" y="3504973"/>
            <a:ext cx="3601168" cy="306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29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231E9C1-C6D1-4301-843E-B1F50D6A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Adding another C-R-P block</a:t>
            </a:r>
          </a:p>
        </p:txBody>
      </p:sp>
      <p:sp>
        <p:nvSpPr>
          <p:cNvPr id="6" name="Rectangle 5"/>
          <p:cNvSpPr/>
          <p:nvPr/>
        </p:nvSpPr>
        <p:spPr>
          <a:xfrm>
            <a:off x="432547" y="1337423"/>
            <a:ext cx="1474694" cy="5684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2547" y="2510959"/>
            <a:ext cx="1461247" cy="94129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92724" y="2510959"/>
            <a:ext cx="1461247" cy="9412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52901" y="2510959"/>
            <a:ext cx="1461247" cy="9412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49257" y="2510959"/>
            <a:ext cx="1461247" cy="94129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209434" y="2510959"/>
            <a:ext cx="1461247" cy="9412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069611" y="2510959"/>
            <a:ext cx="1461247" cy="9412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61333" y="5516678"/>
            <a:ext cx="1461247" cy="94129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52888" y="5516678"/>
            <a:ext cx="1461247" cy="9412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113065" y="5516678"/>
            <a:ext cx="1461247" cy="9412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973242" y="5703116"/>
            <a:ext cx="1474694" cy="5684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18565" y="1360022"/>
            <a:ext cx="1102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5994" y="2510959"/>
            <a:ext cx="146124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Conv</a:t>
            </a:r>
            <a:endParaRPr lang="en-US" sz="24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32X3X3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49257" y="2527635"/>
            <a:ext cx="146124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Conv</a:t>
            </a:r>
            <a:endParaRPr lang="en-US" sz="24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32X3X3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92723" y="2510959"/>
            <a:ext cx="146124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ReLU</a:t>
            </a:r>
            <a:endParaRPr lang="en-US" sz="24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Activation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39453" y="2527635"/>
            <a:ext cx="146124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Max Pool</a:t>
            </a:r>
          </a:p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2X2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09433" y="2510958"/>
            <a:ext cx="146124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ReLU</a:t>
            </a:r>
            <a:endParaRPr lang="en-US" sz="24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Activation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069609" y="2544312"/>
            <a:ext cx="146124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Max Pool</a:t>
            </a:r>
          </a:p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2X2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61333" y="5756492"/>
            <a:ext cx="146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Flatten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21509" y="5572316"/>
            <a:ext cx="146124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FC 128</a:t>
            </a:r>
          </a:p>
          <a:p>
            <a:pPr algn="ctr"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ReLU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03542" y="5572316"/>
            <a:ext cx="146124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FC 4</a:t>
            </a:r>
          </a:p>
          <a:p>
            <a:pPr algn="ctr"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Softmax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072975" y="5703116"/>
            <a:ext cx="1275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28" name="Down Arrow 27"/>
          <p:cNvSpPr/>
          <p:nvPr/>
        </p:nvSpPr>
        <p:spPr>
          <a:xfrm>
            <a:off x="907676" y="1960753"/>
            <a:ext cx="537882" cy="32273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80147" y="2349594"/>
            <a:ext cx="5410200" cy="13178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234956" y="2349594"/>
            <a:ext cx="5410200" cy="13178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5822580" y="2845023"/>
            <a:ext cx="322729" cy="40341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5898780" y="5803149"/>
            <a:ext cx="322729" cy="40341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7767925" y="5824844"/>
            <a:ext cx="322729" cy="40341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9614656" y="5824844"/>
            <a:ext cx="322729" cy="40341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57762" y="5387159"/>
            <a:ext cx="3514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*Images resized to (80 X 60)</a:t>
            </a:r>
          </a:p>
          <a:p>
            <a:r>
              <a:rPr lang="en-US" dirty="0"/>
              <a:t>*50 epochs</a:t>
            </a:r>
          </a:p>
          <a:p>
            <a:r>
              <a:rPr lang="en-US" dirty="0"/>
              <a:t>*Optimizer = </a:t>
            </a:r>
            <a:r>
              <a:rPr lang="en-US" dirty="0" err="1"/>
              <a:t>Adadelta</a:t>
            </a:r>
            <a:endParaRPr lang="en-US" dirty="0"/>
          </a:p>
          <a:p>
            <a:r>
              <a:rPr lang="en-US" dirty="0"/>
              <a:t>*Loss = </a:t>
            </a:r>
            <a:r>
              <a:rPr lang="en-US" dirty="0" err="1"/>
              <a:t>categorical_crossentropy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32547" y="3986925"/>
            <a:ext cx="1461247" cy="94129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292724" y="3986925"/>
            <a:ext cx="1461247" cy="9412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152901" y="3986925"/>
            <a:ext cx="1461247" cy="9412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45994" y="3986925"/>
            <a:ext cx="146124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Conv</a:t>
            </a:r>
            <a:endParaRPr lang="en-US" sz="24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32X3X3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92723" y="3986925"/>
            <a:ext cx="146124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ReLU</a:t>
            </a:r>
            <a:endParaRPr lang="en-US" sz="24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Activation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39453" y="4003601"/>
            <a:ext cx="146124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Max Pool</a:t>
            </a:r>
          </a:p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2X2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80147" y="3825560"/>
            <a:ext cx="5410200" cy="13178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/>
          <p:cNvSpPr/>
          <p:nvPr/>
        </p:nvSpPr>
        <p:spPr>
          <a:xfrm>
            <a:off x="4823015" y="5172395"/>
            <a:ext cx="537882" cy="32273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335810" y="3983283"/>
            <a:ext cx="1461247" cy="94129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95987" y="3983283"/>
            <a:ext cx="1461247" cy="94129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0056164" y="3983283"/>
            <a:ext cx="1461247" cy="9412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335810" y="3999959"/>
            <a:ext cx="146124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Conv</a:t>
            </a:r>
            <a:endParaRPr lang="en-US" sz="24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32X3X3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195986" y="3983282"/>
            <a:ext cx="146124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 err="1">
                <a:solidFill>
                  <a:schemeClr val="bg1"/>
                </a:solidFill>
              </a:rPr>
              <a:t>ReLU</a:t>
            </a:r>
            <a:endParaRPr lang="en-US" sz="2400" dirty="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Activation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056162" y="4016636"/>
            <a:ext cx="146124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Max Pool</a:t>
            </a:r>
          </a:p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2X2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221509" y="3821918"/>
            <a:ext cx="5410200" cy="13178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>
            <a:off x="8657668" y="3572581"/>
            <a:ext cx="537882" cy="32273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Arrow 60"/>
          <p:cNvSpPr/>
          <p:nvPr/>
        </p:nvSpPr>
        <p:spPr>
          <a:xfrm>
            <a:off x="5757586" y="4187296"/>
            <a:ext cx="318243" cy="416859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wn Arrow 61"/>
          <p:cNvSpPr/>
          <p:nvPr/>
        </p:nvSpPr>
        <p:spPr>
          <a:xfrm>
            <a:off x="4823015" y="5171380"/>
            <a:ext cx="537882" cy="32273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70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231E9C1-C6D1-4301-843E-B1F50D6A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Adding another C-R-P block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ABDAF3-3D6B-4DD8-A19F-FA3789CE1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30" y="1282789"/>
            <a:ext cx="3483005" cy="27120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B6541A-EF0D-4703-8C0A-BF38C420F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30" y="3994853"/>
            <a:ext cx="3483006" cy="271206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2CB542-A9EF-4747-B230-265998804ACD}"/>
              </a:ext>
            </a:extLst>
          </p:cNvPr>
          <p:cNvCxnSpPr/>
          <p:nvPr/>
        </p:nvCxnSpPr>
        <p:spPr>
          <a:xfrm>
            <a:off x="5150224" y="2130063"/>
            <a:ext cx="0" cy="37113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F2489FD-B9E6-4846-B1E8-E63B42CB1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461" y="1424481"/>
            <a:ext cx="4740846" cy="20045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6A7654-30C2-4DA1-A6FD-F87052966F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215" y="3705101"/>
            <a:ext cx="3417477" cy="29122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7BDAE9C-D137-41EC-B565-382988228F62}"/>
              </a:ext>
            </a:extLst>
          </p:cNvPr>
          <p:cNvSpPr/>
          <p:nvPr/>
        </p:nvSpPr>
        <p:spPr>
          <a:xfrm>
            <a:off x="2039960" y="2227503"/>
            <a:ext cx="2128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Training loss: 0.3063</a:t>
            </a:r>
          </a:p>
          <a:p>
            <a:r>
              <a:rPr lang="en-US" dirty="0"/>
              <a:t>Val loss: 0.2874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4717E1-ADF8-4728-9DE8-EA0FFCBDCC6B}"/>
              </a:ext>
            </a:extLst>
          </p:cNvPr>
          <p:cNvSpPr/>
          <p:nvPr/>
        </p:nvSpPr>
        <p:spPr>
          <a:xfrm>
            <a:off x="2039959" y="5211577"/>
            <a:ext cx="21286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Training acc: 0.8719</a:t>
            </a:r>
          </a:p>
          <a:p>
            <a:r>
              <a:rPr lang="en-US" dirty="0"/>
              <a:t>Val acc: 0.8730</a:t>
            </a:r>
          </a:p>
        </p:txBody>
      </p:sp>
    </p:spTree>
    <p:extLst>
      <p:ext uri="{BB962C8B-B14F-4D97-AF65-F5344CB8AC3E}">
        <p14:creationId xmlns:p14="http://schemas.microsoft.com/office/powerpoint/2010/main" val="1170398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506501-7215-4CB5-BA03-99E82876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Adding FC layer / Dropout (0.5)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CCA58-DA2D-4133-86A0-1EA4C54CE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93" y="1598753"/>
            <a:ext cx="4390593" cy="18302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94A042-083B-469A-8A1B-38181BF78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367" y="1598753"/>
            <a:ext cx="4509890" cy="18302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3F04C9-2A8D-4091-8629-62B330527D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3748522" cy="31943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2E7217-602B-42B3-B55E-EB21F6FECE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051" y="3429000"/>
            <a:ext cx="3748522" cy="319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2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0493"/>
            <a:ext cx="10515600" cy="5006249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Set</a:t>
            </a:r>
          </a:p>
          <a:p>
            <a:r>
              <a:rPr lang="en-US" dirty="0"/>
              <a:t>Image Classification</a:t>
            </a:r>
          </a:p>
          <a:p>
            <a:pPr lvl="1"/>
            <a:r>
              <a:rPr lang="en-US" dirty="0"/>
              <a:t>Data Prep</a:t>
            </a:r>
          </a:p>
          <a:p>
            <a:pPr lvl="1"/>
            <a:r>
              <a:rPr lang="en-US" dirty="0"/>
              <a:t>Convolutional Neural Networks</a:t>
            </a:r>
          </a:p>
          <a:p>
            <a:pPr lvl="1"/>
            <a:r>
              <a:rPr lang="en-US" dirty="0"/>
              <a:t>My own Models</a:t>
            </a:r>
          </a:p>
          <a:p>
            <a:pPr lvl="1"/>
            <a:r>
              <a:rPr lang="en-US" dirty="0"/>
              <a:t>Transfer Learning</a:t>
            </a:r>
          </a:p>
          <a:p>
            <a:r>
              <a:rPr lang="en-US" dirty="0"/>
              <a:t>Assumptions and Limitations</a:t>
            </a:r>
          </a:p>
          <a:p>
            <a:r>
              <a:rPr lang="en-US" dirty="0"/>
              <a:t>Recommendations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76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49638E-7AEE-4679-9321-0539BC75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Model fine-tuning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04629-7329-4670-A428-9AFF1B3E5DD2}"/>
              </a:ext>
            </a:extLst>
          </p:cNvPr>
          <p:cNvSpPr txBox="1"/>
          <p:nvPr/>
        </p:nvSpPr>
        <p:spPr>
          <a:xfrm>
            <a:off x="629392" y="1543792"/>
            <a:ext cx="109846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Batch normalization: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Training loss (0.1829), </a:t>
            </a:r>
            <a:r>
              <a:rPr lang="en-US" dirty="0" err="1"/>
              <a:t>val_loss</a:t>
            </a:r>
            <a:r>
              <a:rPr lang="en-US" dirty="0"/>
              <a:t> (0.4028)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Training acc (93%), </a:t>
            </a:r>
            <a:r>
              <a:rPr lang="en-US" dirty="0" err="1"/>
              <a:t>val_acc</a:t>
            </a:r>
            <a:r>
              <a:rPr lang="en-US" dirty="0"/>
              <a:t> (0.8492)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Testing acc 87%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Adam optimizer: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Training loss (0.2675), </a:t>
            </a:r>
            <a:r>
              <a:rPr lang="en-US" dirty="0" err="1"/>
              <a:t>val_loss</a:t>
            </a:r>
            <a:r>
              <a:rPr lang="en-US" dirty="0"/>
              <a:t> (0.2873)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Training acc (0.8849), </a:t>
            </a:r>
            <a:r>
              <a:rPr lang="en-US" dirty="0" err="1"/>
              <a:t>val_acc</a:t>
            </a:r>
            <a:r>
              <a:rPr lang="en-US" dirty="0"/>
              <a:t> (0.8774)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Testing acc 90%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Scaled Exponential Linear Units (SELU) activation: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Training loss (0.3585), </a:t>
            </a:r>
            <a:r>
              <a:rPr lang="en-US" dirty="0" err="1"/>
              <a:t>val_loss</a:t>
            </a:r>
            <a:r>
              <a:rPr lang="en-US" dirty="0"/>
              <a:t> (0.2789)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Training acc (0.8557), </a:t>
            </a:r>
            <a:r>
              <a:rPr lang="en-US" dirty="0" err="1"/>
              <a:t>val_loss</a:t>
            </a:r>
            <a:r>
              <a:rPr lang="en-US" dirty="0"/>
              <a:t> (0.8745)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Testing acc 87%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0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29F68A-CC87-46BE-91B6-34922190F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Pre-trained VGG16</a:t>
            </a:r>
          </a:p>
        </p:txBody>
      </p:sp>
      <p:pic>
        <p:nvPicPr>
          <p:cNvPr id="1026" name="Picture 2" descr="Image result for vgg16">
            <a:extLst>
              <a:ext uri="{FF2B5EF4-FFF2-40B4-BE49-F238E27FC236}">
                <a16:creationId xmlns:a16="http://schemas.microsoft.com/office/drawing/2014/main" id="{A20D5378-8CAE-481E-B049-7269F028F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28825"/>
            <a:ext cx="11430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AAFB5B-CAD8-42B2-ACE1-4D0CE8C01A42}"/>
              </a:ext>
            </a:extLst>
          </p:cNvPr>
          <p:cNvSpPr txBox="1"/>
          <p:nvPr/>
        </p:nvSpPr>
        <p:spPr>
          <a:xfrm>
            <a:off x="5498275" y="5403273"/>
            <a:ext cx="515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Weights pre-trained on </a:t>
            </a:r>
            <a:r>
              <a:rPr lang="en-US" dirty="0" err="1"/>
              <a:t>Imagenet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49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870E2F-DD70-4457-A690-3AAD0DD8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VGG16 (freeze 10 layers)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76FA9-1218-466D-81B3-87ABEFE49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338" y="2052634"/>
            <a:ext cx="3865852" cy="1491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E705C2-95AA-4C20-A44D-9851A9F24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09" y="2052635"/>
            <a:ext cx="3683574" cy="14887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6B21BD-E6D8-45FB-8747-D471E64F3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338" y="3655409"/>
            <a:ext cx="3548340" cy="30238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DE9A25-1215-44E7-B35F-3CD1483E6B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94" y="3655409"/>
            <a:ext cx="3548341" cy="302380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4C38AF5-DEA3-4611-8BE8-89B0F57D2955}"/>
              </a:ext>
            </a:extLst>
          </p:cNvPr>
          <p:cNvSpPr/>
          <p:nvPr/>
        </p:nvSpPr>
        <p:spPr>
          <a:xfrm>
            <a:off x="175910" y="1318161"/>
            <a:ext cx="3865852" cy="536105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202ED6-576E-40E1-9FD2-84732ABA85F6}"/>
              </a:ext>
            </a:extLst>
          </p:cNvPr>
          <p:cNvSpPr txBox="1"/>
          <p:nvPr/>
        </p:nvSpPr>
        <p:spPr>
          <a:xfrm>
            <a:off x="572890" y="1316066"/>
            <a:ext cx="3126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150 X 150 input</a:t>
            </a:r>
          </a:p>
          <a:p>
            <a:pPr algn="ctr"/>
            <a:r>
              <a:rPr lang="en-US" b="1" dirty="0"/>
              <a:t>Freeze 10 layers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1CAE81-3C22-4422-A6CC-82329F0F480D}"/>
              </a:ext>
            </a:extLst>
          </p:cNvPr>
          <p:cNvSpPr txBox="1"/>
          <p:nvPr/>
        </p:nvSpPr>
        <p:spPr>
          <a:xfrm>
            <a:off x="4784908" y="1316066"/>
            <a:ext cx="3126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80 X 60 input</a:t>
            </a:r>
          </a:p>
          <a:p>
            <a:pPr algn="ctr"/>
            <a:r>
              <a:rPr lang="en-US" b="1" dirty="0"/>
              <a:t>Freeze 10 layers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49B7585-12C0-4AE0-998A-7CF1539C8A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8411" y="2052633"/>
            <a:ext cx="3601089" cy="14976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05B0486-9176-499B-AC64-FB5146AB1C4F}"/>
              </a:ext>
            </a:extLst>
          </p:cNvPr>
          <p:cNvSpPr txBox="1"/>
          <p:nvPr/>
        </p:nvSpPr>
        <p:spPr>
          <a:xfrm>
            <a:off x="8922730" y="1316065"/>
            <a:ext cx="3126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80 X 60 input</a:t>
            </a:r>
          </a:p>
          <a:p>
            <a:pPr algn="ctr"/>
            <a:r>
              <a:rPr lang="en-US" b="1" dirty="0"/>
              <a:t>Freeze 5 layers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B9D1EA5-6D99-4E68-A2F1-37C4F861DC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411" y="3655409"/>
            <a:ext cx="3548340" cy="302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18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75F91-3FC8-44B1-B1BD-7C3F602B7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number of original images might have impact on classifiers’ robustness and accuracy</a:t>
            </a:r>
          </a:p>
          <a:p>
            <a:endParaRPr lang="en-US" dirty="0"/>
          </a:p>
          <a:p>
            <a:r>
              <a:rPr lang="en-US" dirty="0"/>
              <a:t>Compressing input to 80X60 from 600X480 might have lost important information details, and limited features for classifiers to learn.</a:t>
            </a:r>
          </a:p>
          <a:p>
            <a:endParaRPr lang="en-US" dirty="0"/>
          </a:p>
          <a:p>
            <a:r>
              <a:rPr lang="en-US" dirty="0"/>
              <a:t>Limited computational power limited transfer learning from using full power, more epochs and high image resolution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0B9CAE-73E2-4CEF-8138-C61FFF35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Assumptions and Limitations</a:t>
            </a:r>
          </a:p>
        </p:txBody>
      </p:sp>
    </p:spTree>
    <p:extLst>
      <p:ext uri="{BB962C8B-B14F-4D97-AF65-F5344CB8AC3E}">
        <p14:creationId xmlns:p14="http://schemas.microsoft.com/office/powerpoint/2010/main" val="274681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0FA8A-9F8F-4492-A739-C5AFFE35B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other parameters could be tested to improve classifier</a:t>
            </a:r>
          </a:p>
          <a:p>
            <a:endParaRPr lang="en-US" dirty="0"/>
          </a:p>
          <a:p>
            <a:r>
              <a:rPr lang="en-US" dirty="0"/>
              <a:t>Separate validation path and training path</a:t>
            </a:r>
          </a:p>
          <a:p>
            <a:endParaRPr lang="en-US" dirty="0"/>
          </a:p>
          <a:p>
            <a:r>
              <a:rPr lang="en-US" dirty="0"/>
              <a:t>Transfer learning on GPU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F6C934-C2A0-41D3-A7FF-C428C193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95295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Introduction</a:t>
            </a:r>
          </a:p>
        </p:txBody>
      </p:sp>
      <p:pic>
        <p:nvPicPr>
          <p:cNvPr id="1026" name="Picture 2" descr="https://miro.medium.com/max/600/1*uUW8GaUu3gCJN0XIndMDTg.png">
            <a:extLst>
              <a:ext uri="{FF2B5EF4-FFF2-40B4-BE49-F238E27FC236}">
                <a16:creationId xmlns:a16="http://schemas.microsoft.com/office/drawing/2014/main" id="{9B0392FD-024C-4911-BD9D-B632F9A24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581" y="1921519"/>
            <a:ext cx="4940117" cy="362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598651-8F7A-40B2-BBF6-FE31FE13D173}"/>
              </a:ext>
            </a:extLst>
          </p:cNvPr>
          <p:cNvSpPr txBox="1"/>
          <p:nvPr/>
        </p:nvSpPr>
        <p:spPr>
          <a:xfrm>
            <a:off x="324091" y="1921519"/>
            <a:ext cx="59493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Density of white blood cells (WBC) provides a glimpse into the state of our immune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Dramatic change in WBC count is a sign that your body is infected by an antigen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variation in a specific type of WBC generally correlates with a specific type of antigen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Understanding the count of WBC can provide powerful quantitative picture of one’s health</a:t>
            </a:r>
          </a:p>
        </p:txBody>
      </p:sp>
    </p:spTree>
    <p:extLst>
      <p:ext uri="{BB962C8B-B14F-4D97-AF65-F5344CB8AC3E}">
        <p14:creationId xmlns:p14="http://schemas.microsoft.com/office/powerpoint/2010/main" val="260960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A6CF59-7FE1-4708-94B5-352DE00FA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70" y="1930803"/>
            <a:ext cx="3077900" cy="230842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59166C6-2818-41D5-B8F5-2B573BA8D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Introduction</a:t>
            </a:r>
          </a:p>
        </p:txBody>
      </p:sp>
      <p:pic>
        <p:nvPicPr>
          <p:cNvPr id="2056" name="Picture 8" descr="Image result for Laser Flow Cytometers">
            <a:extLst>
              <a:ext uri="{FF2B5EF4-FFF2-40B4-BE49-F238E27FC236}">
                <a16:creationId xmlns:a16="http://schemas.microsoft.com/office/drawing/2014/main" id="{67674E7F-A2FC-41A7-83BA-481BE9703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230" y="1930626"/>
            <a:ext cx="3326516" cy="230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CED25A-687B-479B-955E-E01F48FCF39E}"/>
              </a:ext>
            </a:extLst>
          </p:cNvPr>
          <p:cNvSpPr txBox="1"/>
          <p:nvPr/>
        </p:nvSpPr>
        <p:spPr>
          <a:xfrm>
            <a:off x="217510" y="4402562"/>
            <a:ext cx="383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Coulter Counter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A6CAD7-257B-4EEF-9BB2-5D81400B975A}"/>
              </a:ext>
            </a:extLst>
          </p:cNvPr>
          <p:cNvSpPr txBox="1"/>
          <p:nvPr/>
        </p:nvSpPr>
        <p:spPr>
          <a:xfrm>
            <a:off x="4180390" y="4402562"/>
            <a:ext cx="383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Laser Flow Cytometers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EEE55-3422-45D6-8FE4-4FC68E182FF9}"/>
              </a:ext>
            </a:extLst>
          </p:cNvPr>
          <p:cNvSpPr txBox="1"/>
          <p:nvPr/>
        </p:nvSpPr>
        <p:spPr>
          <a:xfrm>
            <a:off x="749944" y="5066158"/>
            <a:ext cx="2865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Classify WBC by measuring current change that is specific to WBC subtypes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6DB5C6-8D17-4CEA-83D9-2B97C22A983F}"/>
              </a:ext>
            </a:extLst>
          </p:cNvPr>
          <p:cNvSpPr txBox="1"/>
          <p:nvPr/>
        </p:nvSpPr>
        <p:spPr>
          <a:xfrm>
            <a:off x="4623412" y="5066158"/>
            <a:ext cx="2865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Classify WBC by measuring how the laser light is refracted by the cells</a:t>
            </a:r>
          </a:p>
        </p:txBody>
      </p:sp>
      <p:pic>
        <p:nvPicPr>
          <p:cNvPr id="16" name="Picture 4" descr="Image result for pathologist examining a blood sample">
            <a:extLst>
              <a:ext uri="{FF2B5EF4-FFF2-40B4-BE49-F238E27FC236}">
                <a16:creationId xmlns:a16="http://schemas.microsoft.com/office/drawing/2014/main" id="{B7D78BB6-0C5B-404C-83BE-486933F47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184" y="1601207"/>
            <a:ext cx="2331473" cy="263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7E0A279-8F7A-4D04-8858-FC58ADBF495B}"/>
              </a:ext>
            </a:extLst>
          </p:cNvPr>
          <p:cNvSpPr txBox="1"/>
          <p:nvPr/>
        </p:nvSpPr>
        <p:spPr>
          <a:xfrm>
            <a:off x="8035310" y="4402562"/>
            <a:ext cx="383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Microscope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5E1EC4-3D54-4232-B154-7EAA022FDD59}"/>
              </a:ext>
            </a:extLst>
          </p:cNvPr>
          <p:cNvSpPr txBox="1"/>
          <p:nvPr/>
        </p:nvSpPr>
        <p:spPr>
          <a:xfrm>
            <a:off x="8576651" y="5066158"/>
            <a:ext cx="2865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Manually classify WBC by looking through a microscope </a:t>
            </a:r>
          </a:p>
        </p:txBody>
      </p:sp>
    </p:spTree>
    <p:extLst>
      <p:ext uri="{BB962C8B-B14F-4D97-AF65-F5344CB8AC3E}">
        <p14:creationId xmlns:p14="http://schemas.microsoft.com/office/powerpoint/2010/main" val="180467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90CED97-FDE7-4DF2-8851-45EFBA77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Introduction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CE975911-6B90-43ED-A87D-B004C924EF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72" r="-42" b="7353"/>
          <a:stretch/>
        </p:blipFill>
        <p:spPr bwMode="auto">
          <a:xfrm>
            <a:off x="1095736" y="2037273"/>
            <a:ext cx="9147859" cy="230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FE9717-1AAF-4D14-81A8-847468A4C773}"/>
              </a:ext>
            </a:extLst>
          </p:cNvPr>
          <p:cNvSpPr txBox="1"/>
          <p:nvPr/>
        </p:nvSpPr>
        <p:spPr>
          <a:xfrm>
            <a:off x="1284790" y="4629871"/>
            <a:ext cx="914785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Machine Learning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Requires far cheaper equipment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results nearly instantaneously unlike current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Tend to improve accuracy over time as more samples are classified and counted</a:t>
            </a:r>
          </a:p>
        </p:txBody>
      </p:sp>
    </p:spTree>
    <p:extLst>
      <p:ext uri="{BB962C8B-B14F-4D97-AF65-F5344CB8AC3E}">
        <p14:creationId xmlns:p14="http://schemas.microsoft.com/office/powerpoint/2010/main" val="395221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90CED97-FDE7-4DF2-8851-45EFBA77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Project Goal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FE9717-1AAF-4D14-81A8-847468A4C773}"/>
              </a:ext>
            </a:extLst>
          </p:cNvPr>
          <p:cNvSpPr txBox="1"/>
          <p:nvPr/>
        </p:nvSpPr>
        <p:spPr>
          <a:xfrm>
            <a:off x="1392366" y="4979495"/>
            <a:ext cx="9147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To build and optimize image classifiers that can classify the four subtypes of white blood cells with accuracy higher than 90%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A01174-8FF5-41EA-9812-70C73FA9D0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6" y="1831769"/>
            <a:ext cx="2402776" cy="18020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1E96BB-A027-4E46-9DC8-3AE6C599EB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255" y="1831769"/>
            <a:ext cx="2402775" cy="18020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BBF132-1D49-4C6F-A4BA-E0AF273C38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33" y="1831769"/>
            <a:ext cx="2402775" cy="18020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AD86FA-6412-4A8E-A21D-4BD844698D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411" y="1831769"/>
            <a:ext cx="2402775" cy="18020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CA502A-ABCD-4F05-B900-963DE2203579}"/>
              </a:ext>
            </a:extLst>
          </p:cNvPr>
          <p:cNvSpPr txBox="1"/>
          <p:nvPr/>
        </p:nvSpPr>
        <p:spPr>
          <a:xfrm>
            <a:off x="649187" y="3748645"/>
            <a:ext cx="176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EOSINOPHIL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13F55A-EE62-41BF-9D8D-89B6B966D337}"/>
              </a:ext>
            </a:extLst>
          </p:cNvPr>
          <p:cNvSpPr txBox="1"/>
          <p:nvPr/>
        </p:nvSpPr>
        <p:spPr>
          <a:xfrm>
            <a:off x="3530930" y="3750624"/>
            <a:ext cx="176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LYMPHOCYTE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EAAAD2-FCBF-4FD3-BBB3-FEE78E55E56F}"/>
              </a:ext>
            </a:extLst>
          </p:cNvPr>
          <p:cNvSpPr txBox="1"/>
          <p:nvPr/>
        </p:nvSpPr>
        <p:spPr>
          <a:xfrm>
            <a:off x="6444343" y="3750624"/>
            <a:ext cx="176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MONOCYTE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EEA9D3-2417-4E91-9078-0A35768F2603}"/>
              </a:ext>
            </a:extLst>
          </p:cNvPr>
          <p:cNvSpPr txBox="1"/>
          <p:nvPr/>
        </p:nvSpPr>
        <p:spPr>
          <a:xfrm>
            <a:off x="9326086" y="3750624"/>
            <a:ext cx="176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NEUTROPHIL</a:t>
            </a:r>
          </a:p>
        </p:txBody>
      </p:sp>
    </p:spTree>
    <p:extLst>
      <p:ext uri="{BB962C8B-B14F-4D97-AF65-F5344CB8AC3E}">
        <p14:creationId xmlns:p14="http://schemas.microsoft.com/office/powerpoint/2010/main" val="49958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2C99C-DF3E-4638-A83A-C1134FE2A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678"/>
            <a:ext cx="10390094" cy="18055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The BCCD dataset is a small</a:t>
            </a:r>
            <a:r>
              <a:rPr lang="en-US" altLang="zh-CN" sz="2200" dirty="0"/>
              <a:t>-scale dataset for blood cells detection under MIT license.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200" dirty="0"/>
              <a:t>The dataset contains in total 410 images of 4 subtypes of WBC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200" dirty="0"/>
              <a:t>All images are in jpeg format with Width x Height of </a:t>
            </a:r>
            <a:r>
              <a:rPr lang="en-US" altLang="zh-CN" sz="2200" i="1" dirty="0"/>
              <a:t>640 x 480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2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31E9C1-C6D1-4301-843E-B1F50D6A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Dataset</a:t>
            </a:r>
          </a:p>
        </p:txBody>
      </p:sp>
      <p:pic>
        <p:nvPicPr>
          <p:cNvPr id="1027" name="Picture 3" descr="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41" y="2847241"/>
            <a:ext cx="5024063" cy="376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879976" y="5599626"/>
            <a:ext cx="38458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White Blood Cell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Red Blood Cell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Platelets</a:t>
            </a:r>
          </a:p>
        </p:txBody>
      </p:sp>
    </p:spTree>
    <p:extLst>
      <p:ext uri="{BB962C8B-B14F-4D97-AF65-F5344CB8AC3E}">
        <p14:creationId xmlns:p14="http://schemas.microsoft.com/office/powerpoint/2010/main" val="212462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31E9C1-C6D1-4301-843E-B1F50D6A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Dataset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275934"/>
              </p:ext>
            </p:extLst>
          </p:nvPr>
        </p:nvGraphicFramePr>
        <p:xfrm>
          <a:off x="838200" y="1690688"/>
          <a:ext cx="3290620" cy="4777353"/>
        </p:xfrm>
        <a:graphic>
          <a:graphicData uri="http://schemas.openxmlformats.org/drawingml/2006/table">
            <a:tbl>
              <a:tblPr/>
              <a:tblGrid>
                <a:gridCol w="822655">
                  <a:extLst>
                    <a:ext uri="{9D8B030D-6E8A-4147-A177-3AD203B41FA5}">
                      <a16:colId xmlns:a16="http://schemas.microsoft.com/office/drawing/2014/main" val="1882449416"/>
                    </a:ext>
                  </a:extLst>
                </a:gridCol>
                <a:gridCol w="822655">
                  <a:extLst>
                    <a:ext uri="{9D8B030D-6E8A-4147-A177-3AD203B41FA5}">
                      <a16:colId xmlns:a16="http://schemas.microsoft.com/office/drawing/2014/main" val="762560197"/>
                    </a:ext>
                  </a:extLst>
                </a:gridCol>
                <a:gridCol w="822655">
                  <a:extLst>
                    <a:ext uri="{9D8B030D-6E8A-4147-A177-3AD203B41FA5}">
                      <a16:colId xmlns:a16="http://schemas.microsoft.com/office/drawing/2014/main" val="1587901306"/>
                    </a:ext>
                  </a:extLst>
                </a:gridCol>
                <a:gridCol w="822655">
                  <a:extLst>
                    <a:ext uri="{9D8B030D-6E8A-4147-A177-3AD203B41FA5}">
                      <a16:colId xmlns:a16="http://schemas.microsoft.com/office/drawing/2014/main" val="2302451003"/>
                    </a:ext>
                  </a:extLst>
                </a:gridCol>
              </a:tblGrid>
              <a:tr h="2077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NEUTROPHIL, EOSINOPHIL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798750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NEUTROPHIL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763198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NEUTROPHIL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868636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NEUTROPHIL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581419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NEUTROPHIL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007271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MONOCYTE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968936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NEUTROPHIL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344537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EOSINOPHIL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690591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NEUTROPHIL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0331144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NEUTROPHIL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50135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LYMPHOCYTE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943281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LYMPHOCYTE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162194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NEUTROPHIL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123379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EOSINOPHIL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660489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NEUTROPHIL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666907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746565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EOSINOPHIL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48807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11365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EOSINOPHIL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192938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NEUTROPHIL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162076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NEUTROPHIL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710210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NEUTROPHIL,NEUTROPHIL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103408"/>
                  </a:ext>
                </a:extLst>
              </a:tr>
              <a:tr h="20771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459" marR="9459" marT="945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NEUTROPHIL</a:t>
                      </a:r>
                    </a:p>
                  </a:txBody>
                  <a:tcPr marL="9459" marR="9459" marT="94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439760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529" y="2474258"/>
            <a:ext cx="5053271" cy="342900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2339788" y="4935071"/>
            <a:ext cx="217842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45224" y="6185647"/>
            <a:ext cx="127298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18212" y="4750405"/>
            <a:ext cx="178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Missing label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18211" y="6001448"/>
            <a:ext cx="178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M</a:t>
            </a:r>
            <a:r>
              <a:rPr lang="en-US" dirty="0">
                <a:solidFill>
                  <a:srgbClr val="C00000"/>
                </a:solidFill>
              </a:rPr>
              <a:t>ultiple labels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62518" y="1370448"/>
            <a:ext cx="218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Unbalanced Data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9749119" y="1882588"/>
            <a:ext cx="484093" cy="12456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645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31E9C1-C6D1-4301-843E-B1F50D6A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n-lt"/>
              </a:rPr>
              <a:t>Image Augmentation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0" y="2769730"/>
            <a:ext cx="2719188" cy="20577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627" y="1865318"/>
            <a:ext cx="6616188" cy="4068296"/>
          </a:xfrm>
          <a:prstGeom prst="rect">
            <a:avLst/>
          </a:prstGeom>
        </p:spPr>
      </p:pic>
      <p:sp>
        <p:nvSpPr>
          <p:cNvPr id="9" name="Pentagon 8"/>
          <p:cNvSpPr/>
          <p:nvPr/>
        </p:nvSpPr>
        <p:spPr>
          <a:xfrm>
            <a:off x="2929262" y="2554668"/>
            <a:ext cx="2624373" cy="248788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29262" y="2796442"/>
            <a:ext cx="19116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Shifting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Shearing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Zoom in/out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Flipping V/H</a:t>
            </a:r>
          </a:p>
        </p:txBody>
      </p:sp>
    </p:spTree>
    <p:extLst>
      <p:ext uri="{BB962C8B-B14F-4D97-AF65-F5344CB8AC3E}">
        <p14:creationId xmlns:p14="http://schemas.microsoft.com/office/powerpoint/2010/main" val="356407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822</Words>
  <Application>Microsoft Office PowerPoint</Application>
  <PresentationFormat>Widescreen</PresentationFormat>
  <Paragraphs>262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ConvNets Classification of White Blood Cell Types</vt:lpstr>
      <vt:lpstr>Contents</vt:lpstr>
      <vt:lpstr>Introduction</vt:lpstr>
      <vt:lpstr>Introduction</vt:lpstr>
      <vt:lpstr>Introduction</vt:lpstr>
      <vt:lpstr>Project Goal</vt:lpstr>
      <vt:lpstr>Dataset</vt:lpstr>
      <vt:lpstr>Dataset</vt:lpstr>
      <vt:lpstr>Image Augmentation</vt:lpstr>
      <vt:lpstr>Image Augmentation</vt:lpstr>
      <vt:lpstr>Convolutional Neural Network</vt:lpstr>
      <vt:lpstr>Learning Process</vt:lpstr>
      <vt:lpstr>Start With A Simple Model</vt:lpstr>
      <vt:lpstr>Start with a simple model</vt:lpstr>
      <vt:lpstr>Adding a C-R-P block</vt:lpstr>
      <vt:lpstr>Adding a C-R-P block</vt:lpstr>
      <vt:lpstr>Adding another C-R-P block</vt:lpstr>
      <vt:lpstr>Adding another C-R-P block</vt:lpstr>
      <vt:lpstr>Adding FC layer / Dropout (0.5)</vt:lpstr>
      <vt:lpstr>Model fine-tuning</vt:lpstr>
      <vt:lpstr>Pre-trained VGG16</vt:lpstr>
      <vt:lpstr>VGG16 (freeze 10 layers)</vt:lpstr>
      <vt:lpstr>Assumptions and Limitations</vt:lpstr>
      <vt:lpstr>Recommendations</vt:lpstr>
    </vt:vector>
  </TitlesOfParts>
  <Company>USC Dornsife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ConvNets Classification of White Blood Cell Types</dc:title>
  <dc:creator>Shuai Xu</dc:creator>
  <cp:lastModifiedBy>Matthew Xu</cp:lastModifiedBy>
  <cp:revision>44</cp:revision>
  <dcterms:created xsi:type="dcterms:W3CDTF">2019-07-25T19:52:44Z</dcterms:created>
  <dcterms:modified xsi:type="dcterms:W3CDTF">2019-07-30T04:38:30Z</dcterms:modified>
</cp:coreProperties>
</file>