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92" y="11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000" y="5232305"/>
            <a:ext cx="4356000" cy="3474351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76,000 cybercrime reports in Australia in 2021-22 financial year. 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Growth of IoT will greatly increase this figure.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Embedded systems are generally low power and may forgo protection. 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Aim: Improve embedded security and decrease latency and power requirements for packet filtering.</a:t>
            </a:r>
          </a:p>
          <a:p>
            <a:br>
              <a:rPr lang="en-US" sz="1600" dirty="0">
                <a:latin typeface="Helvetica Neue" charset="0"/>
                <a:cs typeface="Helvetica Neue" charset="0"/>
              </a:rPr>
            </a:br>
            <a:r>
              <a:rPr lang="en-US" sz="1600" dirty="0" err="1">
                <a:latin typeface="Helvetica Neue" charset="0"/>
                <a:cs typeface="Helvetica Neue" charset="0"/>
              </a:rPr>
              <a:t>Im</a:t>
            </a:r>
            <a:r>
              <a:rPr lang="en-GB" sz="1600" dirty="0" err="1">
                <a:latin typeface="Helvetica Neue" charset="0"/>
                <a:cs typeface="Helvetica Neue" charset="0"/>
              </a:rPr>
              <a:t>plement</a:t>
            </a:r>
            <a:r>
              <a:rPr lang="en-GB" sz="1600" dirty="0">
                <a:latin typeface="Helvetica Neue" charset="0"/>
                <a:cs typeface="Helvetica Neue" charset="0"/>
              </a:rPr>
              <a:t> an </a:t>
            </a:r>
            <a:r>
              <a:rPr lang="en-US" sz="1600" dirty="0">
                <a:latin typeface="Helvetica Neue" charset="0"/>
                <a:cs typeface="Helvetica Neue" charset="0"/>
              </a:rPr>
              <a:t>IPv4-based</a:t>
            </a:r>
            <a:r>
              <a:rPr lang="en-GB" sz="1600" dirty="0">
                <a:latin typeface="Helvetica Neue" charset="0"/>
                <a:cs typeface="Helvetica Neue" charset="0"/>
              </a:rPr>
              <a:t> hardware firewall with c</a:t>
            </a:r>
            <a:r>
              <a:rPr lang="en-US" sz="1600" dirty="0" err="1">
                <a:latin typeface="Helvetica Neue" charset="0"/>
                <a:cs typeface="Helvetica Neue" charset="0"/>
              </a:rPr>
              <a:t>onfigurable</a:t>
            </a:r>
            <a:r>
              <a:rPr lang="en-US" sz="1600" dirty="0">
                <a:latin typeface="Helvetica Neue" charset="0"/>
                <a:cs typeface="Helvetica Neue" charset="0"/>
              </a:rPr>
              <a:t> packet filter and web interface.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  <a:p>
            <a:r>
              <a:rPr lang="en-US" sz="1600" dirty="0">
                <a:latin typeface="Helvetica Neue" charset="0"/>
                <a:cs typeface="Helvetica Neue" charset="0"/>
              </a:rPr>
              <a:t>Limitations: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Only supporting the 5-tuple fields -  Destination IP, Source IP, Destination Port, Source Port and protocol.</a:t>
            </a: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BACKGROUND</a:t>
            </a:r>
          </a:p>
          <a:p>
            <a:r>
              <a:rPr lang="en-US" sz="1600" dirty="0">
                <a:latin typeface="Helvetica Neue" charset="0"/>
              </a:rPr>
              <a:t>FPGAs provide a platform to design custom digital logic – great for designs that may change and development. Cheaper and faster turn around time than ASICs in low quantities.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FPGA allow for complete control over data and hardware. Can design lower latency hardware.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Previous papers achieved a latency of 61.266us with 5-typle binding packet filter on FPGA.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Many packet filters exist and filter differently, some do deep packet inspection (out of scope)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Packet filters can be implemented in many ways to save resources, but slower.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Networks are hierarchical and are layered based. Layer 1 – Physical interface, Layer 2 - Link Layer, Layer 3 – Network Layer, Layer 4 – Transport Layer, Layer 5+ Application Layer.. Packet filtering typically happens in layer 3 and 4.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Hardware support allows for </a:t>
            </a:r>
            <a:r>
              <a:rPr lang="en-US" sz="1600" dirty="0" err="1">
                <a:latin typeface="Helvetica Neue" charset="0"/>
              </a:rPr>
              <a:t>wirespeed</a:t>
            </a:r>
            <a:r>
              <a:rPr lang="en-US" sz="1600" dirty="0">
                <a:latin typeface="Helvetica Neue" charset="0"/>
              </a:rPr>
              <a:t> throughput with the lowest latency.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r>
              <a:rPr lang="en-US" sz="1600" dirty="0">
                <a:latin typeface="Helvetica Neue" charset="0"/>
              </a:rPr>
              <a:t>Xilinx </a:t>
            </a:r>
            <a:r>
              <a:rPr lang="en-US" sz="1600" dirty="0" err="1">
                <a:latin typeface="Helvetica Neue" charset="0"/>
              </a:rPr>
              <a:t>Artix</a:t>
            </a:r>
            <a:r>
              <a:rPr lang="en-US" sz="1600" dirty="0">
                <a:latin typeface="Helvetica Neue" charset="0"/>
              </a:rPr>
              <a:t> 7 100T FPGA.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NEORV32 RISC-V softcore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LAN8720A RMII PHY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MAC over </a:t>
            </a:r>
            <a:r>
              <a:rPr lang="en-US" sz="1600" dirty="0" err="1">
                <a:latin typeface="Helvetica Neue" charset="0"/>
              </a:rPr>
              <a:t>Wisbone</a:t>
            </a:r>
            <a:r>
              <a:rPr lang="en-US" sz="1600" dirty="0">
                <a:latin typeface="Helvetica Neue" charset="0"/>
              </a:rPr>
              <a:t> B4 Classic</a:t>
            </a:r>
          </a:p>
          <a:p>
            <a:r>
              <a:rPr lang="en-US" sz="1600" dirty="0">
                <a:latin typeface="Helvetica Neue" charset="0"/>
              </a:rPr>
              <a:t>    - Written from the ground up</a:t>
            </a:r>
          </a:p>
          <a:p>
            <a:r>
              <a:rPr lang="en-US" sz="1600" dirty="0">
                <a:latin typeface="Helvetica Neue" charset="0"/>
              </a:rPr>
              <a:t>    - 32bits wide memory mapped.</a:t>
            </a:r>
          </a:p>
          <a:p>
            <a:r>
              <a:rPr lang="en-US" sz="1600" dirty="0">
                <a:latin typeface="Helvetica Neue" charset="0"/>
              </a:rPr>
              <a:t>    - computes CRC32 on the fly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Hardware packet filter supports currently 8 rules and does parallel comparisons on all 8 rules at a time. </a:t>
            </a:r>
          </a:p>
          <a:p>
            <a:r>
              <a:rPr lang="en-US" sz="1600" dirty="0">
                <a:latin typeface="Helvetica Neue" charset="0"/>
              </a:rPr>
              <a:t>Hardware filtering takes place at the RMII level.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 err="1">
                <a:latin typeface="Helvetica Neue" charset="0"/>
              </a:rPr>
              <a:t>FreeRTOS</a:t>
            </a:r>
            <a:r>
              <a:rPr lang="en-US" sz="1600" dirty="0">
                <a:latin typeface="Helvetica Neue" charset="0"/>
              </a:rPr>
              <a:t>-Plus-TCP handles layer 3 and up including webserver.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Webapp designed in Vue.js with </a:t>
            </a:r>
            <a:r>
              <a:rPr lang="en-US" sz="1600" dirty="0" err="1">
                <a:latin typeface="Helvetica Neue" charset="0"/>
              </a:rPr>
              <a:t>Tailwindcss</a:t>
            </a:r>
            <a:r>
              <a:rPr lang="en-US" sz="1600" dirty="0">
                <a:latin typeface="Helvetica Neue" charset="0"/>
              </a:rPr>
              <a:t> for styling. Static single page application – Less network traffic </a:t>
            </a:r>
          </a:p>
          <a:p>
            <a:endParaRPr lang="en-US" sz="1600" dirty="0">
              <a:latin typeface="Helvetica Neue" charset="0"/>
            </a:endParaRPr>
          </a:p>
          <a:p>
            <a:r>
              <a:rPr lang="en-US" sz="1600" dirty="0">
                <a:latin typeface="Helvetica Neue" charset="0"/>
              </a:rPr>
              <a:t>Webapp uses REST API  </a:t>
            </a: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4uS of latency added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– 100Mbit/s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Measured 0.51W power consumption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650" y="2355185"/>
            <a:ext cx="3008750" cy="243579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421B88-58A7-B754-839B-8AA4BF6E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069" y="2709350"/>
            <a:ext cx="3662257" cy="4163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052" y="7872622"/>
            <a:ext cx="5395274" cy="2691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585" y="8794237"/>
            <a:ext cx="2914650" cy="1571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367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18</cp:revision>
  <cp:lastPrinted>2011-10-04T02:16:03Z</cp:lastPrinted>
  <dcterms:created xsi:type="dcterms:W3CDTF">2011-10-04T02:18:07Z</dcterms:created>
  <dcterms:modified xsi:type="dcterms:W3CDTF">2023-10-06T09:13:30Z</dcterms:modified>
</cp:coreProperties>
</file>