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092"/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512" y="204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8BD04A40-0D72-2EFB-9F45-BC807582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37" y="3996256"/>
            <a:ext cx="4167629" cy="3324106"/>
          </a:xfrm>
          <a:prstGeom prst="rect">
            <a:avLst/>
          </a:prstGeom>
        </p:spPr>
      </p:pic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1800" dirty="0">
                <a:latin typeface="Bodoni MT" charset="0"/>
                <a:cs typeface="Helvetica Neue" charset="0"/>
              </a:rPr>
              <a:t>PROJECT SCOPE</a:t>
            </a:r>
          </a:p>
          <a:p>
            <a:pPr algn="just">
              <a:spcBef>
                <a:spcPts val="400"/>
              </a:spcBef>
              <a:spcAft>
                <a:spcPts val="0"/>
              </a:spcAft>
            </a:pPr>
            <a:r>
              <a:rPr lang="en-AU" b="1" dirty="0">
                <a:latin typeface="Helvetica Neue" charset="0"/>
                <a:cs typeface="Helvetica Neue" charset="0"/>
              </a:rPr>
              <a:t>76,000</a:t>
            </a:r>
            <a:r>
              <a:rPr lang="en-AU" dirty="0">
                <a:latin typeface="Helvetica Neue" charset="0"/>
                <a:cs typeface="Helvetica Neue" charset="0"/>
              </a:rPr>
              <a:t> cybercrime reports in Australia in 2021-22 financial year. </a:t>
            </a:r>
          </a:p>
          <a:p>
            <a:pPr algn="just">
              <a:spcBef>
                <a:spcPts val="1200"/>
              </a:spcBef>
            </a:pPr>
            <a:r>
              <a:rPr lang="en-AU" dirty="0">
                <a:latin typeface="Helvetica Neue" charset="0"/>
                <a:cs typeface="Helvetica Neue" charset="0"/>
              </a:rPr>
              <a:t>Growth of IoT will greatly </a:t>
            </a:r>
            <a:r>
              <a:rPr lang="en-AU" b="1" dirty="0">
                <a:latin typeface="Helvetica Neue" charset="0"/>
                <a:cs typeface="Helvetica Neue" charset="0"/>
              </a:rPr>
              <a:t>increase</a:t>
            </a:r>
            <a:r>
              <a:rPr lang="en-AU" dirty="0">
                <a:latin typeface="Helvetica Neue" charset="0"/>
                <a:cs typeface="Helvetica Neue" charset="0"/>
              </a:rPr>
              <a:t> this figure – creates more opportunity.</a:t>
            </a:r>
          </a:p>
          <a:p>
            <a:pPr algn="just">
              <a:spcBef>
                <a:spcPts val="1200"/>
              </a:spcBef>
            </a:pPr>
            <a:r>
              <a:rPr lang="en-AU" dirty="0">
                <a:latin typeface="Helvetica Neue" charset="0"/>
                <a:cs typeface="Helvetica Neue" charset="0"/>
              </a:rPr>
              <a:t>Embedded systems are generally power constrained and </a:t>
            </a:r>
            <a:r>
              <a:rPr lang="en-AU" b="1" dirty="0">
                <a:latin typeface="Helvetica Neue" charset="0"/>
                <a:cs typeface="Helvetica Neue" charset="0"/>
              </a:rPr>
              <a:t>may forgo protection</a:t>
            </a:r>
            <a:r>
              <a:rPr lang="en-AU" dirty="0">
                <a:latin typeface="Helvetica Neue" charset="0"/>
                <a:cs typeface="Helvetica Neue" charset="0"/>
              </a:rPr>
              <a:t>. </a:t>
            </a:r>
          </a:p>
          <a:p>
            <a:pPr algn="just">
              <a:spcBef>
                <a:spcPts val="1200"/>
              </a:spcBef>
            </a:pPr>
            <a:endParaRPr lang="en-AU" dirty="0">
              <a:latin typeface="Helvetica Neue" charset="0"/>
              <a:cs typeface="Helvetica Neue" charset="0"/>
            </a:endParaRP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n-AU" dirty="0">
              <a:latin typeface="Helvetica Neue" charset="0"/>
              <a:cs typeface="Helvetica Neue" charset="0"/>
            </a:endParaRPr>
          </a:p>
          <a:p>
            <a:pPr algn="just">
              <a:spcBef>
                <a:spcPts val="0"/>
              </a:spcBef>
              <a:spcAft>
                <a:spcPts val="200"/>
              </a:spcAft>
            </a:pPr>
            <a:endParaRPr lang="en-AU" dirty="0">
              <a:latin typeface="Helvetica Neue" charset="0"/>
              <a:cs typeface="Helvetica Neue" charset="0"/>
            </a:endParaRPr>
          </a:p>
          <a:p>
            <a:pPr algn="just">
              <a:spcBef>
                <a:spcPts val="600"/>
              </a:spcBef>
              <a:spcAft>
                <a:spcPts val="200"/>
              </a:spcAft>
            </a:pPr>
            <a:endParaRPr lang="en-AU" dirty="0">
              <a:latin typeface="Helvetica Neue" charset="0"/>
              <a:cs typeface="Helvetica Neue" charset="0"/>
            </a:endParaRPr>
          </a:p>
          <a:p>
            <a:pPr algn="just">
              <a:spcBef>
                <a:spcPts val="600"/>
              </a:spcBef>
              <a:spcAft>
                <a:spcPts val="200"/>
              </a:spcAft>
            </a:pPr>
            <a:br>
              <a:rPr lang="en-AU" dirty="0">
                <a:latin typeface="Helvetica Neue" charset="0"/>
                <a:cs typeface="Helvetica Neue" charset="0"/>
              </a:rPr>
            </a:br>
            <a:endParaRPr lang="en-AU" dirty="0">
              <a:latin typeface="Helvetica Neue" charset="0"/>
              <a:cs typeface="Helvetica Neue" charset="0"/>
            </a:endParaRPr>
          </a:p>
          <a:p>
            <a:pPr algn="just">
              <a:spcBef>
                <a:spcPts val="600"/>
              </a:spcBef>
              <a:spcAft>
                <a:spcPts val="200"/>
              </a:spcAft>
            </a:pPr>
            <a:endParaRPr lang="en-AU" sz="1600" dirty="0">
              <a:latin typeface="Helvetica Neue" charset="0"/>
              <a:cs typeface="Helvetica Neue" charset="0"/>
            </a:endParaRPr>
          </a:p>
          <a:p>
            <a:endParaRPr lang="en-AU" sz="1800" dirty="0">
              <a:latin typeface="Bodoni MT" charset="0"/>
            </a:endParaRPr>
          </a:p>
          <a:p>
            <a:pPr>
              <a:spcBef>
                <a:spcPts val="400"/>
              </a:spcBef>
            </a:pPr>
            <a:r>
              <a:rPr lang="en-AU" sz="1800" dirty="0">
                <a:latin typeface="Bodoni MT" charset="0"/>
              </a:rPr>
              <a:t>BACKGROUND</a:t>
            </a:r>
          </a:p>
          <a:p>
            <a:pPr algn="just">
              <a:spcBef>
                <a:spcPts val="400"/>
              </a:spcBef>
            </a:pPr>
            <a:r>
              <a:rPr lang="en-AU" dirty="0">
                <a:latin typeface="Helvetica Neue" charset="0"/>
              </a:rPr>
              <a:t>Firewalls are the </a:t>
            </a:r>
            <a:r>
              <a:rPr lang="en-AU" b="1" dirty="0">
                <a:latin typeface="Helvetica Neue" charset="0"/>
              </a:rPr>
              <a:t>first line of defence </a:t>
            </a:r>
            <a:r>
              <a:rPr lang="en-AU" dirty="0">
                <a:latin typeface="Helvetica Neue" charset="0"/>
              </a:rPr>
              <a:t>against bad actors by restricting network access to private networks. </a:t>
            </a:r>
          </a:p>
          <a:p>
            <a:pPr algn="just">
              <a:spcBef>
                <a:spcPts val="1200"/>
              </a:spcBef>
            </a:pPr>
            <a:r>
              <a:rPr lang="en-AU" dirty="0">
                <a:latin typeface="Helvetica Neue" charset="0"/>
              </a:rPr>
              <a:t>Many types of packet filters exist and operate differently. Most common is a 5-tuple binding firewall which inspects the Destination IP, Source IP, Destination Port, Source Port and Protocol fields.</a:t>
            </a:r>
          </a:p>
          <a:p>
            <a:pPr algn="just">
              <a:spcBef>
                <a:spcPts val="1200"/>
              </a:spcBef>
            </a:pPr>
            <a:r>
              <a:rPr lang="en-AU" dirty="0">
                <a:latin typeface="Helvetica Neue" charset="0"/>
              </a:rPr>
              <a:t>Packet filtering typically occurs in Network and Link layers. Deep packet inspection can also inspect application layer (out of scope).</a:t>
            </a: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endParaRPr lang="en-US" sz="1600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latin typeface="Bodoni MT" charset="0"/>
                <a:cs typeface="Didot" charset="0"/>
              </a:rPr>
              <a:t>FPGA Ethernet Packet Filter with Webserver</a:t>
            </a:r>
            <a:endParaRPr lang="en-US" cap="none" dirty="0">
              <a:latin typeface="Bodoni MT" charset="0"/>
              <a:cs typeface="Didot" charset="0"/>
            </a:endParaRP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Helvetica Neue" charset="0"/>
                <a:cs typeface="Helvetica Neue" charset="0"/>
              </a:rPr>
              <a:t>Matthew Gilpin, Supervised by Dr Matthew D’Souza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482" y="1270000"/>
            <a:ext cx="3600934" cy="7656512"/>
          </a:xfrm>
          <a:ln/>
        </p:spPr>
        <p:txBody>
          <a:bodyPr/>
          <a:lstStyle/>
          <a:p>
            <a:pPr algn="just">
              <a:spcBef>
                <a:spcPts val="1000"/>
              </a:spcBef>
            </a:pPr>
            <a:endParaRPr lang="en-AU" dirty="0"/>
          </a:p>
          <a:p>
            <a:pPr algn="just">
              <a:spcBef>
                <a:spcPts val="1000"/>
              </a:spcBef>
            </a:pPr>
            <a:endParaRPr lang="en-AU" dirty="0"/>
          </a:p>
          <a:p>
            <a:pPr algn="just">
              <a:spcBef>
                <a:spcPts val="1000"/>
              </a:spcBef>
            </a:pPr>
            <a:endParaRPr lang="en-AU" dirty="0"/>
          </a:p>
          <a:p>
            <a:pPr algn="just">
              <a:spcBef>
                <a:spcPts val="1000"/>
              </a:spcBef>
            </a:pPr>
            <a:endParaRPr lang="en-AU" dirty="0"/>
          </a:p>
          <a:p>
            <a:pPr algn="just">
              <a:spcBef>
                <a:spcPts val="1000"/>
              </a:spcBef>
            </a:pPr>
            <a:r>
              <a:rPr lang="en-AU" dirty="0"/>
              <a:t>FPGAs are a class of programmable logic that use lookup tables and flip flops to </a:t>
            </a:r>
            <a:r>
              <a:rPr lang="en-AU" dirty="0">
                <a:latin typeface="Helvetica Neue" charset="0"/>
              </a:rPr>
              <a:t>implement digital logic for complete control over data and hardware parallelisation. </a:t>
            </a:r>
          </a:p>
          <a:p>
            <a:pPr algn="just">
              <a:spcBef>
                <a:spcPts val="1000"/>
              </a:spcBef>
            </a:pPr>
            <a:r>
              <a:rPr lang="en-AU" dirty="0">
                <a:latin typeface="Helvetica Neue" charset="0"/>
              </a:rPr>
              <a:t>Previous papers achieved a latency of </a:t>
            </a:r>
            <a:r>
              <a:rPr lang="en-AU" b="1" dirty="0">
                <a:latin typeface="Helvetica Neue" charset="0"/>
              </a:rPr>
              <a:t>61.266us</a:t>
            </a:r>
            <a:r>
              <a:rPr lang="en-AU" dirty="0">
                <a:latin typeface="Helvetica Neue" charset="0"/>
              </a:rPr>
              <a:t> with 5-typle binding packet filter on FPGA. </a:t>
            </a:r>
            <a:r>
              <a:rPr lang="en-AU" b="1" dirty="0">
                <a:latin typeface="Helvetica Neue" charset="0"/>
              </a:rPr>
              <a:t>Goal</a:t>
            </a:r>
            <a:r>
              <a:rPr lang="en-AU" dirty="0">
                <a:latin typeface="Helvetica Neue" charset="0"/>
              </a:rPr>
              <a:t>: achieve lower latency.</a:t>
            </a:r>
          </a:p>
          <a:p>
            <a:pPr algn="just"/>
            <a:endParaRPr lang="en-US" dirty="0">
              <a:latin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49101" y="1270000"/>
            <a:ext cx="3694267" cy="7656512"/>
          </a:xfrm>
          <a:ln/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800" dirty="0">
                <a:latin typeface="Bodoni MT" charset="0"/>
              </a:rPr>
              <a:t>DESIGN</a:t>
            </a:r>
          </a:p>
          <a:p>
            <a:pPr algn="just">
              <a:spcBef>
                <a:spcPts val="300"/>
              </a:spcBef>
            </a:pPr>
            <a:r>
              <a:rPr lang="en-AU" dirty="0" err="1">
                <a:latin typeface="Helvetica Neue" charset="0"/>
              </a:rPr>
              <a:t>Digilent</a:t>
            </a:r>
            <a:r>
              <a:rPr lang="en-AU" dirty="0">
                <a:latin typeface="Helvetica Neue" charset="0"/>
              </a:rPr>
              <a:t> </a:t>
            </a:r>
            <a:r>
              <a:rPr lang="en-AU" dirty="0" err="1">
                <a:latin typeface="Helvetica Neue" charset="0"/>
              </a:rPr>
              <a:t>Nexys</a:t>
            </a:r>
            <a:r>
              <a:rPr lang="en-AU" dirty="0">
                <a:latin typeface="Helvetica Neue" charset="0"/>
              </a:rPr>
              <a:t> A7 Development Board</a:t>
            </a:r>
          </a:p>
          <a:p>
            <a:pPr algn="just">
              <a:spcBef>
                <a:spcPts val="0"/>
              </a:spcBef>
            </a:pPr>
            <a:r>
              <a:rPr lang="en-AU" dirty="0">
                <a:latin typeface="Helvetica Neue" charset="0"/>
              </a:rPr>
              <a:t>  - Xilinx </a:t>
            </a:r>
            <a:r>
              <a:rPr lang="en-AU" b="1" dirty="0" err="1">
                <a:latin typeface="Helvetica Neue" charset="0"/>
              </a:rPr>
              <a:t>Artix</a:t>
            </a:r>
            <a:r>
              <a:rPr lang="en-AU" b="1" dirty="0">
                <a:latin typeface="Helvetica Neue" charset="0"/>
              </a:rPr>
              <a:t> 7 100T </a:t>
            </a:r>
            <a:r>
              <a:rPr lang="en-AU" dirty="0">
                <a:latin typeface="Helvetica Neue" charset="0"/>
              </a:rPr>
              <a:t>FPGA.</a:t>
            </a:r>
          </a:p>
          <a:p>
            <a:pPr>
              <a:spcBef>
                <a:spcPts val="0"/>
              </a:spcBef>
            </a:pPr>
            <a:r>
              <a:rPr lang="en-AU" dirty="0">
                <a:latin typeface="Helvetica Neue" charset="0"/>
              </a:rPr>
              <a:t>  - </a:t>
            </a:r>
            <a:r>
              <a:rPr lang="en-AU" b="1" dirty="0">
                <a:latin typeface="Helvetica Neue" charset="0"/>
              </a:rPr>
              <a:t>LAN8720A</a:t>
            </a:r>
            <a:r>
              <a:rPr lang="en-AU" dirty="0">
                <a:latin typeface="Helvetica Neue" charset="0"/>
              </a:rPr>
              <a:t> RMII PHY</a:t>
            </a:r>
          </a:p>
          <a:p>
            <a:pPr>
              <a:spcBef>
                <a:spcPts val="0"/>
              </a:spcBef>
            </a:pPr>
            <a:br>
              <a:rPr lang="en-AU" dirty="0">
                <a:latin typeface="Helvetica Neue" charset="0"/>
              </a:rPr>
            </a:br>
            <a:r>
              <a:rPr lang="en-AU" b="1" dirty="0">
                <a:latin typeface="Helvetica Neue" charset="0"/>
              </a:rPr>
              <a:t>NEORV32</a:t>
            </a:r>
            <a:r>
              <a:rPr lang="en-AU" dirty="0">
                <a:latin typeface="Helvetica Neue" charset="0"/>
              </a:rPr>
              <a:t> RISC-V softcore at 80Mhz</a:t>
            </a:r>
          </a:p>
          <a:p>
            <a:pPr algn="just">
              <a:spcBef>
                <a:spcPts val="1200"/>
              </a:spcBef>
            </a:pPr>
            <a:r>
              <a:rPr lang="en-AU" dirty="0">
                <a:latin typeface="Helvetica Neue" charset="0"/>
              </a:rPr>
              <a:t>Ethernet Controller over Wishbone Classic</a:t>
            </a:r>
          </a:p>
          <a:p>
            <a:pPr algn="just">
              <a:spcBef>
                <a:spcPts val="300"/>
              </a:spcBef>
            </a:pPr>
            <a:r>
              <a:rPr lang="en-AU" dirty="0">
                <a:latin typeface="Helvetica Neue" charset="0"/>
              </a:rPr>
              <a:t>    - 32-bit wide memory mapped peripheral</a:t>
            </a:r>
          </a:p>
          <a:p>
            <a:pPr algn="just"/>
            <a:r>
              <a:rPr lang="en-AU" dirty="0">
                <a:latin typeface="Helvetica Neue" charset="0"/>
              </a:rPr>
              <a:t>    - computes CRC32 on the fly</a:t>
            </a:r>
          </a:p>
          <a:p>
            <a:pPr algn="just"/>
            <a:r>
              <a:rPr lang="en-AU" dirty="0">
                <a:latin typeface="Helvetica Neue" charset="0"/>
              </a:rPr>
              <a:t>    - designed from scratch</a:t>
            </a: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r>
              <a:rPr lang="en-AU" dirty="0" err="1">
                <a:latin typeface="Helvetica Neue" charset="0"/>
              </a:rPr>
              <a:t>FreeRTOS</a:t>
            </a:r>
            <a:r>
              <a:rPr lang="en-AU" dirty="0">
                <a:latin typeface="Helvetica Neue" charset="0"/>
              </a:rPr>
              <a:t>-Plus-TCP handles layer 3 and up including webserver.</a:t>
            </a:r>
          </a:p>
          <a:p>
            <a:endParaRPr lang="en-US" dirty="0">
              <a:latin typeface="Helvetica Neue" charset="0"/>
            </a:endParaRPr>
          </a:p>
          <a:p>
            <a:endParaRPr lang="en-US" sz="1600" dirty="0">
              <a:latin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ln/>
        </p:spPr>
        <p:txBody>
          <a:bodyPr/>
          <a:lstStyle/>
          <a:p>
            <a:pPr algn="just"/>
            <a:r>
              <a:rPr lang="en-AU" b="1" dirty="0">
                <a:latin typeface="Helvetica Neue" charset="0"/>
              </a:rPr>
              <a:t>Webapp</a:t>
            </a:r>
            <a:r>
              <a:rPr lang="en-AU" dirty="0">
                <a:latin typeface="Helvetica Neue" charset="0"/>
              </a:rPr>
              <a:t> designed in </a:t>
            </a:r>
            <a:r>
              <a:rPr lang="en-AU" b="1" dirty="0">
                <a:latin typeface="Helvetica Neue" charset="0"/>
              </a:rPr>
              <a:t>Vue.js</a:t>
            </a:r>
            <a:r>
              <a:rPr lang="en-AU" dirty="0">
                <a:latin typeface="Helvetica Neue" charset="0"/>
              </a:rPr>
              <a:t> with </a:t>
            </a:r>
            <a:r>
              <a:rPr lang="en-AU" dirty="0" err="1">
                <a:latin typeface="Helvetica Neue" charset="0"/>
              </a:rPr>
              <a:t>Tailwindcss</a:t>
            </a:r>
            <a:r>
              <a:rPr lang="en-AU" dirty="0">
                <a:latin typeface="Helvetica Neue" charset="0"/>
              </a:rPr>
              <a:t> for styling. Static single page application – </a:t>
            </a:r>
            <a:r>
              <a:rPr lang="en-AU" b="1" dirty="0">
                <a:latin typeface="Helvetica Neue" charset="0"/>
              </a:rPr>
              <a:t>Less network traffic</a:t>
            </a:r>
            <a:r>
              <a:rPr lang="en-AU" dirty="0">
                <a:latin typeface="Helvetica Neue" charset="0"/>
              </a:rPr>
              <a:t>. Uses RESTful </a:t>
            </a:r>
            <a:r>
              <a:rPr lang="en-AU" b="1" dirty="0">
                <a:latin typeface="Helvetica Neue" charset="0"/>
              </a:rPr>
              <a:t>API</a:t>
            </a:r>
            <a:r>
              <a:rPr lang="en-AU" dirty="0">
                <a:latin typeface="Helvetica Neue" charset="0"/>
              </a:rPr>
              <a:t> for data transfer and configuration.</a:t>
            </a:r>
            <a:endParaRPr lang="en-AU" sz="1800" dirty="0">
              <a:latin typeface="Bodoni MT" charset="0"/>
              <a:cs typeface="Helvetica Neue" charset="0"/>
            </a:endParaRPr>
          </a:p>
          <a:p>
            <a:pPr>
              <a:spcBef>
                <a:spcPts val="1200"/>
              </a:spcBef>
            </a:pPr>
            <a:r>
              <a:rPr lang="en-AU" sz="1800" dirty="0">
                <a:latin typeface="Bodoni MT" charset="0"/>
                <a:cs typeface="Helvetica Neue" charset="0"/>
              </a:rPr>
              <a:t>RESULTS</a:t>
            </a:r>
          </a:p>
          <a:p>
            <a:r>
              <a:rPr lang="en-AU" b="1" dirty="0">
                <a:latin typeface="Helvetica Neue" charset="0"/>
                <a:cs typeface="Helvetica Neue" charset="0"/>
              </a:rPr>
              <a:t>Wire-speed</a:t>
            </a:r>
            <a:r>
              <a:rPr lang="en-AU" dirty="0">
                <a:latin typeface="Helvetica Neue" charset="0"/>
                <a:cs typeface="Helvetica Neue" charset="0"/>
              </a:rPr>
              <a:t> firewall – 100Mbit/s</a:t>
            </a:r>
          </a:p>
          <a:p>
            <a:r>
              <a:rPr lang="en-AU" b="1" dirty="0">
                <a:latin typeface="Helvetica Neue" charset="0"/>
                <a:cs typeface="Helvetica Neue" charset="0"/>
              </a:rPr>
              <a:t>4us</a:t>
            </a:r>
            <a:r>
              <a:rPr lang="en-AU" dirty="0">
                <a:latin typeface="Helvetica Neue" charset="0"/>
                <a:cs typeface="Helvetica Neue" charset="0"/>
              </a:rPr>
              <a:t> of latency added</a:t>
            </a: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r>
              <a:rPr lang="en-AU" dirty="0">
                <a:latin typeface="Helvetica Neue" charset="0"/>
                <a:cs typeface="Helvetica Neue" charset="0"/>
              </a:rPr>
              <a:t>Total measured </a:t>
            </a:r>
            <a:r>
              <a:rPr lang="en-AU" b="1" dirty="0">
                <a:latin typeface="Helvetica Neue" charset="0"/>
                <a:cs typeface="Helvetica Neue" charset="0"/>
              </a:rPr>
              <a:t>0.51W</a:t>
            </a:r>
            <a:r>
              <a:rPr lang="en-AU" dirty="0">
                <a:latin typeface="Helvetica Neue" charset="0"/>
                <a:cs typeface="Helvetica Neue" charset="0"/>
              </a:rPr>
              <a:t> power. Packet filter logic consumes </a:t>
            </a:r>
            <a:r>
              <a:rPr lang="en-AU" b="1" dirty="0">
                <a:latin typeface="Helvetica Neue" charset="0"/>
                <a:cs typeface="Helvetica Neue" charset="0"/>
              </a:rPr>
              <a:t>~2mW</a:t>
            </a:r>
          </a:p>
          <a:p>
            <a:pPr>
              <a:lnSpc>
                <a:spcPct val="250000"/>
              </a:lnSpc>
            </a:pPr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r>
              <a:rPr lang="en-AU" dirty="0">
                <a:latin typeface="Helvetica Neue" charset="0"/>
                <a:cs typeface="Helvetica Neue" charset="0"/>
              </a:rPr>
              <a:t>Comparable to other platforms. Gap in the different size packets indicates limitation of CPU power.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5F68DD33-A528-2455-D847-465A00E542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5" b="7192"/>
          <a:stretch/>
        </p:blipFill>
        <p:spPr>
          <a:xfrm>
            <a:off x="11631751" y="3510653"/>
            <a:ext cx="2637007" cy="1823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9E22A8-D7FD-0925-B10B-70082C5DF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5050" y="7483629"/>
            <a:ext cx="3118782" cy="1555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9BDE5-944E-09B3-457A-79FD5A546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3525" y="5907121"/>
            <a:ext cx="1481831" cy="799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598080-7231-AC76-0BCF-20F9A375CFE3}"/>
              </a:ext>
            </a:extLst>
          </p:cNvPr>
          <p:cNvSpPr txBox="1"/>
          <p:nvPr/>
        </p:nvSpPr>
        <p:spPr>
          <a:xfrm>
            <a:off x="221097" y="3435637"/>
            <a:ext cx="3251322" cy="851297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Aim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Improve embedded security while decreasing latency and power requirements for packet filtering.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662BC-C17B-FB2D-6E39-EFC4C22B89FC}"/>
              </a:ext>
            </a:extLst>
          </p:cNvPr>
          <p:cNvSpPr txBox="1"/>
          <p:nvPr/>
        </p:nvSpPr>
        <p:spPr>
          <a:xfrm>
            <a:off x="3964288" y="1284286"/>
            <a:ext cx="3251322" cy="1089660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/>
                </a:solidFill>
                <a:latin typeface="Helvetica Neue" charset="0"/>
              </a:rPr>
              <a:t>Key</a:t>
            </a:r>
            <a:r>
              <a:rPr lang="en-AU" sz="1400" dirty="0">
                <a:solidFill>
                  <a:schemeClr val="bg1"/>
                </a:solidFill>
                <a:latin typeface="Helvetica Neue" charset="0"/>
              </a:rPr>
              <a:t>: Hardware acceleration can reduce CPU load, improve latency and increase throughput due to parallelisation.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4E530-73EA-509A-6DB5-3F4F8D3A5F2A}"/>
              </a:ext>
            </a:extLst>
          </p:cNvPr>
          <p:cNvSpPr txBox="1"/>
          <p:nvPr/>
        </p:nvSpPr>
        <p:spPr>
          <a:xfrm>
            <a:off x="7567629" y="7533387"/>
            <a:ext cx="3429234" cy="851297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Limitation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Hardware packet filter supports 8 rules – comparison done in parallel. 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D421B88-58A7-B754-839B-8AA4BF6E8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123" y="4703899"/>
            <a:ext cx="3662257" cy="4163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2CCB17-68FD-DBF2-D906-8896EC73B58D}"/>
              </a:ext>
            </a:extLst>
          </p:cNvPr>
          <p:cNvSpPr txBox="1"/>
          <p:nvPr/>
        </p:nvSpPr>
        <p:spPr>
          <a:xfrm>
            <a:off x="236742" y="4422575"/>
            <a:ext cx="3251322" cy="851297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Task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</a:t>
            </a:r>
            <a:r>
              <a:rPr lang="en-AU" sz="1400" dirty="0">
                <a:solidFill>
                  <a:schemeClr val="bg1"/>
                </a:solidFill>
                <a:latin typeface="Helvetica Neue" charset="0"/>
              </a:rPr>
              <a:t>Implement an IPv4-based hardware firewall with configurable packet filter and web interface.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</TotalTime>
  <Words>364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FPGA Ethernet Packet Filter with Webserver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Matthew Gilpin</cp:lastModifiedBy>
  <cp:revision>25</cp:revision>
  <cp:lastPrinted>2011-10-04T02:16:03Z</cp:lastPrinted>
  <dcterms:created xsi:type="dcterms:W3CDTF">2011-10-04T02:18:07Z</dcterms:created>
  <dcterms:modified xsi:type="dcterms:W3CDTF">2023-10-08T05:30:13Z</dcterms:modified>
</cp:coreProperties>
</file>