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092"/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792" y="204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8BD04A40-0D72-2EFB-9F45-BC807582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437" y="3996256"/>
            <a:ext cx="4167629" cy="3324106"/>
          </a:xfrm>
          <a:prstGeom prst="rect">
            <a:avLst/>
          </a:prstGeom>
        </p:spPr>
      </p:pic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PROJECT SCOPE</a:t>
            </a:r>
          </a:p>
          <a:p>
            <a:pPr algn="just"/>
            <a:r>
              <a:rPr lang="en-US" dirty="0">
                <a:latin typeface="Helvetica Neue" charset="0"/>
                <a:cs typeface="Helvetica Neue" charset="0"/>
              </a:rPr>
              <a:t>76,000 cybercrime reports in Australia in 2021-22 financial year. </a:t>
            </a:r>
          </a:p>
          <a:p>
            <a:pPr algn="just"/>
            <a:r>
              <a:rPr lang="en-US" dirty="0">
                <a:latin typeface="Helvetica Neue" charset="0"/>
                <a:cs typeface="Helvetica Neue" charset="0"/>
              </a:rPr>
              <a:t>Growth of IoT will greatly increase this figure.</a:t>
            </a:r>
          </a:p>
          <a:p>
            <a:pPr algn="just"/>
            <a:r>
              <a:rPr lang="en-US" dirty="0">
                <a:latin typeface="Helvetica Neue" charset="0"/>
                <a:cs typeface="Helvetica Neue" charset="0"/>
              </a:rPr>
              <a:t>Embedded systems are generally low power and may forgo protection. 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pPr algn="just"/>
            <a:endParaRPr lang="en-US" dirty="0">
              <a:latin typeface="Helvetica Neue" charset="0"/>
              <a:cs typeface="Helvetica Neue" charset="0"/>
            </a:endParaRPr>
          </a:p>
          <a:p>
            <a:pPr algn="just"/>
            <a:endParaRPr lang="en-US" dirty="0">
              <a:latin typeface="Helvetica Neue" charset="0"/>
              <a:cs typeface="Helvetica Neue" charset="0"/>
            </a:endParaRPr>
          </a:p>
          <a:p>
            <a:pPr algn="just"/>
            <a:br>
              <a:rPr lang="en-US" dirty="0">
                <a:latin typeface="Helvetica Neue" charset="0"/>
                <a:cs typeface="Helvetica Neue" charset="0"/>
              </a:rPr>
            </a:br>
            <a:r>
              <a:rPr lang="en-US" dirty="0" err="1">
                <a:latin typeface="Helvetica Neue" charset="0"/>
                <a:cs typeface="Helvetica Neue" charset="0"/>
              </a:rPr>
              <a:t>Im</a:t>
            </a:r>
            <a:r>
              <a:rPr lang="en-GB" dirty="0" err="1">
                <a:latin typeface="Helvetica Neue" charset="0"/>
                <a:cs typeface="Helvetica Neue" charset="0"/>
              </a:rPr>
              <a:t>plement</a:t>
            </a:r>
            <a:r>
              <a:rPr lang="en-GB" dirty="0">
                <a:latin typeface="Helvetica Neue" charset="0"/>
                <a:cs typeface="Helvetica Neue" charset="0"/>
              </a:rPr>
              <a:t> an </a:t>
            </a:r>
            <a:r>
              <a:rPr lang="en-US" dirty="0">
                <a:latin typeface="Helvetica Neue" charset="0"/>
                <a:cs typeface="Helvetica Neue" charset="0"/>
              </a:rPr>
              <a:t>IPv4-based</a:t>
            </a:r>
            <a:r>
              <a:rPr lang="en-GB" dirty="0">
                <a:latin typeface="Helvetica Neue" charset="0"/>
                <a:cs typeface="Helvetica Neue" charset="0"/>
              </a:rPr>
              <a:t> hardware firewall with </a:t>
            </a:r>
            <a:r>
              <a:rPr lang="en-US" dirty="0">
                <a:latin typeface="Helvetica Neue" charset="0"/>
                <a:cs typeface="Helvetica Neue" charset="0"/>
              </a:rPr>
              <a:t>configurable packet filter and web interface.</a:t>
            </a:r>
          </a:p>
          <a:p>
            <a:pPr algn="just"/>
            <a:r>
              <a:rPr lang="en-US" dirty="0">
                <a:latin typeface="Helvetica Neue" charset="0"/>
                <a:cs typeface="Helvetica Neue" charset="0"/>
              </a:rPr>
              <a:t>Firewall inspects the 5-tuple fields -  </a:t>
            </a:r>
            <a:r>
              <a:rPr lang="en-US" dirty="0" err="1">
                <a:latin typeface="Helvetica Neue" charset="0"/>
                <a:cs typeface="Helvetica Neue" charset="0"/>
              </a:rPr>
              <a:t>Dest</a:t>
            </a:r>
            <a:r>
              <a:rPr lang="en-US" dirty="0">
                <a:latin typeface="Helvetica Neue" charset="0"/>
                <a:cs typeface="Helvetica Neue" charset="0"/>
              </a:rPr>
              <a:t>. IP, Source IP, </a:t>
            </a:r>
            <a:r>
              <a:rPr lang="en-US" dirty="0" err="1">
                <a:latin typeface="Helvetica Neue" charset="0"/>
                <a:cs typeface="Helvetica Neue" charset="0"/>
              </a:rPr>
              <a:t>Dest</a:t>
            </a:r>
            <a:r>
              <a:rPr lang="en-US" dirty="0">
                <a:latin typeface="Helvetica Neue" charset="0"/>
                <a:cs typeface="Helvetica Neue" charset="0"/>
              </a:rPr>
              <a:t>. Port, Source Port and Protocol.</a:t>
            </a:r>
          </a:p>
          <a:p>
            <a:endParaRPr lang="en-US" sz="1600" dirty="0">
              <a:latin typeface="Helvetica Neue" charset="0"/>
              <a:cs typeface="Helvetica Neue" charset="0"/>
            </a:endParaRPr>
          </a:p>
          <a:p>
            <a:r>
              <a:rPr lang="en-US" sz="1800" dirty="0">
                <a:latin typeface="Bodoni MT" charset="0"/>
              </a:rPr>
              <a:t>BACKGROUND</a:t>
            </a:r>
          </a:p>
          <a:p>
            <a:pPr algn="just"/>
            <a:r>
              <a:rPr lang="en-US" dirty="0">
                <a:latin typeface="Helvetica Neue" charset="0"/>
              </a:rPr>
              <a:t>Firewalls are the first line of </a:t>
            </a:r>
            <a:r>
              <a:rPr lang="en-US" dirty="0" err="1">
                <a:latin typeface="Helvetica Neue" charset="0"/>
              </a:rPr>
              <a:t>defence</a:t>
            </a:r>
            <a:r>
              <a:rPr lang="en-US" dirty="0">
                <a:latin typeface="Helvetica Neue" charset="0"/>
              </a:rPr>
              <a:t> against bad actors by restricting network access to private networks. </a:t>
            </a:r>
          </a:p>
          <a:p>
            <a:pPr algn="just"/>
            <a:r>
              <a:rPr lang="en-US" dirty="0">
                <a:latin typeface="Helvetica Neue" charset="0"/>
              </a:rPr>
              <a:t>Many types of packet filters exist and operate differently. For example deep packet inspection (out of scope). Packet filtering takes place in layers 3 and 4 (Network and Link Layers)</a:t>
            </a:r>
          </a:p>
          <a:p>
            <a:pPr algn="just"/>
            <a:endParaRPr lang="en-US" dirty="0">
              <a:latin typeface="Helvetica Neue" charset="0"/>
            </a:endParaRPr>
          </a:p>
          <a:p>
            <a:endParaRPr lang="en-US" sz="1600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latin typeface="Bodoni MT" charset="0"/>
                <a:cs typeface="Didot" charset="0"/>
              </a:rPr>
              <a:t>FPGA Ethernet Packet Filter with Webserver</a:t>
            </a:r>
            <a:endParaRPr lang="en-US" cap="none" dirty="0">
              <a:latin typeface="Bodoni MT" charset="0"/>
              <a:cs typeface="Didot" charset="0"/>
            </a:endParaRP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Helvetica Neue" charset="0"/>
                <a:cs typeface="Helvetica Neue" charset="0"/>
              </a:rPr>
              <a:t>Matthew Gilpin, Supervised by Dr Matthew D’Souza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482" y="1270000"/>
            <a:ext cx="3600934" cy="7656512"/>
          </a:xfrm>
          <a:ln/>
        </p:spPr>
        <p:txBody>
          <a:bodyPr/>
          <a:lstStyle/>
          <a:p>
            <a:pPr algn="just"/>
            <a:r>
              <a:rPr lang="en-US" dirty="0"/>
              <a:t>FPGAs are a class of programmable logic that use lookup tables and flip flops to implement digital logic. Cheaper and faster turn-around time than ASICs in low quantities.</a:t>
            </a:r>
          </a:p>
          <a:p>
            <a:pPr algn="just"/>
            <a:r>
              <a:rPr lang="en-US" dirty="0"/>
              <a:t> </a:t>
            </a:r>
          </a:p>
          <a:p>
            <a:pPr algn="just"/>
            <a:r>
              <a:rPr lang="en-US" dirty="0"/>
              <a:t>FPGA allow for complete control over data and hardware </a:t>
            </a:r>
            <a:r>
              <a:rPr lang="en-US" dirty="0" err="1"/>
              <a:t>parallelisation</a:t>
            </a:r>
            <a:r>
              <a:rPr lang="en-US" dirty="0"/>
              <a:t>. Can design lower latency hardware. </a:t>
            </a:r>
          </a:p>
          <a:p>
            <a:endParaRPr lang="en-US" dirty="0">
              <a:latin typeface="Helvetica Neue" charset="0"/>
            </a:endParaRPr>
          </a:p>
          <a:p>
            <a:pPr algn="just"/>
            <a:r>
              <a:rPr lang="en-US" dirty="0">
                <a:latin typeface="Helvetica Neue" charset="0"/>
              </a:rPr>
              <a:t>Previous papers achieved a latency of 61.266us with 5-typle binding packet filter on FPGA. Goal: achieve lower latency.</a:t>
            </a:r>
          </a:p>
          <a:p>
            <a:pPr algn="just"/>
            <a:endParaRPr lang="en-US" dirty="0">
              <a:latin typeface="Helvetica Neue" charset="0"/>
            </a:endParaRP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49101" y="1270000"/>
            <a:ext cx="3694267" cy="7656512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TECHNOLOGIES</a:t>
            </a:r>
          </a:p>
          <a:p>
            <a:pPr algn="just"/>
            <a:r>
              <a:rPr lang="en-US" dirty="0" err="1">
                <a:latin typeface="Helvetica Neue" charset="0"/>
              </a:rPr>
              <a:t>Digilent</a:t>
            </a:r>
            <a:r>
              <a:rPr lang="en-US" dirty="0">
                <a:latin typeface="Helvetica Neue" charset="0"/>
              </a:rPr>
              <a:t> </a:t>
            </a:r>
            <a:r>
              <a:rPr lang="en-US" dirty="0" err="1">
                <a:latin typeface="Helvetica Neue" charset="0"/>
              </a:rPr>
              <a:t>Nexys</a:t>
            </a:r>
            <a:r>
              <a:rPr lang="en-US" dirty="0">
                <a:latin typeface="Helvetica Neue" charset="0"/>
              </a:rPr>
              <a:t> A7 </a:t>
            </a:r>
          </a:p>
          <a:p>
            <a:pPr algn="just"/>
            <a:r>
              <a:rPr lang="en-US" dirty="0">
                <a:latin typeface="Helvetica Neue" charset="0"/>
              </a:rPr>
              <a:t>  - Xilinx </a:t>
            </a:r>
            <a:r>
              <a:rPr lang="en-US" dirty="0" err="1">
                <a:latin typeface="Helvetica Neue" charset="0"/>
              </a:rPr>
              <a:t>Artix</a:t>
            </a:r>
            <a:r>
              <a:rPr lang="en-US" dirty="0">
                <a:latin typeface="Helvetica Neue" charset="0"/>
              </a:rPr>
              <a:t> 7 100T FPGA.</a:t>
            </a:r>
          </a:p>
          <a:p>
            <a:pPr algn="just"/>
            <a:r>
              <a:rPr lang="en-US" dirty="0">
                <a:latin typeface="Helvetica Neue" charset="0"/>
              </a:rPr>
              <a:t>  - LAN8720A RMII PHY</a:t>
            </a:r>
          </a:p>
          <a:p>
            <a:pPr algn="just"/>
            <a:br>
              <a:rPr lang="en-US" dirty="0">
                <a:latin typeface="Helvetica Neue" charset="0"/>
              </a:rPr>
            </a:br>
            <a:r>
              <a:rPr lang="en-US" dirty="0">
                <a:latin typeface="Helvetica Neue" charset="0"/>
              </a:rPr>
              <a:t>NEORV32 RISC-V softcore at 80Mhz</a:t>
            </a:r>
          </a:p>
          <a:p>
            <a:pPr algn="just"/>
            <a:r>
              <a:rPr lang="en-US" dirty="0">
                <a:latin typeface="Helvetica Neue" charset="0"/>
              </a:rPr>
              <a:t>Ethernet Controller over Wishbone Classic</a:t>
            </a:r>
          </a:p>
          <a:p>
            <a:pPr algn="just"/>
            <a:r>
              <a:rPr lang="en-US" dirty="0">
                <a:latin typeface="Helvetica Neue" charset="0"/>
              </a:rPr>
              <a:t>    - Written from the ground up</a:t>
            </a:r>
          </a:p>
          <a:p>
            <a:pPr algn="just"/>
            <a:r>
              <a:rPr lang="en-US" dirty="0">
                <a:latin typeface="Helvetica Neue" charset="0"/>
              </a:rPr>
              <a:t>    - 32bits wide memory mapped.</a:t>
            </a:r>
          </a:p>
          <a:p>
            <a:pPr algn="just"/>
            <a:r>
              <a:rPr lang="en-US" dirty="0">
                <a:latin typeface="Helvetica Neue" charset="0"/>
              </a:rPr>
              <a:t>    - computes CRC32 on the fly</a:t>
            </a: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pPr algn="just"/>
            <a:r>
              <a:rPr lang="en-US" dirty="0" err="1">
                <a:latin typeface="Helvetica Neue" charset="0"/>
              </a:rPr>
              <a:t>FreeRTOS</a:t>
            </a:r>
            <a:r>
              <a:rPr lang="en-US" dirty="0">
                <a:latin typeface="Helvetica Neue" charset="0"/>
              </a:rPr>
              <a:t>-Plus-TCP handles layer 3 and up including webserver.</a:t>
            </a:r>
          </a:p>
          <a:p>
            <a:endParaRPr lang="en-US" dirty="0">
              <a:latin typeface="Helvetica Neue" charset="0"/>
            </a:endParaRPr>
          </a:p>
          <a:p>
            <a:endParaRPr lang="en-US" sz="1600" dirty="0">
              <a:latin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ln/>
        </p:spPr>
        <p:txBody>
          <a:bodyPr/>
          <a:lstStyle/>
          <a:p>
            <a:r>
              <a:rPr lang="en-US" dirty="0">
                <a:latin typeface="Helvetica Neue" charset="0"/>
              </a:rPr>
              <a:t>Webapp designed in Vue.js with </a:t>
            </a:r>
            <a:r>
              <a:rPr lang="en-US" dirty="0" err="1">
                <a:latin typeface="Helvetica Neue" charset="0"/>
              </a:rPr>
              <a:t>Tailwindcss</a:t>
            </a:r>
            <a:r>
              <a:rPr lang="en-US" dirty="0">
                <a:latin typeface="Helvetica Neue" charset="0"/>
              </a:rPr>
              <a:t> for styling. Static single page application – Less network traffic. Uses RESTful API for data.</a:t>
            </a: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r>
              <a:rPr lang="en-US" sz="1800" dirty="0">
                <a:latin typeface="Bodoni MT" charset="0"/>
                <a:cs typeface="Helvetica Neue" charset="0"/>
              </a:rPr>
              <a:t>RESULTS</a:t>
            </a:r>
          </a:p>
          <a:p>
            <a:r>
              <a:rPr lang="en-US" dirty="0" err="1">
                <a:latin typeface="Helvetica Neue" charset="0"/>
                <a:cs typeface="Helvetica Neue" charset="0"/>
              </a:rPr>
              <a:t>Wirespeed</a:t>
            </a:r>
            <a:r>
              <a:rPr lang="en-US" dirty="0">
                <a:latin typeface="Helvetica Neue" charset="0"/>
                <a:cs typeface="Helvetica Neue" charset="0"/>
              </a:rPr>
              <a:t> – 100Mbit/s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4uS of latency added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Measured 0.51W power consumption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Comparable to other platforms. Gap in the different size packets indicates limitation of CPU power.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5F68DD33-A528-2455-D847-465A00E542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75" b="7192"/>
          <a:stretch/>
        </p:blipFill>
        <p:spPr>
          <a:xfrm>
            <a:off x="11689030" y="3546263"/>
            <a:ext cx="2637007" cy="1823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9E22A8-D7FD-0925-B10B-70082C5DF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223" y="7437135"/>
            <a:ext cx="3064022" cy="1528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99BDE5-944E-09B3-457A-79FD5A546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3110" y="5883669"/>
            <a:ext cx="1481831" cy="7990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598080-7231-AC76-0BCF-20F9A375CFE3}"/>
              </a:ext>
            </a:extLst>
          </p:cNvPr>
          <p:cNvSpPr txBox="1"/>
          <p:nvPr/>
        </p:nvSpPr>
        <p:spPr>
          <a:xfrm>
            <a:off x="236742" y="3120615"/>
            <a:ext cx="3251322" cy="851297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elvetica Neue" charset="0"/>
              </a:rPr>
              <a:t>Aim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: Improve embedded security while decreasing latency and power requirements for packet filtering.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662BC-C17B-FB2D-6E39-EFC4C22B89FC}"/>
              </a:ext>
            </a:extLst>
          </p:cNvPr>
          <p:cNvSpPr txBox="1"/>
          <p:nvPr/>
        </p:nvSpPr>
        <p:spPr>
          <a:xfrm>
            <a:off x="236742" y="7973378"/>
            <a:ext cx="3251322" cy="851297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elvetica Neue" charset="0"/>
              </a:rPr>
              <a:t>Key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: Filtering in hardware allows for </a:t>
            </a:r>
            <a:r>
              <a:rPr lang="en-US" sz="1400" dirty="0" err="1">
                <a:solidFill>
                  <a:schemeClr val="bg1"/>
                </a:solidFill>
                <a:latin typeface="Helvetica Neue" charset="0"/>
              </a:rPr>
              <a:t>wirespeed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 throughput with low latency due to </a:t>
            </a:r>
            <a:r>
              <a:rPr lang="en-US" sz="1400" dirty="0" err="1">
                <a:solidFill>
                  <a:schemeClr val="bg1"/>
                </a:solidFill>
                <a:latin typeface="Helvetica Neue" charset="0"/>
              </a:rPr>
              <a:t>parallelisation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B4E530-73EA-509A-6DB5-3F4F8D3A5F2A}"/>
              </a:ext>
            </a:extLst>
          </p:cNvPr>
          <p:cNvSpPr txBox="1"/>
          <p:nvPr/>
        </p:nvSpPr>
        <p:spPr>
          <a:xfrm>
            <a:off x="7567629" y="7510503"/>
            <a:ext cx="3251322" cy="612934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elvetica Neue" charset="0"/>
              </a:rPr>
              <a:t>Key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: Hardware packet filter supports 8 rules – comparison done in parallel. 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D421B88-58A7-B754-839B-8AA4BF6E8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0797" y="4661415"/>
            <a:ext cx="3662257" cy="4163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366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FPGA Ethernet Packet Filter with Webserver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Matthew Gilpin</cp:lastModifiedBy>
  <cp:revision>21</cp:revision>
  <cp:lastPrinted>2011-10-04T02:16:03Z</cp:lastPrinted>
  <dcterms:created xsi:type="dcterms:W3CDTF">2011-10-04T02:18:07Z</dcterms:created>
  <dcterms:modified xsi:type="dcterms:W3CDTF">2023-10-06T11:42:10Z</dcterms:modified>
</cp:coreProperties>
</file>