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978" y="211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8BD04A40-0D72-2EFB-9F45-BC807582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000" y="5232305"/>
            <a:ext cx="4356000" cy="3474351"/>
          </a:xfrm>
          <a:prstGeom prst="rect">
            <a:avLst/>
          </a:prstGeom>
        </p:spPr>
      </p:pic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SCOPE</a:t>
            </a:r>
          </a:p>
          <a:p>
            <a:r>
              <a:rPr lang="en-US" sz="1600" dirty="0">
                <a:latin typeface="Helvetica Neue" charset="0"/>
                <a:cs typeface="Helvetica Neue" charset="0"/>
              </a:rPr>
              <a:t>Increase embedded edge networks by using hardware based packet filters. </a:t>
            </a:r>
          </a:p>
          <a:p>
            <a:endParaRPr lang="en-US" sz="1600" dirty="0">
              <a:latin typeface="Helvetica Neue" charset="0"/>
              <a:cs typeface="Helvetica Neue" charset="0"/>
            </a:endParaRPr>
          </a:p>
          <a:p>
            <a:r>
              <a:rPr lang="en-US" sz="1600" dirty="0">
                <a:latin typeface="Helvetica Neue" charset="0"/>
                <a:cs typeface="Helvetica Neue" charset="0"/>
              </a:rPr>
              <a:t>IPv4</a:t>
            </a:r>
            <a:br>
              <a:rPr lang="en-US" sz="1600" dirty="0">
                <a:latin typeface="Helvetica Neue" charset="0"/>
                <a:cs typeface="Helvetica Neue" charset="0"/>
              </a:rPr>
            </a:br>
            <a:endParaRPr lang="en-US" sz="1600" dirty="0">
              <a:latin typeface="Helvetica Neue" charset="0"/>
              <a:cs typeface="Helvetica Neue" charset="0"/>
            </a:endParaRPr>
          </a:p>
          <a:p>
            <a:r>
              <a:rPr lang="en-US" sz="1600" dirty="0">
                <a:latin typeface="Helvetica Neue" charset="0"/>
                <a:cs typeface="Helvetica Neue" charset="0"/>
              </a:rPr>
              <a:t>Only supporting the 5-tuple fields -  Destination IP, Source IP, Destination Port, Source Port and protocol.</a:t>
            </a:r>
          </a:p>
          <a:p>
            <a:endParaRPr lang="en-US" sz="1600" dirty="0">
              <a:latin typeface="Helvetica Neue" charset="0"/>
              <a:cs typeface="Helvetica Neue" charset="0"/>
            </a:endParaRPr>
          </a:p>
          <a:p>
            <a:r>
              <a:rPr lang="en-US" sz="1600" dirty="0">
                <a:latin typeface="Helvetica Neue" charset="0"/>
                <a:cs typeface="Helvetica Neue" charset="0"/>
              </a:rPr>
              <a:t>Goal: </a:t>
            </a:r>
            <a:r>
              <a:rPr lang="en-GB" sz="1600" dirty="0">
                <a:latin typeface="Helvetica Neue" charset="0"/>
                <a:cs typeface="Helvetica Neue" charset="0"/>
              </a:rPr>
              <a:t>implement a firewall to improve security in the embedded systems space</a:t>
            </a:r>
            <a:endParaRPr lang="en-US" sz="1600" dirty="0">
              <a:latin typeface="Helvetica Neue" charset="0"/>
              <a:cs typeface="Helvetica Neue" charset="0"/>
            </a:endParaRPr>
          </a:p>
          <a:p>
            <a:r>
              <a:rPr lang="en-US" sz="1600" dirty="0">
                <a:latin typeface="Helvetica Neue" charset="0"/>
                <a:cs typeface="Helvetica Neue" charset="0"/>
              </a:rPr>
              <a:t> </a:t>
            </a:r>
            <a:endParaRPr lang="en-US" sz="1600" dirty="0">
              <a:latin typeface="Bodoni MT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FPGA Ethernet Packet Filter with Webserver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Matthew Gilpin, Supervised by Dr Matthew D’Souza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BACKGROUND</a:t>
            </a:r>
          </a:p>
          <a:p>
            <a:r>
              <a:rPr lang="en-US" sz="1600" dirty="0">
                <a:latin typeface="Helvetica Neue" charset="0"/>
              </a:rPr>
              <a:t>Packet filters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TECHNOLOGIES</a:t>
            </a:r>
          </a:p>
          <a:p>
            <a:r>
              <a:rPr lang="en-US" sz="1600" dirty="0">
                <a:latin typeface="Helvetica Neue" charset="0"/>
              </a:rPr>
              <a:t>Xilinx </a:t>
            </a:r>
            <a:r>
              <a:rPr lang="en-US" sz="1600" dirty="0" err="1">
                <a:latin typeface="Helvetica Neue" charset="0"/>
              </a:rPr>
              <a:t>Artix</a:t>
            </a:r>
            <a:r>
              <a:rPr lang="en-US" sz="1600" dirty="0">
                <a:latin typeface="Helvetica Neue" charset="0"/>
              </a:rPr>
              <a:t> 7 100T FPGA.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NEORV32 RISC-V softcore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LAN8720A RMII PHY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MAC over </a:t>
            </a:r>
            <a:r>
              <a:rPr lang="en-US" sz="1600" dirty="0" err="1">
                <a:latin typeface="Helvetica Neue" charset="0"/>
              </a:rPr>
              <a:t>Wisbone</a:t>
            </a:r>
            <a:r>
              <a:rPr lang="en-US" sz="1600" dirty="0">
                <a:latin typeface="Helvetica Neue" charset="0"/>
              </a:rPr>
              <a:t> B4 Classic</a:t>
            </a:r>
          </a:p>
          <a:p>
            <a:r>
              <a:rPr lang="en-US" sz="1600" dirty="0">
                <a:latin typeface="Helvetica Neue" charset="0"/>
              </a:rPr>
              <a:t>    - Written from the ground up</a:t>
            </a:r>
          </a:p>
          <a:p>
            <a:r>
              <a:rPr lang="en-US" sz="1600" dirty="0">
                <a:latin typeface="Helvetica Neue" charset="0"/>
              </a:rPr>
              <a:t>    - 32bits wide memory mapped.</a:t>
            </a:r>
          </a:p>
          <a:p>
            <a:r>
              <a:rPr lang="en-US" sz="1600" dirty="0">
                <a:latin typeface="Helvetica Neue" charset="0"/>
              </a:rPr>
              <a:t>    - computes CRC32 on the fly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Hardware packet filter supports currently 8 rules and does parallel comparisons on all 8 rules at a time. </a:t>
            </a:r>
          </a:p>
          <a:p>
            <a:r>
              <a:rPr lang="en-US" sz="1600" dirty="0">
                <a:latin typeface="Helvetica Neue" charset="0"/>
              </a:rPr>
              <a:t>Hardware filtering takes place at the RMII level. 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 err="1">
                <a:latin typeface="Helvetica Neue" charset="0"/>
              </a:rPr>
              <a:t>FreeRTOS</a:t>
            </a:r>
            <a:r>
              <a:rPr lang="en-US" sz="1600" dirty="0">
                <a:latin typeface="Helvetica Neue" charset="0"/>
              </a:rPr>
              <a:t>-Plus-TCP handles layer 3 and up including webserver.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Webapp designed in Vue.js with </a:t>
            </a:r>
            <a:r>
              <a:rPr lang="en-US" sz="1600" dirty="0" err="1">
                <a:latin typeface="Helvetica Neue" charset="0"/>
              </a:rPr>
              <a:t>Tailwindcss</a:t>
            </a:r>
            <a:r>
              <a:rPr lang="en-US" sz="1600" dirty="0">
                <a:latin typeface="Helvetica Neue" charset="0"/>
              </a:rPr>
              <a:t> for styling. Static single page application – Less network traffic 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Webapp uses REST API  </a:t>
            </a:r>
          </a:p>
          <a:p>
            <a:endParaRPr lang="en-US" sz="1600" dirty="0">
              <a:latin typeface="Helvetica Neue" charset="0"/>
            </a:endParaRPr>
          </a:p>
          <a:p>
            <a:endParaRPr lang="en-US" sz="1600" dirty="0">
              <a:latin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RESULTS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4uS of latency added</a:t>
            </a:r>
          </a:p>
          <a:p>
            <a:r>
              <a:rPr lang="en-US" dirty="0" err="1">
                <a:latin typeface="Helvetica Neue" charset="0"/>
                <a:cs typeface="Helvetica Neue" charset="0"/>
              </a:rPr>
              <a:t>Wirespeed</a:t>
            </a:r>
            <a:r>
              <a:rPr lang="en-US" dirty="0">
                <a:latin typeface="Helvetica Neue" charset="0"/>
                <a:cs typeface="Helvetica Neue" charset="0"/>
              </a:rPr>
              <a:t> – 100Mbit/s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F68DD33-A528-2455-D847-465A00E54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650" y="2355185"/>
            <a:ext cx="3008750" cy="2435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175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FPGA Ethernet Packet Filter with Webserver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Gilpin</cp:lastModifiedBy>
  <cp:revision>17</cp:revision>
  <cp:lastPrinted>2011-10-04T02:16:03Z</cp:lastPrinted>
  <dcterms:created xsi:type="dcterms:W3CDTF">2011-10-04T02:18:07Z</dcterms:created>
  <dcterms:modified xsi:type="dcterms:W3CDTF">2023-10-02T13:07:44Z</dcterms:modified>
</cp:coreProperties>
</file>