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092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12" y="20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49101" y="1270000"/>
            <a:ext cx="3694267" cy="7656512"/>
          </a:xfrm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latin typeface="Bodoni MT" charset="0"/>
              </a:rPr>
              <a:t>DESIGN</a:t>
            </a:r>
          </a:p>
          <a:p>
            <a:pPr algn="just">
              <a:spcBef>
                <a:spcPts val="300"/>
              </a:spcBef>
            </a:pPr>
            <a:r>
              <a:rPr lang="en-AU" dirty="0" err="1">
                <a:latin typeface="Helvetica Neue" charset="0"/>
              </a:rPr>
              <a:t>Digilent</a:t>
            </a:r>
            <a:r>
              <a:rPr lang="en-AU" dirty="0">
                <a:latin typeface="Helvetica Neue" charset="0"/>
              </a:rPr>
              <a:t> </a:t>
            </a:r>
            <a:r>
              <a:rPr lang="en-AU" dirty="0" err="1">
                <a:latin typeface="Helvetica Neue" charset="0"/>
              </a:rPr>
              <a:t>Nexys</a:t>
            </a:r>
            <a:r>
              <a:rPr lang="en-AU" dirty="0">
                <a:latin typeface="Helvetica Neue" charset="0"/>
              </a:rPr>
              <a:t> A7 Development Board</a:t>
            </a:r>
          </a:p>
          <a:p>
            <a:pPr algn="just"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- Xilinx </a:t>
            </a:r>
            <a:r>
              <a:rPr lang="en-AU" b="1" dirty="0" err="1">
                <a:latin typeface="Helvetica Neue" charset="0"/>
              </a:rPr>
              <a:t>Artix</a:t>
            </a:r>
            <a:r>
              <a:rPr lang="en-AU" b="1" dirty="0">
                <a:latin typeface="Helvetica Neue" charset="0"/>
              </a:rPr>
              <a:t> 7 100T </a:t>
            </a:r>
            <a:r>
              <a:rPr lang="en-AU" dirty="0">
                <a:latin typeface="Helvetica Neue" charset="0"/>
              </a:rPr>
              <a:t>FPGA.</a:t>
            </a:r>
          </a:p>
          <a:p>
            <a:pPr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- </a:t>
            </a:r>
            <a:r>
              <a:rPr lang="en-AU" b="1" dirty="0">
                <a:latin typeface="Helvetica Neue" charset="0"/>
              </a:rPr>
              <a:t>LAN8720A</a:t>
            </a:r>
            <a:r>
              <a:rPr lang="en-AU" dirty="0">
                <a:latin typeface="Helvetica Neue" charset="0"/>
              </a:rPr>
              <a:t> RMII PHY</a:t>
            </a:r>
          </a:p>
          <a:p>
            <a:pPr>
              <a:spcBef>
                <a:spcPts val="0"/>
              </a:spcBef>
            </a:pPr>
            <a:br>
              <a:rPr lang="en-AU" dirty="0">
                <a:latin typeface="Helvetica Neue" charset="0"/>
              </a:rPr>
            </a:br>
            <a:r>
              <a:rPr lang="en-AU" b="1" dirty="0">
                <a:latin typeface="Helvetica Neue" charset="0"/>
              </a:rPr>
              <a:t>NEORV32</a:t>
            </a:r>
            <a:r>
              <a:rPr lang="en-AU" dirty="0">
                <a:latin typeface="Helvetica Neue" charset="0"/>
              </a:rPr>
              <a:t> RISC-V softcore at 80Mhz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</a:rPr>
              <a:t>Ethernet Controller over Wishbone Classic</a:t>
            </a:r>
          </a:p>
          <a:p>
            <a:pPr algn="just">
              <a:spcBef>
                <a:spcPts val="300"/>
              </a:spcBef>
            </a:pPr>
            <a:r>
              <a:rPr lang="en-AU" dirty="0">
                <a:latin typeface="Helvetica Neue" charset="0"/>
              </a:rPr>
              <a:t>    - 32-bit wide memory mapped peripheral</a:t>
            </a:r>
          </a:p>
          <a:p>
            <a:pPr algn="just"/>
            <a:r>
              <a:rPr lang="en-AU" dirty="0">
                <a:latin typeface="Helvetica Neue" charset="0"/>
              </a:rPr>
              <a:t>    - computes CRC32 on the fly</a:t>
            </a:r>
          </a:p>
          <a:p>
            <a:pPr algn="just"/>
            <a:r>
              <a:rPr lang="en-AU" dirty="0">
                <a:latin typeface="Helvetica Neue" charset="0"/>
              </a:rPr>
              <a:t>    - designed from scratch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r>
              <a:rPr lang="en-AU" dirty="0" err="1">
                <a:latin typeface="Helvetica Neue" charset="0"/>
              </a:rPr>
              <a:t>FreeRTOS</a:t>
            </a:r>
            <a:r>
              <a:rPr lang="en-AU" dirty="0">
                <a:latin typeface="Helvetica Neue" charset="0"/>
              </a:rPr>
              <a:t>-Plus-TCP handles layer 3 and up including webserver.</a:t>
            </a:r>
          </a:p>
          <a:p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pPr algn="just">
              <a:spcBef>
                <a:spcPts val="400"/>
              </a:spcBef>
              <a:spcAft>
                <a:spcPts val="0"/>
              </a:spcAft>
            </a:pPr>
            <a:r>
              <a:rPr lang="en-AU" b="1" dirty="0">
                <a:latin typeface="Helvetica Neue" charset="0"/>
                <a:cs typeface="Helvetica Neue" charset="0"/>
              </a:rPr>
              <a:t>76,000</a:t>
            </a:r>
            <a:r>
              <a:rPr lang="en-AU" dirty="0">
                <a:latin typeface="Helvetica Neue" charset="0"/>
                <a:cs typeface="Helvetica Neue" charset="0"/>
              </a:rPr>
              <a:t> cybercrime reports in Australia in 2021-22 financial year. 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  <a:cs typeface="Helvetica Neue" charset="0"/>
              </a:rPr>
              <a:t>Growth of IoT will greatly </a:t>
            </a:r>
            <a:r>
              <a:rPr lang="en-AU" b="1" dirty="0">
                <a:latin typeface="Helvetica Neue" charset="0"/>
                <a:cs typeface="Helvetica Neue" charset="0"/>
              </a:rPr>
              <a:t>increase</a:t>
            </a:r>
            <a:r>
              <a:rPr lang="en-AU" dirty="0">
                <a:latin typeface="Helvetica Neue" charset="0"/>
                <a:cs typeface="Helvetica Neue" charset="0"/>
              </a:rPr>
              <a:t> this figure – creates more opportunity.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  <a:cs typeface="Helvetica Neue" charset="0"/>
              </a:rPr>
              <a:t>Embedded systems are generally power constrained and </a:t>
            </a:r>
            <a:r>
              <a:rPr lang="en-AU" b="1" dirty="0">
                <a:latin typeface="Helvetica Neue" charset="0"/>
                <a:cs typeface="Helvetica Neue" charset="0"/>
              </a:rPr>
              <a:t>may forgo protection</a:t>
            </a:r>
            <a:r>
              <a:rPr lang="en-AU" dirty="0">
                <a:latin typeface="Helvetica Neue" charset="0"/>
                <a:cs typeface="Helvetica Neue" charset="0"/>
              </a:rPr>
              <a:t>. </a:t>
            </a:r>
          </a:p>
          <a:p>
            <a:pPr algn="just">
              <a:spcBef>
                <a:spcPts val="1200"/>
              </a:spcBef>
            </a:pPr>
            <a:endParaRPr lang="en-AU" dirty="0">
              <a:latin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br>
              <a:rPr lang="en-AU" dirty="0">
                <a:latin typeface="Helvetica Neue" charset="0"/>
                <a:cs typeface="Helvetica Neue" charset="0"/>
              </a:rPr>
            </a:b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endParaRPr lang="en-AU" sz="1600" dirty="0">
              <a:latin typeface="Helvetica Neue" charset="0"/>
              <a:cs typeface="Helvetica Neue" charset="0"/>
            </a:endParaRPr>
          </a:p>
          <a:p>
            <a:endParaRPr lang="en-AU" sz="1800" dirty="0">
              <a:latin typeface="Bodoni MT" charset="0"/>
            </a:endParaRPr>
          </a:p>
          <a:p>
            <a:pPr>
              <a:spcBef>
                <a:spcPts val="400"/>
              </a:spcBef>
            </a:pPr>
            <a:r>
              <a:rPr lang="en-AU" sz="1800" dirty="0">
                <a:latin typeface="Bodoni MT" charset="0"/>
              </a:rPr>
              <a:t>BACKGROUND</a:t>
            </a:r>
          </a:p>
          <a:p>
            <a:pPr algn="just">
              <a:spcBef>
                <a:spcPts val="400"/>
              </a:spcBef>
            </a:pPr>
            <a:r>
              <a:rPr lang="en-AU" dirty="0">
                <a:latin typeface="Helvetica Neue" charset="0"/>
              </a:rPr>
              <a:t>Firewalls are the </a:t>
            </a:r>
            <a:r>
              <a:rPr lang="en-AU" b="1" dirty="0">
                <a:latin typeface="Helvetica Neue" charset="0"/>
              </a:rPr>
              <a:t>first line of defence </a:t>
            </a:r>
            <a:r>
              <a:rPr lang="en-AU" dirty="0">
                <a:latin typeface="Helvetica Neue" charset="0"/>
              </a:rPr>
              <a:t>against bad actors by restricting network access to private networks. 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</a:rPr>
              <a:t>Many types of packet filters exist and operate differently. Most common is a 5-tuple binding firewall which inspects the Destination IP, Source IP, Destination Port, Source Port and Protocol fields.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</a:rPr>
              <a:t>Packet filtering typically occurs in Network and Link layers. Deep packet inspection can also inspect application layer (out of scope).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482" y="1270000"/>
            <a:ext cx="3600934" cy="7656512"/>
          </a:xfrm>
          <a:ln/>
        </p:spPr>
        <p:txBody>
          <a:bodyPr/>
          <a:lstStyle/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r>
              <a:rPr lang="en-AU" dirty="0"/>
              <a:t>FPGAs are a class of programmable logic that use lookup tables and flip flops to </a:t>
            </a:r>
            <a:r>
              <a:rPr lang="en-AU" dirty="0">
                <a:latin typeface="Helvetica Neue" charset="0"/>
              </a:rPr>
              <a:t>implement digital logic for complete control over data and hardware parallelisation. </a:t>
            </a:r>
          </a:p>
          <a:p>
            <a:pPr algn="just">
              <a:spcBef>
                <a:spcPts val="1000"/>
              </a:spcBef>
            </a:pPr>
            <a:r>
              <a:rPr lang="en-AU" dirty="0">
                <a:latin typeface="Helvetica Neue" charset="0"/>
              </a:rPr>
              <a:t>Previous papers achieved a latency of </a:t>
            </a:r>
            <a:r>
              <a:rPr lang="en-AU" b="1" dirty="0">
                <a:latin typeface="Helvetica Neue" charset="0"/>
              </a:rPr>
              <a:t>61.266us</a:t>
            </a:r>
            <a:r>
              <a:rPr lang="en-AU" dirty="0">
                <a:latin typeface="Helvetica Neue" charset="0"/>
              </a:rPr>
              <a:t> with 5-typle binding packet filter on FPGA. </a:t>
            </a:r>
            <a:r>
              <a:rPr lang="en-AU" b="1" dirty="0">
                <a:latin typeface="Helvetica Neue" charset="0"/>
              </a:rPr>
              <a:t>Goal</a:t>
            </a:r>
            <a:r>
              <a:rPr lang="en-AU" dirty="0">
                <a:latin typeface="Helvetica Neue" charset="0"/>
              </a:rPr>
              <a:t>: achieve lower latency.</a:t>
            </a:r>
          </a:p>
          <a:p>
            <a:pPr algn="just"/>
            <a:endParaRPr lang="en-US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pPr algn="just"/>
            <a:r>
              <a:rPr lang="en-AU" b="1" dirty="0">
                <a:latin typeface="Helvetica Neue" charset="0"/>
              </a:rPr>
              <a:t>Webapp</a:t>
            </a:r>
            <a:r>
              <a:rPr lang="en-AU" dirty="0">
                <a:latin typeface="Helvetica Neue" charset="0"/>
              </a:rPr>
              <a:t> designed in </a:t>
            </a:r>
            <a:r>
              <a:rPr lang="en-AU" b="1" dirty="0">
                <a:latin typeface="Helvetica Neue" charset="0"/>
              </a:rPr>
              <a:t>Vue.js</a:t>
            </a:r>
            <a:r>
              <a:rPr lang="en-AU" dirty="0">
                <a:latin typeface="Helvetica Neue" charset="0"/>
              </a:rPr>
              <a:t> with </a:t>
            </a:r>
            <a:r>
              <a:rPr lang="en-AU" dirty="0" err="1">
                <a:latin typeface="Helvetica Neue" charset="0"/>
              </a:rPr>
              <a:t>Tailwindcss</a:t>
            </a:r>
            <a:r>
              <a:rPr lang="en-AU" dirty="0">
                <a:latin typeface="Helvetica Neue" charset="0"/>
              </a:rPr>
              <a:t> for styling. Static single page application – </a:t>
            </a:r>
            <a:r>
              <a:rPr lang="en-AU" b="1" dirty="0">
                <a:latin typeface="Helvetica Neue" charset="0"/>
              </a:rPr>
              <a:t>Less network traffic</a:t>
            </a:r>
            <a:r>
              <a:rPr lang="en-AU" dirty="0">
                <a:latin typeface="Helvetica Neue" charset="0"/>
              </a:rPr>
              <a:t>. Uses RESTful </a:t>
            </a:r>
            <a:r>
              <a:rPr lang="en-AU" b="1" dirty="0">
                <a:latin typeface="Helvetica Neue" charset="0"/>
              </a:rPr>
              <a:t>API</a:t>
            </a:r>
            <a:r>
              <a:rPr lang="en-AU" dirty="0">
                <a:latin typeface="Helvetica Neue" charset="0"/>
              </a:rPr>
              <a:t> for data transfer and configuration.</a:t>
            </a:r>
            <a:endParaRPr lang="en-AU" sz="1800" dirty="0">
              <a:latin typeface="Bodoni MT" charset="0"/>
              <a:cs typeface="Helvetica Neue" charset="0"/>
            </a:endParaRPr>
          </a:p>
          <a:p>
            <a:pPr>
              <a:spcBef>
                <a:spcPts val="1200"/>
              </a:spcBef>
            </a:pPr>
            <a:r>
              <a:rPr lang="en-AU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Wire-speed</a:t>
            </a:r>
            <a:r>
              <a:rPr lang="en-AU" dirty="0">
                <a:latin typeface="Helvetica Neue" charset="0"/>
                <a:cs typeface="Helvetica Neue" charset="0"/>
              </a:rPr>
              <a:t> firewall – 100Mbit/s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4us</a:t>
            </a:r>
            <a:r>
              <a:rPr lang="en-AU" dirty="0">
                <a:latin typeface="Helvetica Neue" charset="0"/>
                <a:cs typeface="Helvetica Neue" charset="0"/>
              </a:rPr>
              <a:t> of latency added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  <a:cs typeface="Helvetica Neue" charset="0"/>
              </a:rPr>
              <a:t>Total measured </a:t>
            </a:r>
            <a:r>
              <a:rPr lang="en-AU" b="1" dirty="0">
                <a:latin typeface="Helvetica Neue" charset="0"/>
                <a:cs typeface="Helvetica Neue" charset="0"/>
              </a:rPr>
              <a:t>0.51W</a:t>
            </a:r>
            <a:r>
              <a:rPr lang="en-AU" dirty="0">
                <a:latin typeface="Helvetica Neue" charset="0"/>
                <a:cs typeface="Helvetica Neue" charset="0"/>
              </a:rPr>
              <a:t> power. Packet filter logic consumes </a:t>
            </a:r>
            <a:r>
              <a:rPr lang="en-AU" b="1" dirty="0">
                <a:latin typeface="Helvetica Neue" charset="0"/>
                <a:cs typeface="Helvetica Neue" charset="0"/>
              </a:rPr>
              <a:t>~2mW</a:t>
            </a:r>
          </a:p>
          <a:p>
            <a:pPr>
              <a:lnSpc>
                <a:spcPct val="250000"/>
              </a:lnSpc>
            </a:pPr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  <a:cs typeface="Helvetica Neue" charset="0"/>
              </a:rPr>
              <a:t>Comparable to other platforms. Gap in the different size packets indicates limitation of CPU power.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5" b="7192"/>
          <a:stretch/>
        </p:blipFill>
        <p:spPr>
          <a:xfrm>
            <a:off x="11631751" y="3510653"/>
            <a:ext cx="2637007" cy="182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0" y="7483629"/>
            <a:ext cx="3118782" cy="1555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525" y="5907121"/>
            <a:ext cx="1481831" cy="799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98080-7231-AC76-0BCF-20F9A375CFE3}"/>
              </a:ext>
            </a:extLst>
          </p:cNvPr>
          <p:cNvSpPr txBox="1"/>
          <p:nvPr/>
        </p:nvSpPr>
        <p:spPr>
          <a:xfrm>
            <a:off x="221097" y="3435637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Aim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Improve embedded security while decreasing latency and power requirements for packet filtering.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62BC-C17B-FB2D-6E39-EFC4C22B89FC}"/>
              </a:ext>
            </a:extLst>
          </p:cNvPr>
          <p:cNvSpPr txBox="1"/>
          <p:nvPr/>
        </p:nvSpPr>
        <p:spPr>
          <a:xfrm>
            <a:off x="3964288" y="1284286"/>
            <a:ext cx="3251322" cy="1089660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: Hardware acceleration can reduce CPU load, improve latency and increase throughput due to parallelisation.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E530-73EA-509A-6DB5-3F4F8D3A5F2A}"/>
              </a:ext>
            </a:extLst>
          </p:cNvPr>
          <p:cNvSpPr txBox="1"/>
          <p:nvPr/>
        </p:nvSpPr>
        <p:spPr>
          <a:xfrm>
            <a:off x="7567629" y="7533387"/>
            <a:ext cx="3429234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Limitation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Hardware packet filter supports 8 rules – comparison done in parallel.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CCB17-68FD-DBF2-D906-8896EC73B58D}"/>
              </a:ext>
            </a:extLst>
          </p:cNvPr>
          <p:cNvSpPr txBox="1"/>
          <p:nvPr/>
        </p:nvSpPr>
        <p:spPr>
          <a:xfrm>
            <a:off x="236742" y="4422575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Task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Implement an IPv4-based hardware firewall with configurable packet filter and web interface.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FDE18D6-B05D-C416-1E84-6F372209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610" y="4170241"/>
            <a:ext cx="4391386" cy="319287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9820393-3D4F-2131-B83A-B9DDD5D69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950" y="4603954"/>
            <a:ext cx="3755181" cy="4263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364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27</cp:revision>
  <cp:lastPrinted>2011-10-04T02:16:03Z</cp:lastPrinted>
  <dcterms:created xsi:type="dcterms:W3CDTF">2011-10-04T02:18:07Z</dcterms:created>
  <dcterms:modified xsi:type="dcterms:W3CDTF">2023-10-08T08:24:13Z</dcterms:modified>
</cp:coreProperties>
</file>