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9"/>
  </p:notesMasterIdLst>
  <p:sldIdLst>
    <p:sldId id="256" r:id="rId5"/>
    <p:sldId id="277" r:id="rId6"/>
    <p:sldId id="278" r:id="rId7"/>
    <p:sldId id="279" r:id="rId8"/>
    <p:sldId id="282" r:id="rId9"/>
    <p:sldId id="280" r:id="rId10"/>
    <p:sldId id="281" r:id="rId11"/>
    <p:sldId id="283" r:id="rId12"/>
    <p:sldId id="285" r:id="rId13"/>
    <p:sldId id="289" r:id="rId14"/>
    <p:sldId id="284" r:id="rId15"/>
    <p:sldId id="286" r:id="rId16"/>
    <p:sldId id="287" r:id="rId17"/>
    <p:sldId id="28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DE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005" autoAdjust="0"/>
  </p:normalViewPr>
  <p:slideViewPr>
    <p:cSldViewPr snapToGrid="0">
      <p:cViewPr varScale="1">
        <p:scale>
          <a:sx n="65" d="100"/>
          <a:sy n="65" d="100"/>
        </p:scale>
        <p:origin x="13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6/22/2021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816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Cassini-Huygens mission was initiated to study the planet Saturn and its system(natural satellite)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Bow Shock Occurs when magnetosphere of astrophysical objects interacts with the flowing plasma like solar wind when the speed or pressure of the wind decreases suddenly.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Magnetopause is the boundary between the planet's magnetic field and the solar wind.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260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Kronocentric</a:t>
            </a:r>
            <a:r>
              <a:rPr lang="en-I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Solar Magnetospheric(KSM)</a:t>
            </a:r>
          </a:p>
          <a:p>
            <a:r>
              <a:rPr lang="en-US"/>
              <a:t>KSM is a cartesian Saturn-center coordinate system where X points from Saturn to the Sun, the X-Z plane contains Saturn's centered magnetic dipole axis, M, and Y completes right handed set.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408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728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878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Add Epochs Count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77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72C6F16-17D9-41AD-BC80-03452AFD9C3A}" type="datetime1">
              <a:rPr lang="en-US" smtClean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563A-6EE7-47DE-B2CD-3F96EA06464C}" type="datetime1">
              <a:rPr lang="en-US" smtClean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4B6A-1F09-43F6-A3E0-611120220952}" type="datetime1">
              <a:rPr lang="en-US" smtClean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B236-8972-47AA-902B-B38ED0DEE98F}" type="datetime1">
              <a:rPr lang="en-US" smtClean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72AB-E732-4A26-9F18-02E898B00289}" type="datetime1">
              <a:rPr lang="en-US" smtClean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713B-725A-4F68-ACFD-9802754C1A30}" type="datetime1">
              <a:rPr lang="en-US" smtClean="0"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072FD-63D4-4B78-9DFB-EA8F4EB8EDCE}" type="datetime1">
              <a:rPr lang="en-US" smtClean="0"/>
              <a:t>6/22/2021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2039-531C-4715-AD66-92C6E86A61E6}" type="datetime1">
              <a:rPr lang="en-US" smtClean="0"/>
              <a:t>6/22/2021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44CF-207B-49DD-B250-33C860A4BA35}" type="datetime1">
              <a:rPr lang="en-US" smtClean="0"/>
              <a:t>6/22/2021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8F73-0744-48BA-A290-4C63FF9E8094}" type="datetime1">
              <a:rPr lang="en-US" smtClean="0"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B782-C0EE-441B-AE2E-8DE5D6C20F62}" type="datetime1">
              <a:rPr lang="en-US" smtClean="0"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73826A1-26CC-4FB0-BB09-54544FFF8F63}" type="datetime1">
              <a:rPr lang="en-US" smtClean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-3254" y="224183"/>
            <a:ext cx="12195254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755404" cy="1090938"/>
          </a:xfrm>
        </p:spPr>
        <p:txBody>
          <a:bodyPr anchor="b">
            <a:noAutofit/>
          </a:bodyPr>
          <a:lstStyle/>
          <a:p>
            <a:pPr algn="l"/>
            <a:r>
              <a:rPr lang="en-US" sz="3200" dirty="0">
                <a:solidFill>
                  <a:srgbClr val="FFFFFF"/>
                </a:solidFill>
              </a:rPr>
              <a:t>Classification of bow shock and magnetopause event positions by using the Magnetic Field properties of Saturn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367" y="5780907"/>
            <a:ext cx="4237182" cy="1151339"/>
          </a:xfrm>
        </p:spPr>
        <p:txBody>
          <a:bodyPr anchor="t">
            <a:normAutofit/>
          </a:bodyPr>
          <a:lstStyle/>
          <a:p>
            <a:r>
              <a:rPr lang="en-US" sz="1700" dirty="0">
                <a:solidFill>
                  <a:schemeClr val="tx1"/>
                </a:solidFill>
              </a:rPr>
              <a:t>MATHEWS PHILIP VENATTU</a:t>
            </a:r>
          </a:p>
          <a:p>
            <a:r>
              <a:rPr lang="en-US" sz="1700" dirty="0">
                <a:solidFill>
                  <a:schemeClr val="tx1"/>
                </a:solidFill>
              </a:rPr>
              <a:t>MSc in DATA SCIENCE AND ANALYTICS</a:t>
            </a:r>
          </a:p>
          <a:p>
            <a:r>
              <a:rPr lang="en-US" sz="1700" dirty="0">
                <a:solidFill>
                  <a:schemeClr val="tx1"/>
                </a:solidFill>
              </a:rPr>
              <a:t>STUDENT ID: 20250487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60C4ACBD-0C19-4BB9-8F52-E3AAE317D7D0}"/>
              </a:ext>
            </a:extLst>
          </p:cNvPr>
          <p:cNvSpPr txBox="1">
            <a:spLocks/>
          </p:cNvSpPr>
          <p:nvPr/>
        </p:nvSpPr>
        <p:spPr>
          <a:xfrm>
            <a:off x="7531403" y="5706661"/>
            <a:ext cx="4237182" cy="115133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Dr. KATARINA DOMIJAN</a:t>
            </a:r>
          </a:p>
          <a:p>
            <a:r>
              <a:rPr lang="en-US" dirty="0">
                <a:solidFill>
                  <a:schemeClr val="tx1"/>
                </a:solidFill>
              </a:rPr>
              <a:t>ASST.PROFESSOR</a:t>
            </a:r>
          </a:p>
          <a:p>
            <a:r>
              <a:rPr lang="en-US" dirty="0">
                <a:solidFill>
                  <a:schemeClr val="tx1"/>
                </a:solidFill>
              </a:rPr>
              <a:t>MATHEMATICS AND STATISTICS DEPARTMENT</a:t>
            </a:r>
          </a:p>
          <a:p>
            <a:r>
              <a:rPr lang="en-US" dirty="0">
                <a:solidFill>
                  <a:schemeClr val="tx1"/>
                </a:solidFill>
              </a:rPr>
              <a:t>MAYNOOTH UNIVERSITY</a:t>
            </a:r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12EB0-887A-4DE3-B949-B84E48B34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en-IN" sz="4600" dirty="0"/>
              <a:t>Logistic regression model-2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3F3E-1D99-47CE-955A-730B30035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886" y="2286000"/>
            <a:ext cx="5358989" cy="39319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/>
              <a:t>In this Model we are trying to predict 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2000" dirty="0"/>
              <a:t>MP points which is recorded as ‘1’ in the column ‘event_recorded’</a:t>
            </a:r>
            <a:r>
              <a:rPr lang="en-IN" sz="1200" dirty="0"/>
              <a:t> 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2000" dirty="0"/>
              <a:t>BS and NE points are recorded as ‘0’ in the column ‘event_recorded’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2000" dirty="0"/>
              <a:t>Accuracy is about 69%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2000" dirty="0"/>
              <a:t>33/103 Magnetopause points were predicted correctly.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2000" dirty="0"/>
              <a:t>The threshold used here is 0.9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IN" sz="1200" dirty="0"/>
          </a:p>
          <a:p>
            <a:pPr lvl="2">
              <a:buFont typeface="Wingdings" panose="05000000000000000000" pitchFamily="2" charset="2"/>
              <a:buChar char="§"/>
            </a:pPr>
            <a:endParaRPr lang="en-IN" sz="1200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2287AE-7C12-46C7-BD76-B4BC2BF91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731" y="1168922"/>
            <a:ext cx="4976308" cy="474583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0344E1-247F-4C44-9036-418E884C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44134" y="6217920"/>
            <a:ext cx="973667" cy="52710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z="2000" smtClean="0"/>
              <a:pPr>
                <a:spcAft>
                  <a:spcPts val="600"/>
                </a:spcAft>
              </a:pPr>
              <a:t>10</a:t>
            </a:fld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08FC8-7E39-43AD-986D-9058661FED90}"/>
              </a:ext>
            </a:extLst>
          </p:cNvPr>
          <p:cNvSpPr txBox="1"/>
          <p:nvPr/>
        </p:nvSpPr>
        <p:spPr>
          <a:xfrm>
            <a:off x="6334849" y="5838878"/>
            <a:ext cx="5310724" cy="27432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IN" sz="1300" dirty="0">
                <a:solidFill>
                  <a:srgbClr val="FFFFFF"/>
                </a:solidFill>
              </a:rPr>
              <a:t>Fig 6:  Confusion Matrix of Logistic Regression Model-2</a:t>
            </a:r>
          </a:p>
        </p:txBody>
      </p:sp>
    </p:spTree>
    <p:extLst>
      <p:ext uri="{BB962C8B-B14F-4D97-AF65-F5344CB8AC3E}">
        <p14:creationId xmlns:p14="http://schemas.microsoft.com/office/powerpoint/2010/main" val="2749314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1D94C2-E172-4F07-B6FE-D5CF5FD81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Random Forest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B9B1CCC-31F9-42ED-9DCB-107A89E18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77" y="2286000"/>
            <a:ext cx="4940588" cy="3931920"/>
          </a:xfrm>
          <a:ln>
            <a:solidFill>
              <a:srgbClr val="1CADE4"/>
            </a:solidFill>
          </a:ln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- Trained using the balanced dataset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- Tested Using all the remaining  Datapoints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- Used the ‘ranger’ package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- Accuracy is about 90%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- 116/145 BS events are classified correctly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- 80/106 MP events are classified Correctly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70D88F-73C8-4419-9F9D-F10DB88F0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301731"/>
            <a:ext cx="973667" cy="44329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z="2000" smtClean="0"/>
              <a:pPr>
                <a:spcAft>
                  <a:spcPts val="600"/>
                </a:spcAft>
              </a:pPr>
              <a:t>11</a:t>
            </a:fld>
            <a:endParaRPr lang="en-US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66B30D-1E34-4455-8448-6E45E37C096B}"/>
              </a:ext>
            </a:extLst>
          </p:cNvPr>
          <p:cNvSpPr txBox="1"/>
          <p:nvPr/>
        </p:nvSpPr>
        <p:spPr>
          <a:xfrm>
            <a:off x="6095999" y="5774627"/>
            <a:ext cx="5455921" cy="44329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IN" sz="1300" dirty="0">
                <a:solidFill>
                  <a:srgbClr val="FFFFFF"/>
                </a:solidFill>
              </a:rPr>
              <a:t>Fig 4:  Confusion Matrix of Random Forrest Model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3E9D915-5CAE-48D9-885C-40347B0AE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093509"/>
            <a:ext cx="5376146" cy="451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599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8528C-4B7E-4599-A889-31B993BC7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802034"/>
            <a:ext cx="9720072" cy="1045620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3EA17-D49F-49F7-B6EB-224A3F929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76574"/>
            <a:ext cx="10401159" cy="402336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 The dataset contains a highly imbalanced data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 Logistic regression model summary shown that all predictors are significant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BS events were predicted accurately than the MP events in Logistic regression Models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 Random Forest model with the balanced data configuration has performed better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182BE-8E28-4B18-9676-F7E50EDE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299934"/>
            <a:ext cx="973667" cy="445090"/>
          </a:xfrm>
        </p:spPr>
        <p:txBody>
          <a:bodyPr/>
          <a:lstStyle/>
          <a:p>
            <a:fld id="{4FAB73BC-B049-4115-A692-8D63A059BFB8}" type="slidenum">
              <a:rPr lang="en-US" sz="2000" smtClean="0"/>
              <a:t>12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6014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F5B9A-9B58-4E64-B681-E5C9E7AD0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Further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163FB-276D-481F-826A-24312B936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1701538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Classifying the events in dataset by using Neural Networks.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Classifying the regions at which bow shock and magneto pause separate.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E5F205-152E-41FB-97A0-CFFC1551B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344239"/>
            <a:ext cx="973667" cy="400785"/>
          </a:xfrm>
        </p:spPr>
        <p:txBody>
          <a:bodyPr/>
          <a:lstStyle/>
          <a:p>
            <a:fld id="{4FAB73BC-B049-4115-A692-8D63A059BFB8}" type="slidenum">
              <a:rPr lang="en-US" sz="2000" smtClean="0"/>
              <a:t>13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1243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8A244DC-5F22-4816-A70B-54CA1DE73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3387" y="5007664"/>
            <a:ext cx="3705225" cy="1463040"/>
          </a:xfrm>
        </p:spPr>
        <p:txBody>
          <a:bodyPr>
            <a:normAutofit/>
          </a:bodyPr>
          <a:lstStyle/>
          <a:p>
            <a:r>
              <a:rPr lang="en-IN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55896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32DC26D-8B9B-4CC1-B3CC-D3EA0FB16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The Solar Wind-Magnetosphere-Ionosphere System | Science">
            <a:extLst>
              <a:ext uri="{FF2B5EF4-FFF2-40B4-BE49-F238E27FC236}">
                <a16:creationId xmlns:a16="http://schemas.microsoft.com/office/drawing/2014/main" id="{745DBE79-C0EE-4A21-AD13-B57BDFD9CE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6" r="-1" b="-1"/>
          <a:stretch/>
        </p:blipFill>
        <p:spPr bwMode="auto">
          <a:xfrm>
            <a:off x="3068" y="19975"/>
            <a:ext cx="1218893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434" y="2036232"/>
            <a:ext cx="2624470" cy="278553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Problem statement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BB7ADC3-53A0-44F2-914A-78CADAF33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45" y="1828800"/>
            <a:ext cx="0" cy="3200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88E3E1-48F8-4DF6-96AC-6A0EDAE33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1371" y="1065320"/>
            <a:ext cx="6574112" cy="4767310"/>
          </a:xfrm>
        </p:spPr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IN" sz="2000" b="1" dirty="0"/>
              <a:t>To classify the different boundary crossings of CASSINI  Spacecraft by using the  Magnetic field properties of Saturn.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sz="20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b="1" dirty="0"/>
              <a:t>By classifying the boundary crossings it will give more insights to the Solar wind conditions of Saturn at the time of crossing.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089DF5-08DA-4424-9752-0786D00C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267635"/>
            <a:ext cx="973667" cy="47738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z="2000" smtClean="0"/>
              <a:pPr>
                <a:spcAft>
                  <a:spcPts val="600"/>
                </a:spcAft>
              </a:pPr>
              <a:t>2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65136-9922-4B6D-AE61-55DCC3F2C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E7938-709C-4CE0-9CEE-0E0A08674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803" y="1819373"/>
            <a:ext cx="10310277" cy="4562573"/>
          </a:xfrm>
        </p:spPr>
        <p:txBody>
          <a:bodyPr>
            <a:normAutofit/>
          </a:bodyPr>
          <a:lstStyle/>
          <a:p>
            <a:pPr marL="128016" lvl="1" indent="0">
              <a:buNone/>
            </a:pPr>
            <a:endParaRPr lang="en-IN" sz="2000" b="1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000" b="1" dirty="0"/>
              <a:t> Full_Cassini_Master_MP_BS_CMJ_revised2005</a:t>
            </a:r>
          </a:p>
          <a:p>
            <a:pPr lvl="4"/>
            <a:r>
              <a:rPr lang="en-US" sz="2000" dirty="0"/>
              <a:t> It contains list of BS and MP Points at Saturn for the year 2005.</a:t>
            </a:r>
          </a:p>
          <a:p>
            <a:pPr lvl="4"/>
            <a:r>
              <a:rPr lang="en-US" sz="2000" b="1" u="sng" dirty="0"/>
              <a:t>Important Features:</a:t>
            </a:r>
            <a:endParaRPr lang="en-US" sz="2000" dirty="0"/>
          </a:p>
          <a:p>
            <a:pPr lvl="6">
              <a:buFont typeface="Arial" panose="020B0604020202020204" pitchFamily="34" charset="0"/>
              <a:buChar char="•"/>
            </a:pPr>
            <a:r>
              <a:rPr lang="en-US" sz="2000" dirty="0"/>
              <a:t>Type of cross: BS, MP, DG and SCAS</a:t>
            </a:r>
          </a:p>
          <a:p>
            <a:pPr lvl="6">
              <a:buFont typeface="Arial" panose="020B0604020202020204" pitchFamily="34" charset="0"/>
              <a:buChar char="•"/>
            </a:pPr>
            <a:r>
              <a:rPr lang="en-US" sz="2000" dirty="0"/>
              <a:t>Direction of cross: I ,O ,S_SW , E_SW, S_SH, E_SH, S_SP, E_SP</a:t>
            </a:r>
          </a:p>
          <a:p>
            <a:pPr marL="457200" lvl="3" indent="0">
              <a:buNone/>
            </a:pPr>
            <a:endParaRPr lang="en-US" sz="2000" b="1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000" b="1" dirty="0"/>
              <a:t> Cassini Magnetometer Dataset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2000" dirty="0"/>
              <a:t> It contains the Cassini magnetometer data for 2005. 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2000" b="1" u="sng" dirty="0"/>
              <a:t>Important Features</a:t>
            </a:r>
            <a:r>
              <a:rPr lang="en-US" sz="2000" dirty="0"/>
              <a:t>: </a:t>
            </a:r>
          </a:p>
          <a:p>
            <a:pPr lvl="6">
              <a:buFont typeface="Arial" panose="020B0604020202020204" pitchFamily="34" charset="0"/>
              <a:buChar char="•"/>
            </a:pPr>
            <a:r>
              <a:rPr lang="en-US" sz="2000" dirty="0"/>
              <a:t>Positions of Spacecraft: X_KSM,Y_KSM , Z_KSM</a:t>
            </a:r>
          </a:p>
          <a:p>
            <a:pPr lvl="6">
              <a:buFont typeface="Arial" panose="020B0604020202020204" pitchFamily="34" charset="0"/>
              <a:buChar char="•"/>
            </a:pPr>
            <a:r>
              <a:rPr lang="en-US" sz="2000" dirty="0"/>
              <a:t>Magnetic Field vector data : Bx, By , </a:t>
            </a:r>
            <a:r>
              <a:rPr lang="en-US" sz="2000" dirty="0" err="1"/>
              <a:t>Bz</a:t>
            </a:r>
            <a:r>
              <a:rPr lang="en-US" sz="2000" dirty="0"/>
              <a:t> and </a:t>
            </a:r>
            <a:r>
              <a:rPr lang="en-US" sz="2000" dirty="0" err="1"/>
              <a:t>Btot</a:t>
            </a:r>
            <a:r>
              <a:rPr lang="en-US" sz="2000" dirty="0"/>
              <a:t> (all in KSM coordinate system).</a:t>
            </a:r>
          </a:p>
          <a:p>
            <a:pPr marL="310896" lvl="2" indent="0">
              <a:buNone/>
            </a:pPr>
            <a:endParaRPr lang="en-US" sz="1800" b="1" dirty="0"/>
          </a:p>
          <a:p>
            <a:pPr lvl="4"/>
            <a:endParaRPr lang="en-US" sz="1800" dirty="0"/>
          </a:p>
          <a:p>
            <a:pPr lvl="2"/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9CBA4-2B68-43D3-9839-00762B340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39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4DE52-216E-4530-BA6B-098D79D52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42BDD-303B-4461-9637-4AF282614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70202"/>
            <a:ext cx="9720073" cy="433915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 Merged the two datasets :</a:t>
            </a:r>
            <a:r>
              <a:rPr lang="en-IN" dirty="0"/>
              <a:t>	</a:t>
            </a:r>
          </a:p>
          <a:p>
            <a:pPr lvl="3"/>
            <a:r>
              <a:rPr lang="en-IN" sz="2000" dirty="0"/>
              <a:t>Used Timestamp of both the datasets as the key value for joining.</a:t>
            </a:r>
          </a:p>
          <a:p>
            <a:pPr lvl="3"/>
            <a:r>
              <a:rPr lang="en-IN" sz="2000" dirty="0"/>
              <a:t>To identify the Magnetometer readings during different events.</a:t>
            </a:r>
          </a:p>
          <a:p>
            <a:pPr lvl="3"/>
            <a:r>
              <a:rPr lang="en-IN" sz="2000" dirty="0"/>
              <a:t>Dimension of data after joining (49452,18)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 </a:t>
            </a:r>
            <a:r>
              <a:rPr lang="en-IN" sz="2000" dirty="0"/>
              <a:t>Imputed all the NA values in </a:t>
            </a:r>
            <a:r>
              <a:rPr lang="en-IN" sz="2000" dirty="0" err="1"/>
              <a:t>type_cross</a:t>
            </a:r>
            <a:r>
              <a:rPr lang="en-IN" sz="2000" dirty="0"/>
              <a:t> variable as NE (No Events)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 Imputed all the NA values in </a:t>
            </a:r>
            <a:r>
              <a:rPr lang="en-IN" sz="2000" dirty="0" err="1"/>
              <a:t>dirn_type</a:t>
            </a:r>
            <a:r>
              <a:rPr lang="en-IN" sz="2000" dirty="0"/>
              <a:t> variable as UD (Unknown Direction)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 </a:t>
            </a:r>
            <a:r>
              <a:rPr lang="en-IN" sz="2000" b="1" dirty="0"/>
              <a:t>Made the data wider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IN" sz="2000" dirty="0"/>
              <a:t>Created columns which contains information of Magnetic field strength of 15 data points before and after an event.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IN" sz="2000" dirty="0"/>
              <a:t>Dimension of data (49452,219)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Removed all the rows with </a:t>
            </a:r>
            <a:r>
              <a:rPr lang="en-IN" sz="2000" dirty="0" err="1"/>
              <a:t>type_cross</a:t>
            </a:r>
            <a:r>
              <a:rPr lang="en-IN" sz="2000" dirty="0"/>
              <a:t>=“DG” and </a:t>
            </a:r>
            <a:r>
              <a:rPr lang="en-IN" sz="2000" dirty="0" err="1"/>
              <a:t>type_cross</a:t>
            </a:r>
            <a:r>
              <a:rPr lang="en-IN" sz="2000" dirty="0"/>
              <a:t>=“SC”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1076F-ED2F-4951-8165-C8BC08010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/>
              <a:t>4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8075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56E7627-9054-4C34-A9FF-A07F952840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6A5B71-034A-417F-B853-B82538978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1728" y="585216"/>
            <a:ext cx="5740739" cy="1499616"/>
          </a:xfrm>
        </p:spPr>
        <p:txBody>
          <a:bodyPr>
            <a:normAutofit/>
          </a:bodyPr>
          <a:lstStyle/>
          <a:p>
            <a:r>
              <a:rPr lang="en-IN" dirty="0"/>
              <a:t>Data Visualization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AFFBAEC-4B09-4263-AA73-ECE450FC7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5766" y="484632"/>
            <a:ext cx="804672" cy="351194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570AA90-7628-435C-9F08-19F2E026D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6896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045B6E3-569F-487B-8966-D3A87C7B4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7150" y="4150596"/>
            <a:ext cx="477182" cy="2231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Proportion of directions in the Events">
            <a:extLst>
              <a:ext uri="{FF2B5EF4-FFF2-40B4-BE49-F238E27FC236}">
                <a16:creationId xmlns:a16="http://schemas.microsoft.com/office/drawing/2014/main" id="{5852C725-3037-434E-B7DD-416E07407CD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29" b="6"/>
          <a:stretch/>
        </p:blipFill>
        <p:spPr bwMode="auto">
          <a:xfrm>
            <a:off x="570618" y="3429000"/>
            <a:ext cx="4702717" cy="310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B8E1945-FF9D-4E1F-8E4A-08E2E015D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1728" y="2185416"/>
            <a:ext cx="5740739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From Fig 1(a)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Most of the datapoints are in the category of No Events Occurred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From Fig 1(b)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Directions are unknown for the Cross Type of NE.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There are equal number of Inbound and Outbound direction datapoints for the Bow Shock and Magneto Pause events.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0BF8D-3883-4FCC-9042-F39071E44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8633" y="6309360"/>
            <a:ext cx="421217" cy="362621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z="2000"/>
              <a:pPr>
                <a:spcAft>
                  <a:spcPts val="600"/>
                </a:spcAft>
              </a:pPr>
              <a:t>5</a:t>
            </a:fld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31B2BB-94BB-4446-8FA1-57B8A643D49D}"/>
              </a:ext>
            </a:extLst>
          </p:cNvPr>
          <p:cNvSpPr txBox="1"/>
          <p:nvPr/>
        </p:nvSpPr>
        <p:spPr>
          <a:xfrm>
            <a:off x="731753" y="3121223"/>
            <a:ext cx="459993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Fig 1(a) :Total Counts of Events in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E13AEB-2CD6-4CC2-B184-F6D4D2629209}"/>
              </a:ext>
            </a:extLst>
          </p:cNvPr>
          <p:cNvSpPr txBox="1"/>
          <p:nvPr/>
        </p:nvSpPr>
        <p:spPr>
          <a:xfrm>
            <a:off x="790113" y="6514270"/>
            <a:ext cx="448322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Fig 1(b) :Proportion of different directions Events in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389684-CDF1-4D62-9E8A-43F98A6B3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548" y="484632"/>
            <a:ext cx="4050890" cy="265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04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2FCEE-1333-45C6-A6C8-04907616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Data visualization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6534BE3A-427A-4C09-9727-8C1DC4015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090" y="2103073"/>
            <a:ext cx="4608988" cy="4320125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- In both the fig 2(a) and (b)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 - Recorded B</a:t>
            </a:r>
            <a:r>
              <a:rPr lang="en-US" sz="2000" b="0" i="0" dirty="0">
                <a:solidFill>
                  <a:schemeClr val="bg1"/>
                </a:solidFill>
                <a:effectLst/>
              </a:rPr>
              <a:t>etween the days 72 and 74   </a:t>
            </a:r>
            <a:r>
              <a:rPr lang="en-US" sz="2000" b="0" i="0" dirty="0">
                <a:solidFill>
                  <a:srgbClr val="1CADE4"/>
                </a:solidFill>
                <a:effectLst/>
              </a:rPr>
              <a:t>---</a:t>
            </a:r>
            <a:r>
              <a:rPr lang="en-US" sz="2000" b="0" i="0" dirty="0">
                <a:solidFill>
                  <a:schemeClr val="bg1"/>
                </a:solidFill>
                <a:effectLst/>
              </a:rPr>
              <a:t>of the year 2005(</a:t>
            </a:r>
            <a:r>
              <a:rPr lang="en-IN" sz="2000" dirty="0">
                <a:solidFill>
                  <a:schemeClr val="bg1"/>
                </a:solidFill>
              </a:rPr>
              <a:t>Outbound</a:t>
            </a:r>
            <a:r>
              <a:rPr lang="en-US" sz="2000" b="0" i="0" dirty="0">
                <a:solidFill>
                  <a:schemeClr val="bg1"/>
                </a:solidFill>
                <a:effectLst/>
              </a:rPr>
              <a:t>)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 - Recorded B</a:t>
            </a:r>
            <a:r>
              <a:rPr lang="en-US" sz="2000" b="0" i="0" dirty="0">
                <a:solidFill>
                  <a:schemeClr val="bg1"/>
                </a:solidFill>
                <a:effectLst/>
              </a:rPr>
              <a:t>etween the days 136 and </a:t>
            </a:r>
            <a:r>
              <a:rPr lang="en-US" sz="2000" b="0" i="0" dirty="0">
                <a:solidFill>
                  <a:srgbClr val="1CADE4"/>
                </a:solidFill>
                <a:effectLst/>
              </a:rPr>
              <a:t>sss</a:t>
            </a:r>
            <a:r>
              <a:rPr lang="en-US" sz="2000" b="0" i="0" dirty="0">
                <a:solidFill>
                  <a:schemeClr val="bg1"/>
                </a:solidFill>
                <a:effectLst/>
              </a:rPr>
              <a:t>138 of the year 2005(Inbound)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 - Blue dotted Line: Bow Shock Events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 - Red dotted line : Magnetopause events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- Fig 2(a) : The points are recorded when    	   Cassini Spacecraft was in 	   Outbound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-Fig 2(b): The Points are recorded when 	 Cassini Spacecraft is in Inbound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AE60F09-CCC2-413B-811F-1CF55F1C4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11783" y="112976"/>
            <a:ext cx="6509613" cy="2782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E79FA-5A5A-4896-9CDF-B7CB19F4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0599" y="6387445"/>
            <a:ext cx="973667" cy="439472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4FAB73BC-B049-4115-A692-8D63A059BFB8}" type="slidenum">
              <a:rPr lang="en-US" sz="2000" smtClean="0"/>
              <a:pPr algn="r">
                <a:spcAft>
                  <a:spcPts val="600"/>
                </a:spcAft>
              </a:pPr>
              <a:t>6</a:t>
            </a:fld>
            <a:endParaRPr lang="en-US" sz="200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EDCC592-963E-4A65-9E46-CA51043C6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549" y="3152776"/>
            <a:ext cx="6552848" cy="331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EE588D-994F-4C05-B7EF-18CE8FFF5C25}"/>
              </a:ext>
            </a:extLst>
          </p:cNvPr>
          <p:cNvSpPr txBox="1"/>
          <p:nvPr/>
        </p:nvSpPr>
        <p:spPr>
          <a:xfrm>
            <a:off x="7139585" y="2783444"/>
            <a:ext cx="3842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 2(a): </a:t>
            </a:r>
            <a:r>
              <a:rPr lang="en-IN" dirty="0" err="1"/>
              <a:t>Btot</a:t>
            </a:r>
            <a:r>
              <a:rPr lang="en-IN" dirty="0"/>
              <a:t> vs Timestamp [Outbound]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8F164-5937-4665-AB32-CFE87F4DED85}"/>
              </a:ext>
            </a:extLst>
          </p:cNvPr>
          <p:cNvSpPr txBox="1"/>
          <p:nvPr/>
        </p:nvSpPr>
        <p:spPr>
          <a:xfrm>
            <a:off x="7139585" y="6423198"/>
            <a:ext cx="3842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 2(b): </a:t>
            </a:r>
            <a:r>
              <a:rPr lang="en-IN" dirty="0" err="1"/>
              <a:t>Btot</a:t>
            </a:r>
            <a:r>
              <a:rPr lang="en-IN" dirty="0"/>
              <a:t> vs Timestamp [Inbound]</a:t>
            </a:r>
          </a:p>
        </p:txBody>
      </p:sp>
    </p:spTree>
    <p:extLst>
      <p:ext uri="{BB962C8B-B14F-4D97-AF65-F5344CB8AC3E}">
        <p14:creationId xmlns:p14="http://schemas.microsoft.com/office/powerpoint/2010/main" val="2873479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A97F9DE-81E8-485E-9E89-9F0D3DE7F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1" y="768296"/>
            <a:ext cx="7351460" cy="555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F15962-0CDA-4276-B619-C34752F15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779" y="640080"/>
            <a:ext cx="4309872" cy="1499616"/>
          </a:xfrm>
        </p:spPr>
        <p:txBody>
          <a:bodyPr>
            <a:normAutofit/>
          </a:bodyPr>
          <a:lstStyle/>
          <a:p>
            <a:r>
              <a:rPr lang="en-IN" sz="4000" dirty="0"/>
              <a:t>Trajectory of Cassini Spacecraft</a:t>
            </a:r>
          </a:p>
        </p:txBody>
      </p:sp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A3B2B586-AAD9-44C4-A861-402609F29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773990"/>
            <a:ext cx="3524250" cy="29163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KSM Coordinate System was  used.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Most of the BS events are occurred in the area where both X and Y are very high.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MP events occurred in the tail of BS events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1DAB3F-F465-4C33-8145-3638E170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8419" y="6324600"/>
            <a:ext cx="545042" cy="420424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z="2400" smtClean="0"/>
              <a:pPr>
                <a:spcAft>
                  <a:spcPts val="600"/>
                </a:spcAft>
              </a:pPr>
              <a:t>7</a:t>
            </a:fld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6F2003-ABAD-40EC-B202-EBA76A76FD10}"/>
              </a:ext>
            </a:extLst>
          </p:cNvPr>
          <p:cNvSpPr txBox="1"/>
          <p:nvPr/>
        </p:nvSpPr>
        <p:spPr>
          <a:xfrm>
            <a:off x="5417269" y="6324601"/>
            <a:ext cx="5455921" cy="31187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IN" sz="1300" dirty="0">
                <a:solidFill>
                  <a:srgbClr val="FFFFFF"/>
                </a:solidFill>
              </a:rPr>
              <a:t>Fig 3:  Trajectory of Spacecraft</a:t>
            </a:r>
          </a:p>
        </p:txBody>
      </p:sp>
    </p:spTree>
    <p:extLst>
      <p:ext uri="{BB962C8B-B14F-4D97-AF65-F5344CB8AC3E}">
        <p14:creationId xmlns:p14="http://schemas.microsoft.com/office/powerpoint/2010/main" val="4027625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1BD9-BA80-4CFF-8D6D-C1212A097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848412"/>
            <a:ext cx="9720072" cy="989817"/>
          </a:xfrm>
        </p:spPr>
        <p:txBody>
          <a:bodyPr/>
          <a:lstStyle/>
          <a:p>
            <a:r>
              <a:rPr lang="en-IN" dirty="0"/>
              <a:t>Classification models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B2C97-7D76-44C4-9DD9-13F07BC9E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260" y="1904217"/>
            <a:ext cx="9720073" cy="443455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 For classification two datasets were used which was derived from the main dataset</a:t>
            </a:r>
          </a:p>
          <a:p>
            <a:pPr lvl="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IN" sz="2000" b="1" dirty="0"/>
              <a:t>Training Dataset: </a:t>
            </a:r>
            <a:r>
              <a:rPr lang="en-IN" sz="2000" dirty="0"/>
              <a:t>A dataset which contains the 100 data points of each events.</a:t>
            </a:r>
          </a:p>
          <a:p>
            <a:pPr lvl="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IN" sz="2000" b="1" dirty="0"/>
              <a:t>Test Dataset:  </a:t>
            </a:r>
            <a:r>
              <a:rPr lang="en-IN" sz="2000" dirty="0"/>
              <a:t>All remaining data points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Above method is used to make the data balanced for training.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Models used</a:t>
            </a:r>
          </a:p>
          <a:p>
            <a:pPr lvl="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IN" sz="2000" b="1" dirty="0"/>
              <a:t>Logistic Regression</a:t>
            </a:r>
          </a:p>
          <a:p>
            <a:pPr lvl="6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IN" sz="2000" dirty="0"/>
              <a:t> Trying to classify two categories:</a:t>
            </a:r>
          </a:p>
          <a:p>
            <a:pPr lvl="8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IN" sz="2000" dirty="0"/>
              <a:t> Bow Shock Events (1) and Remaining events (0)</a:t>
            </a:r>
          </a:p>
          <a:p>
            <a:pPr lvl="8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IN" sz="2000" dirty="0"/>
              <a:t>Magneto Pause Events (1) and Remaining Events (0)</a:t>
            </a:r>
          </a:p>
          <a:p>
            <a:pPr lvl="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IN" sz="2000" b="1" dirty="0"/>
              <a:t> Random Forrest</a:t>
            </a:r>
          </a:p>
          <a:p>
            <a:pPr lvl="6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IN" sz="2000" dirty="0"/>
              <a:t> Trying to classify all the categories (BS,MP and NE)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8BB46-636D-446D-86F1-55B442FD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200775"/>
            <a:ext cx="973667" cy="544249"/>
          </a:xfrm>
        </p:spPr>
        <p:txBody>
          <a:bodyPr/>
          <a:lstStyle/>
          <a:p>
            <a:fld id="{4FAB73BC-B049-4115-A692-8D63A059BFB8}" type="slidenum">
              <a:rPr lang="en-US" sz="2000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9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FFED8-AB88-4AF7-943E-BB94C6A22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 fontScale="90000"/>
          </a:bodyPr>
          <a:lstStyle/>
          <a:p>
            <a:r>
              <a:rPr lang="en-IN" dirty="0"/>
              <a:t>Logistic regression model-1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0A45B-C843-48B1-9196-189A76F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978222" cy="39319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/>
              <a:t>In this Model we are trying to predict 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2000" dirty="0"/>
              <a:t>BS points which is recorded as ‘1’ in the column event_recorded</a:t>
            </a:r>
            <a:r>
              <a:rPr lang="en-IN" sz="1200" dirty="0"/>
              <a:t> 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2000" dirty="0"/>
              <a:t>MP and NE points are recorded as ‘0’ in the column event_recorded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2000" dirty="0"/>
              <a:t>Accuracy is about 69%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2000" dirty="0"/>
              <a:t>60/145 Bow shock points were predicted correctly.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2000" dirty="0"/>
              <a:t>The threshold used here is 0.9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IN" sz="1200" dirty="0"/>
          </a:p>
          <a:p>
            <a:pPr lvl="2">
              <a:buFont typeface="Wingdings" panose="05000000000000000000" pitchFamily="2" charset="2"/>
              <a:buChar char="§"/>
            </a:pPr>
            <a:endParaRPr lang="en-IN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46B6A-E724-4D1E-A785-F76B727BD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339440"/>
            <a:ext cx="973667" cy="40558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z="2000" smtClean="0"/>
              <a:pPr>
                <a:spcAft>
                  <a:spcPts val="600"/>
                </a:spcAft>
              </a:pPr>
              <a:t>9</a:t>
            </a:fld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16F81C-CD8F-4C47-95D5-D34D83F2BBC9}"/>
              </a:ext>
            </a:extLst>
          </p:cNvPr>
          <p:cNvSpPr txBox="1"/>
          <p:nvPr/>
        </p:nvSpPr>
        <p:spPr>
          <a:xfrm>
            <a:off x="6334849" y="6065120"/>
            <a:ext cx="5310724" cy="27432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IN" sz="1300" dirty="0">
                <a:solidFill>
                  <a:srgbClr val="FFFFFF"/>
                </a:solidFill>
              </a:rPr>
              <a:t>Fig 5:  Confusion Matrix of Logistic Regression Model-1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40A3C9-5221-49D8-A111-AD7602A9E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191" y="1123311"/>
            <a:ext cx="4840483" cy="497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6042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2211</TotalTime>
  <Words>1076</Words>
  <Application>Microsoft Office PowerPoint</Application>
  <PresentationFormat>Widescreen</PresentationFormat>
  <Paragraphs>131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Classification of bow shock and magnetopause event positions by using the Magnetic Field properties of Saturn</vt:lpstr>
      <vt:lpstr>Problem statement</vt:lpstr>
      <vt:lpstr>Data used</vt:lpstr>
      <vt:lpstr>Data manipulation</vt:lpstr>
      <vt:lpstr>Data Visualization</vt:lpstr>
      <vt:lpstr>Data visualization</vt:lpstr>
      <vt:lpstr>Trajectory of Cassini Spacecraft</vt:lpstr>
      <vt:lpstr>Classification models used</vt:lpstr>
      <vt:lpstr>Logistic regression model-1 </vt:lpstr>
      <vt:lpstr>Logistic regression model-2</vt:lpstr>
      <vt:lpstr>Random Forest</vt:lpstr>
      <vt:lpstr>Conclusion</vt:lpstr>
      <vt:lpstr>Further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Bow Shock event classification</dc:title>
  <dc:creator>Mathews Philip Venattu</dc:creator>
  <cp:lastModifiedBy>Mathews Philip Venattu</cp:lastModifiedBy>
  <cp:revision>131</cp:revision>
  <dcterms:created xsi:type="dcterms:W3CDTF">2021-06-14T00:20:16Z</dcterms:created>
  <dcterms:modified xsi:type="dcterms:W3CDTF">2021-06-22T09:49:47Z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