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77" r:id="rId6"/>
    <p:sldId id="278" r:id="rId7"/>
    <p:sldId id="279" r:id="rId8"/>
    <p:sldId id="282" r:id="rId9"/>
    <p:sldId id="280" r:id="rId10"/>
    <p:sldId id="281" r:id="rId11"/>
    <p:sldId id="283" r:id="rId12"/>
    <p:sldId id="284" r:id="rId13"/>
    <p:sldId id="285" r:id="rId14"/>
    <p:sldId id="289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0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Epochs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72C6F16-17D9-41AD-BC80-03452AFD9C3A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563A-6EE7-47DE-B2CD-3F96EA06464C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4B6A-1F09-43F6-A3E0-611120220952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B236-8972-47AA-902B-B38ED0DEE98F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72AB-E732-4A26-9F18-02E898B00289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13B-725A-4F68-ACFD-9802754C1A30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72FD-63D4-4B78-9DFB-EA8F4EB8EDCE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2039-531C-4715-AD66-92C6E86A61E6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44CF-207B-49DD-B250-33C860A4BA35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F73-0744-48BA-A290-4C63FF9E8094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B782-C0EE-441B-AE2E-8DE5D6C20F62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3826A1-26CC-4FB0-BB09-54544FFF8F63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3254" y="224183"/>
            <a:ext cx="12195254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755404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Classification of bow shock and magnetopause event positions by using the Magnetic Field properties of Saturn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367" y="5780907"/>
            <a:ext cx="4237182" cy="1151339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MATHEWS PHILIP VENATTU</a:t>
            </a:r>
          </a:p>
          <a:p>
            <a:r>
              <a:rPr lang="en-US" sz="1700" dirty="0">
                <a:solidFill>
                  <a:schemeClr val="tx1"/>
                </a:solidFill>
              </a:rPr>
              <a:t>MSc in DATA SCIENCE AND ANALYTICS</a:t>
            </a:r>
          </a:p>
          <a:p>
            <a:r>
              <a:rPr lang="en-US" sz="1700" dirty="0">
                <a:solidFill>
                  <a:schemeClr val="tx1"/>
                </a:solidFill>
              </a:rPr>
              <a:t>STUDENT ID: 20250487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60C4ACBD-0C19-4BB9-8F52-E3AAE317D7D0}"/>
              </a:ext>
            </a:extLst>
          </p:cNvPr>
          <p:cNvSpPr txBox="1">
            <a:spLocks/>
          </p:cNvSpPr>
          <p:nvPr/>
        </p:nvSpPr>
        <p:spPr>
          <a:xfrm>
            <a:off x="7531403" y="5706661"/>
            <a:ext cx="4237182" cy="1151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Dr. KATARINA DOMIJAN</a:t>
            </a:r>
          </a:p>
          <a:p>
            <a:r>
              <a:rPr lang="en-US" dirty="0">
                <a:solidFill>
                  <a:schemeClr val="tx1"/>
                </a:solidFill>
              </a:rPr>
              <a:t>ASST.PROFESSOR</a:t>
            </a:r>
          </a:p>
          <a:p>
            <a:r>
              <a:rPr lang="en-US" dirty="0">
                <a:solidFill>
                  <a:schemeClr val="tx1"/>
                </a:solidFill>
              </a:rPr>
              <a:t>MATHEMATICS AND STATISTICS DEPARTMENT</a:t>
            </a:r>
          </a:p>
          <a:p>
            <a:r>
              <a:rPr lang="en-US" dirty="0">
                <a:solidFill>
                  <a:schemeClr val="tx1"/>
                </a:solidFill>
              </a:rPr>
              <a:t>MAYNOOTH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A6BBF-3758-4B07-9B8A-9C869228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FED8-AB88-4AF7-943E-BB94C6A2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A45B-C843-48B1-9196-189A76F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46B6A-E724-4D1E-A785-F76B727B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381946"/>
            <a:ext cx="973667" cy="363078"/>
          </a:xfrm>
        </p:spPr>
        <p:txBody>
          <a:bodyPr/>
          <a:lstStyle/>
          <a:p>
            <a:fld id="{4FAB73BC-B049-4115-A692-8D63A059BFB8}" type="slidenum">
              <a:rPr lang="en-US" sz="2000" smtClean="0"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960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2EB0-887A-4DE3-B949-B84E48B3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3F3E-1D99-47CE-955A-730B3003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344E1-247F-4C44-9036-418E884C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1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528C-4B7E-4599-A889-31B993BC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802034"/>
            <a:ext cx="9720072" cy="104562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EA17-D49F-49F7-B6EB-224A3F92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6574"/>
            <a:ext cx="9720073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The dataset contains a highly imbalanced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Logistic regression model summary shown that all predictors are significant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Random Forest model with dataset 2 has better results than dataset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182BE-8E28-4B18-9676-F7E50EDE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299934"/>
            <a:ext cx="973667" cy="445090"/>
          </a:xfrm>
        </p:spPr>
        <p:txBody>
          <a:bodyPr/>
          <a:lstStyle/>
          <a:p>
            <a:fld id="{4FAB73BC-B049-4115-A692-8D63A059BFB8}" type="slidenum">
              <a:rPr lang="en-US" sz="2000" smtClean="0"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601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5B9A-9B58-4E64-B681-E5C9E7AD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163FB-276D-481F-826A-24312B936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701538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Classifying the events in dataset by using Neural Networks.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Classifying the regions at which bow shock and magneto pause separate.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5F205-152E-41FB-97A0-CFFC1551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344239"/>
            <a:ext cx="973667" cy="400785"/>
          </a:xfrm>
        </p:spPr>
        <p:txBody>
          <a:bodyPr/>
          <a:lstStyle/>
          <a:p>
            <a:fld id="{4FAB73BC-B049-4115-A692-8D63A059BFB8}" type="slidenum">
              <a:rPr lang="en-US" sz="2000" smtClean="0"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124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A244DC-5F22-4816-A70B-54CA1DE7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387" y="5007664"/>
            <a:ext cx="3705225" cy="1463040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C75D7-F484-44BC-B880-76FE232B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9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e Solar Wind-Magnetosphere-Ionosphere System | Science">
            <a:extLst>
              <a:ext uri="{FF2B5EF4-FFF2-40B4-BE49-F238E27FC236}">
                <a16:creationId xmlns:a16="http://schemas.microsoft.com/office/drawing/2014/main" id="{745DBE79-C0EE-4A21-AD13-B57BDFD9C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6" r="-1" b="-1"/>
          <a:stretch/>
        </p:blipFill>
        <p:spPr bwMode="auto">
          <a:xfrm>
            <a:off x="3068" y="19975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434" y="2036232"/>
            <a:ext cx="2624470" cy="278553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Problem statement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E3E1-48F8-4DF6-96AC-6A0EDAE3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1065320"/>
            <a:ext cx="6574112" cy="4767310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/>
              <a:t>To classify the different boundary crossings of CASSINI  Spacecraft by using the  Magnetic field properties of Saturn.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/>
              <a:t>By classifying the boundary crossings it will give more insights to the Solar wind conditions upstream of Saturn at the time of crossing.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89DF5-08DA-4424-9752-0786D00C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267635"/>
            <a:ext cx="973667" cy="4773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 smtClean="0"/>
              <a:pPr>
                <a:spcAft>
                  <a:spcPts val="600"/>
                </a:spcAft>
              </a:pPr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5136-9922-4B6D-AE61-55DCC3F2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7938-709C-4CE0-9CEE-0E0A0867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473" y="1978296"/>
            <a:ext cx="9720073" cy="4187952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endParaRPr lang="en-IN" sz="20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b="1" dirty="0"/>
              <a:t> Full_Cassini_</a:t>
            </a:r>
            <a:r>
              <a:rPr lang="en-US" sz="2000" b="1" dirty="0"/>
              <a:t>Master</a:t>
            </a:r>
            <a:r>
              <a:rPr lang="en-US" sz="1800" b="1" dirty="0"/>
              <a:t>_MP_BS_CMJ_revised2005</a:t>
            </a:r>
          </a:p>
          <a:p>
            <a:pPr lvl="4"/>
            <a:r>
              <a:rPr lang="en-US" sz="2000" dirty="0"/>
              <a:t> It contains list of BS and MP Points at Saturn for the year 2005.</a:t>
            </a:r>
          </a:p>
          <a:p>
            <a:pPr lvl="4"/>
            <a:r>
              <a:rPr lang="en-US" sz="2000" b="1" u="sng" dirty="0"/>
              <a:t>Important Features:</a:t>
            </a:r>
            <a:endParaRPr lang="en-US" sz="2000" dirty="0"/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/>
              <a:t>Type of cross: BS, MP, DG and SCAS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/>
              <a:t>Direction of cross: I ,O ,S_SW , E_SW, S_SH, E_SH, S_SP, E_SP</a:t>
            </a:r>
          </a:p>
          <a:p>
            <a:pPr marL="457200" lvl="3" indent="0">
              <a:buNone/>
            </a:pPr>
            <a:endParaRPr lang="en-US" sz="18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/>
              <a:t> Cassini Magnetometer Dataset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/>
              <a:t> It contains the Cassini magnetometer data for 2005.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b="1" u="sng" dirty="0"/>
              <a:t>Important Features</a:t>
            </a:r>
            <a:r>
              <a:rPr lang="en-US" sz="2000" dirty="0"/>
              <a:t>: 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/>
              <a:t>Magnetic Field vector data : X_KSM,Y_KSM , Z_KSM, Bx, By , </a:t>
            </a:r>
            <a:r>
              <a:rPr lang="en-US" sz="2000" dirty="0" err="1"/>
              <a:t>Bz</a:t>
            </a:r>
            <a:r>
              <a:rPr lang="en-US" sz="2000" dirty="0"/>
              <a:t> and </a:t>
            </a:r>
            <a:r>
              <a:rPr lang="en-US" sz="2000" dirty="0" err="1"/>
              <a:t>Btot</a:t>
            </a:r>
            <a:r>
              <a:rPr lang="en-US" sz="2000" dirty="0"/>
              <a:t> (all in KSM coordinate system).</a:t>
            </a:r>
          </a:p>
          <a:p>
            <a:pPr marL="310896" lvl="2" indent="0">
              <a:buNone/>
            </a:pPr>
            <a:endParaRPr lang="en-US" sz="1800" b="1" dirty="0"/>
          </a:p>
          <a:p>
            <a:pPr lvl="4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9CBA4-2B68-43D3-9839-00762B34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9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DE52-216E-4530-BA6B-098D79D5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2BDD-303B-4461-9637-4AF28261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Merged the two datasets :	</a:t>
            </a:r>
          </a:p>
          <a:p>
            <a:pPr lvl="3"/>
            <a:r>
              <a:rPr lang="en-IN" sz="1800" dirty="0"/>
              <a:t>Used Timestamp of both the datasets as the key value for joining.</a:t>
            </a:r>
          </a:p>
          <a:p>
            <a:pPr lvl="3"/>
            <a:r>
              <a:rPr lang="en-IN" sz="1800" dirty="0"/>
              <a:t>To identify the Magnetometer readings during different events.</a:t>
            </a:r>
          </a:p>
          <a:p>
            <a:pPr lvl="3"/>
            <a:r>
              <a:rPr lang="en-IN" sz="1800" dirty="0"/>
              <a:t>Dimension of data after joining (49452,18)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sz="2000" dirty="0"/>
              <a:t>Imputed all the NA values in </a:t>
            </a:r>
            <a:r>
              <a:rPr lang="en-IN" sz="2000" dirty="0" err="1"/>
              <a:t>type_cross</a:t>
            </a:r>
            <a:r>
              <a:rPr lang="en-IN" sz="2000" dirty="0"/>
              <a:t> variable as NE (No Events)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Imputed all the NA values in </a:t>
            </a:r>
            <a:r>
              <a:rPr lang="en-IN" sz="2000" dirty="0" err="1"/>
              <a:t>dirn_type</a:t>
            </a:r>
            <a:r>
              <a:rPr lang="en-IN" sz="2000" dirty="0"/>
              <a:t> variable as UD (Unknown Direction)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Made the data wider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1800" dirty="0"/>
              <a:t>Created columns which contains information of Magnetic field strength of 15 data points before and after an event.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1800" dirty="0"/>
              <a:t>Dimension of data (49452,219)  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1076F-ED2F-4951-8165-C8BC0801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807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56E7627-9054-4C34-A9FF-A07F95284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A5B71-034A-417F-B853-B8253897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>
            <a:normAutofit/>
          </a:bodyPr>
          <a:lstStyle/>
          <a:p>
            <a:r>
              <a:rPr lang="en-IN" dirty="0"/>
              <a:t>Data Visualization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FFBAEC-4B09-4263-AA73-ECE450FC7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5766" y="484632"/>
            <a:ext cx="804672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70AA90-7628-435C-9F08-19F2E026D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045B6E3-569F-487B-8966-D3A87C7B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7150" y="4150596"/>
            <a:ext cx="477182" cy="2231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Proportion of directions in the Events">
            <a:extLst>
              <a:ext uri="{FF2B5EF4-FFF2-40B4-BE49-F238E27FC236}">
                <a16:creationId xmlns:a16="http://schemas.microsoft.com/office/drawing/2014/main" id="{5852C725-3037-434E-B7DD-416E07407CD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9" b="6"/>
          <a:stretch/>
        </p:blipFill>
        <p:spPr bwMode="auto">
          <a:xfrm>
            <a:off x="570618" y="3429000"/>
            <a:ext cx="4702717" cy="310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B8E1945-FF9D-4E1F-8E4A-08E2E015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28" y="2185416"/>
            <a:ext cx="574073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From Fig 1(a)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Most of the datapoints are in the category of No Events Occurred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From Fig 1(b)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Directions are unknown for the Cross Type of NE.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There are equal number of Inbound and Outbound direction datapoints for the Bow Shock and Magneto Pause events.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0BF8D-3883-4FCC-9042-F39071E4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8633" y="6309360"/>
            <a:ext cx="421217" cy="36262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/>
              <a:pPr>
                <a:spcAft>
                  <a:spcPts val="600"/>
                </a:spcAft>
              </a:pPr>
              <a:t>5</a:t>
            </a:fld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1B2BB-94BB-4446-8FA1-57B8A643D49D}"/>
              </a:ext>
            </a:extLst>
          </p:cNvPr>
          <p:cNvSpPr txBox="1"/>
          <p:nvPr/>
        </p:nvSpPr>
        <p:spPr>
          <a:xfrm>
            <a:off x="731753" y="3121223"/>
            <a:ext cx="45999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Fig 1(a) :Total Counts of Events in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13AEB-2CD6-4CC2-B184-F6D4D2629209}"/>
              </a:ext>
            </a:extLst>
          </p:cNvPr>
          <p:cNvSpPr txBox="1"/>
          <p:nvPr/>
        </p:nvSpPr>
        <p:spPr>
          <a:xfrm>
            <a:off x="790113" y="6514270"/>
            <a:ext cx="44832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Fig 1(b) :Proportion of different directions Events in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89684-CDF1-4D62-9E8A-43F98A6B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48" y="484632"/>
            <a:ext cx="4050890" cy="26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0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2FCEE-1333-45C6-A6C8-04907616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Data visualization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6534BE3A-427A-4C09-9727-8C1DC401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68244"/>
            <a:ext cx="4608988" cy="393192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In both the fig 1(a) and (b)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- Recorded B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etween the days 72 and 74   </a:t>
            </a:r>
            <a:r>
              <a:rPr lang="en-US" sz="2000" b="0" i="0" dirty="0">
                <a:solidFill>
                  <a:srgbClr val="1CADE4"/>
                </a:solidFill>
                <a:effectLst/>
              </a:rPr>
              <a:t>---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of the year 2005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- Blue dotted Line: Bow Shock Events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- Red dotted line : Magnetopause events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 Fig 1(a) : The points are recorded when    	   Cassini Spacecraft was in 	   Outbound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-Fig 1(b): The Points are recorded when 	 Cassini Spacecraft is in Inbound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E60F09-CCC2-413B-811F-1CF55F1C4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1783" y="112976"/>
            <a:ext cx="6509613" cy="278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E79FA-5A5A-4896-9CDF-B7CB19F4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0599" y="6387445"/>
            <a:ext cx="973667" cy="439472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FAB73BC-B049-4115-A692-8D63A059BFB8}" type="slidenum">
              <a:rPr lang="en-US" sz="2000" smtClean="0"/>
              <a:pPr algn="r">
                <a:spcAft>
                  <a:spcPts val="600"/>
                </a:spcAft>
              </a:pPr>
              <a:t>6</a:t>
            </a:fld>
            <a:endParaRPr lang="en-US" sz="200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EDCC592-963E-4A65-9E46-CA51043C6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549" y="3152776"/>
            <a:ext cx="6552848" cy="331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EE588D-994F-4C05-B7EF-18CE8FFF5C25}"/>
              </a:ext>
            </a:extLst>
          </p:cNvPr>
          <p:cNvSpPr txBox="1"/>
          <p:nvPr/>
        </p:nvSpPr>
        <p:spPr>
          <a:xfrm>
            <a:off x="7139585" y="2783444"/>
            <a:ext cx="38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1(a): </a:t>
            </a:r>
            <a:r>
              <a:rPr lang="en-IN" dirty="0" err="1"/>
              <a:t>Btot</a:t>
            </a:r>
            <a:r>
              <a:rPr lang="en-IN" dirty="0"/>
              <a:t> vs Timestamp [Outbound]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8F164-5937-4665-AB32-CFE87F4DED85}"/>
              </a:ext>
            </a:extLst>
          </p:cNvPr>
          <p:cNvSpPr txBox="1"/>
          <p:nvPr/>
        </p:nvSpPr>
        <p:spPr>
          <a:xfrm>
            <a:off x="7139585" y="6423198"/>
            <a:ext cx="38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1(b): </a:t>
            </a:r>
            <a:r>
              <a:rPr lang="en-IN" dirty="0" err="1"/>
              <a:t>Btot</a:t>
            </a:r>
            <a:r>
              <a:rPr lang="en-IN" dirty="0"/>
              <a:t> vs Timestamp [Inbound]</a:t>
            </a:r>
          </a:p>
        </p:txBody>
      </p:sp>
    </p:spTree>
    <p:extLst>
      <p:ext uri="{BB962C8B-B14F-4D97-AF65-F5344CB8AC3E}">
        <p14:creationId xmlns:p14="http://schemas.microsoft.com/office/powerpoint/2010/main" val="287347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A97F9DE-81E8-485E-9E89-9F0D3DE7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1" y="768296"/>
            <a:ext cx="7351460" cy="55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F15962-0CDA-4276-B619-C34752F1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79" y="640080"/>
            <a:ext cx="4309872" cy="1499616"/>
          </a:xfrm>
        </p:spPr>
        <p:txBody>
          <a:bodyPr>
            <a:normAutofit/>
          </a:bodyPr>
          <a:lstStyle/>
          <a:p>
            <a:r>
              <a:rPr lang="en-IN" sz="4000" dirty="0"/>
              <a:t>Trajectory of Cassini Spacecraft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A3B2B586-AAD9-44C4-A861-402609F2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73990"/>
            <a:ext cx="3524250" cy="29163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KSM Coordinate System was  used.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Most of the BS events are occurred in the area where both X and Y are very high.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MP events occurred in the tail of BS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DAB3F-F465-4C33-8145-3638E170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8419" y="6324600"/>
            <a:ext cx="545042" cy="42042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400" smtClean="0"/>
              <a:pPr>
                <a:spcAft>
                  <a:spcPts val="600"/>
                </a:spcAft>
              </a:pPr>
              <a:t>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62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1BD9-BA80-4CFF-8D6D-C1212A09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53013"/>
          </a:xfrm>
        </p:spPr>
        <p:txBody>
          <a:bodyPr/>
          <a:lstStyle/>
          <a:p>
            <a:r>
              <a:rPr lang="en-IN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B2C97-7D76-44C4-9DD9-13F07BC9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64736"/>
            <a:ext cx="9720073" cy="43080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For classification two datasets were used which was derived from the main dataset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Dataset 1: </a:t>
            </a:r>
            <a:r>
              <a:rPr lang="en-IN" sz="2000" dirty="0"/>
              <a:t>A dataset which contains the 500 NE points and remaining occurred events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Dataset 2:  </a:t>
            </a:r>
            <a:r>
              <a:rPr lang="en-IN" sz="2000" dirty="0"/>
              <a:t>A Full Dataset 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Test-Training set: 67% - 33% proportion split is used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Models used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Logistic Regression</a:t>
            </a:r>
          </a:p>
          <a:p>
            <a:pPr lvl="6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 Trying to classify two categories: Events occurred and No Events Occurred 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 Random Forrest</a:t>
            </a:r>
          </a:p>
          <a:p>
            <a:pPr lvl="6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 Trying to classify all the 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8BB46-636D-446D-86F1-55B442FD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200775"/>
            <a:ext cx="973667" cy="544249"/>
          </a:xfrm>
        </p:spPr>
        <p:txBody>
          <a:bodyPr/>
          <a:lstStyle/>
          <a:p>
            <a:fld id="{4FAB73BC-B049-4115-A692-8D63A059BFB8}" type="slidenum">
              <a:rPr lang="en-US" sz="2000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94C2-E172-4F07-B6FE-D5CF5FD8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IN" dirty="0"/>
              <a:t>Random Forest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B9B1CCC-31F9-42ED-9DCB-107A89E1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64" y="2455164"/>
            <a:ext cx="5902061" cy="3931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b="1" dirty="0"/>
              <a:t>Dataset 1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Accuracy of the model is about 40%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Sensitivity of the BS Class is about 78%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b="1" dirty="0"/>
              <a:t>Dataset 2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Accuracy of the model is about 52%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Sensitivity of the BS class is about 82%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79DAA73-6428-4A0B-9D97-C98E5DDC0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291" y="3430858"/>
            <a:ext cx="4329760" cy="28096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0D88F-73C8-4419-9F9D-F10DB88F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9626" y="6473711"/>
            <a:ext cx="973667" cy="367792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 smtClean="0"/>
              <a:pPr>
                <a:spcAft>
                  <a:spcPts val="600"/>
                </a:spcAft>
              </a:pPr>
              <a:t>9</a:t>
            </a:fld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3E51E1-EBAB-4B8E-A859-4D28B2B20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808" y="436836"/>
            <a:ext cx="4291278" cy="25923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32C70D-382A-4181-AC52-C4D335C1DC78}"/>
              </a:ext>
            </a:extLst>
          </p:cNvPr>
          <p:cNvSpPr txBox="1"/>
          <p:nvPr/>
        </p:nvSpPr>
        <p:spPr>
          <a:xfrm>
            <a:off x="7144808" y="3100324"/>
            <a:ext cx="450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 1(a): Confusion Matrix Logistic Regression with Dataset 1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6B30D-1E34-4455-8448-6E45E37C096B}"/>
              </a:ext>
            </a:extLst>
          </p:cNvPr>
          <p:cNvSpPr txBox="1"/>
          <p:nvPr/>
        </p:nvSpPr>
        <p:spPr>
          <a:xfrm>
            <a:off x="7183291" y="6173854"/>
            <a:ext cx="450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 1(b):  Confusion Matrix Logistic Regression with Dataset 2  </a:t>
            </a:r>
          </a:p>
        </p:txBody>
      </p:sp>
    </p:spTree>
    <p:extLst>
      <p:ext uri="{BB962C8B-B14F-4D97-AF65-F5344CB8AC3E}">
        <p14:creationId xmlns:p14="http://schemas.microsoft.com/office/powerpoint/2010/main" val="2082599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1714</TotalTime>
  <Words>767</Words>
  <Application>Microsoft Office PowerPoint</Application>
  <PresentationFormat>Widescreen</PresentationFormat>
  <Paragraphs>104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Classification of bow shock and magnetopause event positions by using the Magnetic Field properties of Saturn</vt:lpstr>
      <vt:lpstr>Problem statement</vt:lpstr>
      <vt:lpstr>Data used</vt:lpstr>
      <vt:lpstr>Data manipulation</vt:lpstr>
      <vt:lpstr>Data Visualization</vt:lpstr>
      <vt:lpstr>Data visualization</vt:lpstr>
      <vt:lpstr>Trajectory of Cassini Spacecraft</vt:lpstr>
      <vt:lpstr>Classification</vt:lpstr>
      <vt:lpstr>Random Forest</vt:lpstr>
      <vt:lpstr>Logistic regression</vt:lpstr>
      <vt:lpstr>PowerPoint Presentation</vt:lpstr>
      <vt:lpstr>Conclusion</vt:lpstr>
      <vt:lpstr>Further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 Shock event classification</dc:title>
  <dc:creator>Mathews Philip Venattu</dc:creator>
  <cp:lastModifiedBy>Mathews Philip Venattu</cp:lastModifiedBy>
  <cp:revision>69</cp:revision>
  <dcterms:created xsi:type="dcterms:W3CDTF">2021-06-14T00:20:16Z</dcterms:created>
  <dcterms:modified xsi:type="dcterms:W3CDTF">2021-06-19T01:59:00Z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