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11875" y="21981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Capstone:</a:t>
            </a:r>
            <a:endParaRPr sz="3600"/>
          </a:p>
          <a:p>
            <a:pPr indent="0" lvl="0" marL="0" rtl="0" algn="l">
              <a:spcBef>
                <a:spcPts val="0"/>
              </a:spcBef>
              <a:spcAft>
                <a:spcPts val="0"/>
              </a:spcAft>
              <a:buNone/>
            </a:pPr>
            <a:r>
              <a:rPr lang="en" sz="3600"/>
              <a:t>Predicting if Elon Musk’s tweets will have high traffic</a:t>
            </a:r>
            <a:endParaRPr sz="36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Matt Bildzok</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283101" y="712150"/>
            <a:ext cx="40614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Each of my models looked very similar with similar accuracies</a:t>
            </a:r>
            <a:endParaRPr sz="3600"/>
          </a:p>
        </p:txBody>
      </p:sp>
      <p:pic>
        <p:nvPicPr>
          <p:cNvPr id="129" name="Google Shape;129;p22"/>
          <p:cNvPicPr preferRelativeResize="0"/>
          <p:nvPr/>
        </p:nvPicPr>
        <p:blipFill>
          <a:blip r:embed="rId3">
            <a:alphaModFix/>
          </a:blip>
          <a:stretch>
            <a:fillRect/>
          </a:stretch>
        </p:blipFill>
        <p:spPr>
          <a:xfrm>
            <a:off x="4823325" y="957475"/>
            <a:ext cx="3934125" cy="32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33" name="Shape 133"/>
        <p:cNvGrpSpPr/>
        <p:nvPr/>
      </p:nvGrpSpPr>
      <p:grpSpPr>
        <a:xfrm>
          <a:off x="0" y="0"/>
          <a:ext cx="0" cy="0"/>
          <a:chOff x="0" y="0"/>
          <a:chExt cx="0" cy="0"/>
        </a:xfrm>
      </p:grpSpPr>
      <p:sp>
        <p:nvSpPr>
          <p:cNvPr id="134" name="Google Shape;134;p23"/>
          <p:cNvSpPr txBox="1"/>
          <p:nvPr>
            <p:ph idx="4294967295" type="body"/>
          </p:nvPr>
        </p:nvSpPr>
        <p:spPr>
          <a:xfrm>
            <a:off x="654025" y="302250"/>
            <a:ext cx="6575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b="1" lang="en" sz="2800">
                <a:solidFill>
                  <a:schemeClr val="accent5"/>
                </a:solidFill>
              </a:rPr>
              <a:t>The base model had an accuracy of 85.5% of not being a success, and 14.5% of having high traffic, my models gave me an accuracy of 86.6%.  However, running a Logistic Regression model on count vectorized tweets and sentiment analysis gave me an accuracy of 87.4%</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138" name="Shape 138"/>
        <p:cNvGrpSpPr/>
        <p:nvPr/>
      </p:nvGrpSpPr>
      <p:grpSpPr>
        <a:xfrm>
          <a:off x="0" y="0"/>
          <a:ext cx="0" cy="0"/>
          <a:chOff x="0" y="0"/>
          <a:chExt cx="0" cy="0"/>
        </a:xfrm>
      </p:grpSpPr>
      <p:sp>
        <p:nvSpPr>
          <p:cNvPr id="139" name="Google Shape;139;p24"/>
          <p:cNvSpPr txBox="1"/>
          <p:nvPr>
            <p:ph idx="1" type="body"/>
          </p:nvPr>
        </p:nvSpPr>
        <p:spPr>
          <a:xfrm>
            <a:off x="730075" y="980400"/>
            <a:ext cx="81366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chemeClr val="dk1"/>
                </a:solidFill>
              </a:rPr>
              <a:t>What problems did I run into?</a:t>
            </a:r>
            <a:endParaRPr b="1" sz="3000">
              <a:solidFill>
                <a:schemeClr val="dk1"/>
              </a:solidFill>
            </a:endParaRPr>
          </a:p>
          <a:p>
            <a:pPr indent="0" lvl="0" marL="0" rtl="0" algn="l">
              <a:spcBef>
                <a:spcPts val="1600"/>
              </a:spcBef>
              <a:spcAft>
                <a:spcPts val="0"/>
              </a:spcAft>
              <a:buClr>
                <a:schemeClr val="dk2"/>
              </a:buClr>
              <a:buSzPts val="1100"/>
              <a:buFont typeface="Arial"/>
              <a:buNone/>
            </a:pPr>
            <a:r>
              <a:rPr b="1" lang="en" sz="2400">
                <a:solidFill>
                  <a:srgbClr val="FFFFFF"/>
                </a:solidFill>
              </a:rPr>
              <a:t>One problem I ran into was Twitter taking too long to get an API key, another was time, if I had more I would have included stock prices and potential changes due to what Elon tweets.  This is what I would focus on the further improve my findings.</a:t>
            </a:r>
            <a:endParaRPr b="1" sz="2400">
              <a:solidFill>
                <a:srgbClr val="FFFFFF"/>
              </a:solidFill>
            </a:endParaRPr>
          </a:p>
          <a:p>
            <a:pPr indent="0" lvl="0" marL="0" rtl="0" algn="l">
              <a:spcBef>
                <a:spcPts val="1600"/>
              </a:spcBef>
              <a:spcAft>
                <a:spcPts val="1600"/>
              </a:spcAft>
              <a:buClr>
                <a:schemeClr val="dk2"/>
              </a:buClr>
              <a:buSzPts val="1100"/>
              <a:buFont typeface="Arial"/>
              <a:buNone/>
            </a:pPr>
            <a:r>
              <a:t/>
            </a:r>
            <a:endParaRPr b="1" sz="3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957500" y="1017350"/>
            <a:ext cx="6750300" cy="36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5"/>
                </a:solidFill>
              </a:rPr>
              <a:t>Conclusion:</a:t>
            </a:r>
            <a:endParaRPr sz="4200">
              <a:solidFill>
                <a:schemeClr val="accent5"/>
              </a:solidFill>
            </a:endParaRPr>
          </a:p>
          <a:p>
            <a:pPr indent="0" lvl="0" marL="0" rtl="0" algn="l">
              <a:spcBef>
                <a:spcPts val="1000"/>
              </a:spcBef>
              <a:spcAft>
                <a:spcPts val="0"/>
              </a:spcAft>
              <a:buNone/>
            </a:pPr>
            <a:r>
              <a:rPr lang="en" sz="2400">
                <a:solidFill>
                  <a:srgbClr val="FFFFFF"/>
                </a:solidFill>
              </a:rPr>
              <a:t>In conclusion, I have built models that can give Elon and idea of what he can tweet and tweet about to receive high traffic and bring even more attention to his topics and plans</a:t>
            </a:r>
            <a:endParaRPr sz="2400">
              <a:solidFill>
                <a:srgbClr val="FFFFFF"/>
              </a:solidFill>
            </a:endParaRPr>
          </a:p>
          <a:p>
            <a:pPr indent="0" lvl="0" marL="0" rtl="0" algn="l">
              <a:spcBef>
                <a:spcPts val="1000"/>
              </a:spcBef>
              <a:spcAft>
                <a:spcPts val="0"/>
              </a:spcAft>
              <a:buNone/>
            </a:pPr>
            <a:r>
              <a:t/>
            </a:r>
            <a:endParaRPr sz="2100"/>
          </a:p>
          <a:p>
            <a:pPr indent="0" lvl="0" marL="0" rtl="0" algn="l">
              <a:lnSpc>
                <a:spcPct val="115000"/>
              </a:lnSpc>
              <a:spcBef>
                <a:spcPts val="1000"/>
              </a:spcBef>
              <a:spcAft>
                <a:spcPts val="1000"/>
              </a:spcAft>
              <a:buNone/>
            </a:pPr>
            <a:r>
              <a:t/>
            </a:r>
            <a:endParaRPr sz="2400" u="sng">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6"/>
          <p:cNvSpPr txBox="1"/>
          <p:nvPr/>
        </p:nvSpPr>
        <p:spPr>
          <a:xfrm>
            <a:off x="2807675" y="21116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0000FF"/>
                </a:solidFill>
                <a:latin typeface="Raleway"/>
                <a:ea typeface="Raleway"/>
                <a:cs typeface="Raleway"/>
                <a:sym typeface="Raleway"/>
              </a:rPr>
              <a:t>Thank you!</a:t>
            </a:r>
            <a:endParaRPr b="1" sz="4800">
              <a:solidFill>
                <a:srgbClr val="0000FF"/>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3976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Who is Elon Musk and why does he matter?</a:t>
            </a:r>
            <a:endParaRPr sz="1800"/>
          </a:p>
        </p:txBody>
      </p:sp>
      <p:sp>
        <p:nvSpPr>
          <p:cNvPr id="79" name="Google Shape;79;p14"/>
          <p:cNvSpPr txBox="1"/>
          <p:nvPr>
            <p:ph idx="4294967295" type="title"/>
          </p:nvPr>
        </p:nvSpPr>
        <p:spPr>
          <a:xfrm>
            <a:off x="535775" y="2377800"/>
            <a:ext cx="3976500" cy="212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Elon Musk is an entrepreneur from South Africa who created and runs the innovative companies of Tesla, SpaceX, and the Boring Company.  He has become quite the influential entity in the modern day,  with many people changing what they do based on his decisions.</a:t>
            </a:r>
            <a:endParaRPr sz="1700">
              <a:latin typeface="Lato"/>
              <a:ea typeface="Lato"/>
              <a:cs typeface="Lato"/>
              <a:sym typeface="Lato"/>
            </a:endParaRPr>
          </a:p>
        </p:txBody>
      </p:sp>
      <p:pic>
        <p:nvPicPr>
          <p:cNvPr descr="Elon Musk got 4,000 SpaceX workers to join a COVID-19 study. Here's what he  learned. | Fox Business" id="80" name="Google Shape;80;p14"/>
          <p:cNvPicPr preferRelativeResize="0"/>
          <p:nvPr/>
        </p:nvPicPr>
        <p:blipFill>
          <a:blip r:embed="rId3">
            <a:alphaModFix/>
          </a:blip>
          <a:stretch>
            <a:fillRect/>
          </a:stretch>
        </p:blipFill>
        <p:spPr>
          <a:xfrm>
            <a:off x="4440450" y="1376375"/>
            <a:ext cx="4532100" cy="2549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84" name="Shape 84"/>
        <p:cNvGrpSpPr/>
        <p:nvPr/>
      </p:nvGrpSpPr>
      <p:grpSpPr>
        <a:xfrm>
          <a:off x="0" y="0"/>
          <a:ext cx="0" cy="0"/>
          <a:chOff x="0" y="0"/>
          <a:chExt cx="0" cy="0"/>
        </a:xfrm>
      </p:grpSpPr>
      <p:sp>
        <p:nvSpPr>
          <p:cNvPr id="85" name="Google Shape;85;p15"/>
          <p:cNvSpPr txBox="1"/>
          <p:nvPr/>
        </p:nvSpPr>
        <p:spPr>
          <a:xfrm>
            <a:off x="4722650" y="663450"/>
            <a:ext cx="4325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Elon Musk’s Influence</a:t>
            </a:r>
            <a:endParaRPr b="1" sz="3000">
              <a:solidFill>
                <a:schemeClr val="lt2"/>
              </a:solidFill>
              <a:latin typeface="Raleway"/>
              <a:ea typeface="Raleway"/>
              <a:cs typeface="Raleway"/>
              <a:sym typeface="Raleway"/>
            </a:endParaRPr>
          </a:p>
        </p:txBody>
      </p:sp>
      <p:sp>
        <p:nvSpPr>
          <p:cNvPr id="86" name="Google Shape;86;p15"/>
          <p:cNvSpPr txBox="1"/>
          <p:nvPr>
            <p:ph idx="4294967295" type="body"/>
          </p:nvPr>
        </p:nvSpPr>
        <p:spPr>
          <a:xfrm>
            <a:off x="5225350" y="142605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1200">
                <a:latin typeface="Raleway"/>
                <a:ea typeface="Raleway"/>
                <a:cs typeface="Raleway"/>
                <a:sym typeface="Raleway"/>
              </a:rPr>
              <a:t>Elon Musk has helped to shape the face of the electric vehicle world, working on new technologies that can travel  long distances on a single charge, and has expanded into Artificial Intelligence, mainly for automated cars that drive on their own.  He has also created the Falcon 9 Rocket, the first reusable rocket that lands vertically, instead of detaching and hurling parts into the Earth’s oceans.  He is also spearheading the journey to Mars ultimately colonize it and have a second home for humans, in the instance that </a:t>
            </a:r>
            <a:r>
              <a:rPr b="1" lang="en" sz="1200">
                <a:latin typeface="Raleway"/>
                <a:ea typeface="Raleway"/>
                <a:cs typeface="Raleway"/>
                <a:sym typeface="Raleway"/>
              </a:rPr>
              <a:t>something</a:t>
            </a:r>
            <a:r>
              <a:rPr b="1" lang="en" sz="1200">
                <a:latin typeface="Raleway"/>
                <a:ea typeface="Raleway"/>
                <a:cs typeface="Raleway"/>
                <a:sym typeface="Raleway"/>
              </a:rPr>
              <a:t> happens to Earth, such as a meteor strike, or nuclear war.</a:t>
            </a:r>
            <a:endParaRPr sz="1200">
              <a:solidFill>
                <a:schemeClr val="dk2"/>
              </a:solidFill>
              <a:latin typeface="Raleway"/>
              <a:ea typeface="Raleway"/>
              <a:cs typeface="Raleway"/>
              <a:sym typeface="Raleway"/>
            </a:endParaRPr>
          </a:p>
        </p:txBody>
      </p:sp>
      <p:pic>
        <p:nvPicPr>
          <p:cNvPr descr="The Rise of SpaceX Elon Musk's Engineering Masterpiece - YouTube" id="87" name="Google Shape;87;p15"/>
          <p:cNvPicPr preferRelativeResize="0"/>
          <p:nvPr/>
        </p:nvPicPr>
        <p:blipFill>
          <a:blip r:embed="rId3">
            <a:alphaModFix/>
          </a:blip>
          <a:stretch>
            <a:fillRect/>
          </a:stretch>
        </p:blipFill>
        <p:spPr>
          <a:xfrm>
            <a:off x="143625" y="1426050"/>
            <a:ext cx="4638499" cy="260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83100" y="712150"/>
            <a:ext cx="4588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What will I be doing?</a:t>
            </a:r>
            <a:endParaRPr>
              <a:solidFill>
                <a:srgbClr val="FF9900"/>
              </a:solidFill>
            </a:endParaRPr>
          </a:p>
          <a:p>
            <a:pPr indent="0" lvl="0" marL="0" rtl="0" algn="l">
              <a:spcBef>
                <a:spcPts val="0"/>
              </a:spcBef>
              <a:spcAft>
                <a:spcPts val="0"/>
              </a:spcAft>
              <a:buNone/>
            </a:pPr>
            <a:r>
              <a:rPr lang="en" sz="1800"/>
              <a:t>I will be looking at Elon Musk’s tweets and build a model that can determine if they have high traffic or </a:t>
            </a:r>
            <a:r>
              <a:rPr lang="en" sz="1800"/>
              <a:t>become</a:t>
            </a:r>
            <a:r>
              <a:rPr lang="en" sz="1800"/>
              <a:t> viral or not, based on what he tweets and what the context is.  </a:t>
            </a:r>
            <a:endParaRPr sz="1800"/>
          </a:p>
        </p:txBody>
      </p:sp>
      <p:pic>
        <p:nvPicPr>
          <p:cNvPr descr="Elon Musk's 'Strange' Response to Becoming the Richest Person in the World  is Why He is Elon Musk" id="93" name="Google Shape;93;p16"/>
          <p:cNvPicPr preferRelativeResize="0"/>
          <p:nvPr/>
        </p:nvPicPr>
        <p:blipFill>
          <a:blip r:embed="rId3">
            <a:alphaModFix/>
          </a:blip>
          <a:stretch>
            <a:fillRect/>
          </a:stretch>
        </p:blipFill>
        <p:spPr>
          <a:xfrm>
            <a:off x="4871300" y="1101100"/>
            <a:ext cx="4111225" cy="274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83099" y="712150"/>
            <a:ext cx="41454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2400"/>
              <a:t>Twitter had taken too long to give me an API key for me to scrape the tweets I wanted, so I had to find an alternative way to gather the data.  Luckily, Kaggle had a solid collection of his tweets from 2015-2020, totalling 9286 tweets, so I decided to work with that dataset.  </a:t>
            </a:r>
            <a:endParaRPr b="0" sz="2400"/>
          </a:p>
        </p:txBody>
      </p:sp>
      <p:pic>
        <p:nvPicPr>
          <p:cNvPr descr="Elon Musk: The Internet's Most Loved and Hated Meme | Digital Trends" id="99" name="Google Shape;99;p17"/>
          <p:cNvPicPr preferRelativeResize="0"/>
          <p:nvPr/>
        </p:nvPicPr>
        <p:blipFill>
          <a:blip r:embed="rId3">
            <a:alphaModFix/>
          </a:blip>
          <a:stretch>
            <a:fillRect/>
          </a:stretch>
        </p:blipFill>
        <p:spPr>
          <a:xfrm>
            <a:off x="4428500" y="1415075"/>
            <a:ext cx="4646350" cy="242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To determine if a tweet receives high traffic, I focused on the three main measures of such traffic, replies, retweets, and likes.  I created a model for each to predict the probability of each becoming a success, or in other words, surpassing a </a:t>
            </a:r>
            <a:r>
              <a:rPr b="0" lang="en" sz="2400">
                <a:solidFill>
                  <a:schemeClr val="dk2"/>
                </a:solidFill>
              </a:rPr>
              <a:t>certain</a:t>
            </a:r>
            <a:r>
              <a:rPr b="0" lang="en" sz="2400">
                <a:solidFill>
                  <a:schemeClr val="dk2"/>
                </a:solidFill>
              </a:rPr>
              <a:t> threshold.</a:t>
            </a:r>
            <a:endParaRPr b="0" sz="2400">
              <a:solidFill>
                <a:schemeClr val="dk2"/>
              </a:solidFill>
            </a:endParaRPr>
          </a:p>
        </p:txBody>
      </p:sp>
      <p:pic>
        <p:nvPicPr>
          <p:cNvPr descr="Elon Musk - Environmental Activists, Heroes, and Martyrs - Markkula Center  for Applied Ethics" id="105" name="Google Shape;105;p18"/>
          <p:cNvPicPr preferRelativeResize="0"/>
          <p:nvPr/>
        </p:nvPicPr>
        <p:blipFill>
          <a:blip r:embed="rId3">
            <a:alphaModFix/>
          </a:blip>
          <a:stretch>
            <a:fillRect/>
          </a:stretch>
        </p:blipFill>
        <p:spPr>
          <a:xfrm>
            <a:off x="4572000" y="1221125"/>
            <a:ext cx="4572000" cy="2701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Raleway"/>
                <a:ea typeface="Raleway"/>
                <a:cs typeface="Raleway"/>
                <a:sym typeface="Raleway"/>
              </a:rPr>
              <a:t>What models did I make?</a:t>
            </a:r>
            <a:endParaRPr b="1" sz="3000">
              <a:solidFill>
                <a:srgbClr val="FFFFFF"/>
              </a:solidFill>
              <a:latin typeface="Raleway"/>
              <a:ea typeface="Raleway"/>
              <a:cs typeface="Raleway"/>
              <a:sym typeface="Raleway"/>
            </a:endParaRPr>
          </a:p>
        </p:txBody>
      </p:sp>
      <p:sp>
        <p:nvSpPr>
          <p:cNvPr id="111" name="Google Shape;111;p19"/>
          <p:cNvSpPr txBox="1"/>
          <p:nvPr>
            <p:ph idx="4294967295" type="body"/>
          </p:nvPr>
        </p:nvSpPr>
        <p:spPr>
          <a:xfrm>
            <a:off x="2046625" y="1377475"/>
            <a:ext cx="5373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Raleway"/>
                <a:ea typeface="Raleway"/>
                <a:cs typeface="Raleway"/>
                <a:sym typeface="Raleway"/>
              </a:rPr>
              <a:t>After the EDA, I count Vectorized the tweets, and created LassoCV models to predict a range of numbers for the </a:t>
            </a:r>
            <a:r>
              <a:rPr lang="en">
                <a:solidFill>
                  <a:srgbClr val="FF9900"/>
                </a:solidFill>
                <a:latin typeface="Raleway"/>
                <a:ea typeface="Raleway"/>
                <a:cs typeface="Raleway"/>
                <a:sym typeface="Raleway"/>
              </a:rPr>
              <a:t>predictions</a:t>
            </a:r>
            <a:r>
              <a:rPr lang="en">
                <a:solidFill>
                  <a:srgbClr val="FF9900"/>
                </a:solidFill>
                <a:latin typeface="Raleway"/>
                <a:ea typeface="Raleway"/>
                <a:cs typeface="Raleway"/>
                <a:sym typeface="Raleway"/>
              </a:rPr>
              <a:t>, </a:t>
            </a:r>
            <a:r>
              <a:rPr lang="en">
                <a:solidFill>
                  <a:srgbClr val="FF9900"/>
                </a:solidFill>
                <a:latin typeface="Raleway"/>
                <a:ea typeface="Raleway"/>
                <a:cs typeface="Raleway"/>
                <a:sym typeface="Raleway"/>
              </a:rPr>
              <a:t>that</a:t>
            </a:r>
            <a:r>
              <a:rPr lang="en">
                <a:solidFill>
                  <a:srgbClr val="FF9900"/>
                </a:solidFill>
                <a:latin typeface="Raleway"/>
                <a:ea typeface="Raleway"/>
                <a:cs typeface="Raleway"/>
                <a:sym typeface="Raleway"/>
              </a:rPr>
              <a:t> took quite some time, so I then made new columns for successes, and ran Multinomial Naive Bayes models to predict if a tweet would be successful.</a:t>
            </a:r>
            <a:endParaRPr>
              <a:solidFill>
                <a:srgbClr val="FF9900"/>
              </a:solidFill>
              <a:latin typeface="Raleway"/>
              <a:ea typeface="Raleway"/>
              <a:cs typeface="Raleway"/>
              <a:sym typeface="Raleway"/>
            </a:endParaRPr>
          </a:p>
          <a:p>
            <a:pPr indent="0" lvl="0" marL="0" rtl="0" algn="l">
              <a:spcBef>
                <a:spcPts val="1000"/>
              </a:spcBef>
              <a:spcAft>
                <a:spcPts val="1000"/>
              </a:spcAft>
              <a:buNone/>
            </a:pPr>
            <a:r>
              <a:rPr lang="en">
                <a:solidFill>
                  <a:srgbClr val="FF9900"/>
                </a:solidFill>
                <a:latin typeface="Raleway"/>
                <a:ea typeface="Raleway"/>
                <a:cs typeface="Raleway"/>
                <a:sym typeface="Raleway"/>
              </a:rPr>
              <a:t>I also made models based off of Sentiment Analysis to further explore possible predictions.</a:t>
            </a:r>
            <a:endParaRPr>
              <a:solidFill>
                <a:srgbClr val="FF99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15" name="Shape 115"/>
        <p:cNvGrpSpPr/>
        <p:nvPr/>
      </p:nvGrpSpPr>
      <p:grpSpPr>
        <a:xfrm>
          <a:off x="0" y="0"/>
          <a:ext cx="0" cy="0"/>
          <a:chOff x="0" y="0"/>
          <a:chExt cx="0" cy="0"/>
        </a:xfrm>
      </p:grpSpPr>
      <p:sp>
        <p:nvSpPr>
          <p:cNvPr id="116" name="Google Shape;116;p20"/>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800">
                <a:solidFill>
                  <a:srgbClr val="000000"/>
                </a:solidFill>
              </a:rPr>
              <a:t>Due to Elon’s sheer magic, I found that with each model created for each measure of success, each one had an identical statistic, I lowered the benchmarks for each of the retweets, replies and likes 5 times , each time cutting them in half, and each time they all had similar outcomes.</a:t>
            </a:r>
            <a:endParaRPr sz="1800">
              <a:solidFill>
                <a:srgbClr val="000000"/>
              </a:solidFill>
            </a:endParaRPr>
          </a:p>
        </p:txBody>
      </p:sp>
      <p:pic>
        <p:nvPicPr>
          <p:cNvPr descr="Is Elon Musk An &quot;Alien&quot;? Funny You Should Ask Because He Actually Answered" id="117" name="Google Shape;117;p20"/>
          <p:cNvPicPr preferRelativeResize="0"/>
          <p:nvPr/>
        </p:nvPicPr>
        <p:blipFill>
          <a:blip r:embed="rId3">
            <a:alphaModFix/>
          </a:blip>
          <a:stretch>
            <a:fillRect/>
          </a:stretch>
        </p:blipFill>
        <p:spPr>
          <a:xfrm>
            <a:off x="83775" y="1159450"/>
            <a:ext cx="4589975" cy="282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1"/>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a:solidFill>
                  <a:srgbClr val="0000FF"/>
                </a:solidFill>
              </a:rPr>
              <a:t>I noticed that this proved to be slightly more difficult than first thought, as over the course of 5 years, Elon’s following grew considerably, making older tweets harder to predict with the model.</a:t>
            </a:r>
            <a:endParaRPr sz="900">
              <a:solidFill>
                <a:srgbClr val="0000FF"/>
              </a:solidFill>
            </a:endParaRPr>
          </a:p>
        </p:txBody>
      </p:sp>
      <p:pic>
        <p:nvPicPr>
          <p:cNvPr descr="Elon Musk mocked for mixing up the moon and Mars on Twitter" id="123" name="Google Shape;123;p21"/>
          <p:cNvPicPr preferRelativeResize="0"/>
          <p:nvPr/>
        </p:nvPicPr>
        <p:blipFill>
          <a:blip r:embed="rId3">
            <a:alphaModFix/>
          </a:blip>
          <a:stretch>
            <a:fillRect/>
          </a:stretch>
        </p:blipFill>
        <p:spPr>
          <a:xfrm>
            <a:off x="4572000" y="857250"/>
            <a:ext cx="4572000" cy="34289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