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7350efd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7350efd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350efd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350efd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384b59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7384b59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384b598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384b598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7384b598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7384b598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384b598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7384b598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7c544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7c544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81d06ea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81d06e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8194870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8194870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194870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194870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194870c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194870c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194870c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194870c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dab5a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3dab5a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dab5a13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dab5a1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5cbe23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5cbe23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350efd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350efd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Market and Well Being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8/3/2021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and Forecasting - Consumer Sentiment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2429425" y="1678000"/>
            <a:ext cx="3288300" cy="426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</a:t>
            </a:r>
            <a:r>
              <a:rPr baseline="-25000" lang="en" sz="1500"/>
              <a:t>t</a:t>
            </a:r>
            <a:r>
              <a:rPr lang="en" sz="1500"/>
              <a:t>= 86.027</a:t>
            </a:r>
            <a:r>
              <a:rPr baseline="-25000" lang="en" sz="1500"/>
              <a:t>(3.917)  </a:t>
            </a:r>
            <a:r>
              <a:rPr lang="en" sz="1500"/>
              <a:t>+ 0.73</a:t>
            </a:r>
            <a:r>
              <a:rPr baseline="-25000" lang="en" sz="1500"/>
              <a:t>(0.095)</a:t>
            </a:r>
            <a:r>
              <a:rPr lang="en" sz="1500"/>
              <a:t>C</a:t>
            </a:r>
            <a:r>
              <a:rPr baseline="-25000" lang="en" sz="1500"/>
              <a:t>t-1</a:t>
            </a:r>
            <a:endParaRPr baseline="-25000"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166" name="Google Shape;166;p22"/>
          <p:cNvSpPr txBox="1"/>
          <p:nvPr/>
        </p:nvSpPr>
        <p:spPr>
          <a:xfrm>
            <a:off x="4957850" y="1574575"/>
            <a:ext cx="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899925" y="1041750"/>
            <a:ext cx="43473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AR(1) Fitted Model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950" y="2340050"/>
            <a:ext cx="4347275" cy="22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2773325" y="1574575"/>
            <a:ext cx="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52525" y="413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Diagnostics - Consumer Sentiment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505075" y="1644250"/>
            <a:ext cx="3682800" cy="907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Residuals are stationary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Vary about 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Relatively constant variance</a:t>
            </a:r>
            <a:endParaRPr sz="1100"/>
          </a:p>
        </p:txBody>
      </p:sp>
      <p:sp>
        <p:nvSpPr>
          <p:cNvPr id="176" name="Google Shape;176;p23"/>
          <p:cNvSpPr txBox="1"/>
          <p:nvPr/>
        </p:nvSpPr>
        <p:spPr>
          <a:xfrm>
            <a:off x="630775" y="1352600"/>
            <a:ext cx="23733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Standardized Residuals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94700" y="4499700"/>
            <a:ext cx="8136600" cy="4155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model assumptions are satisfied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505075" y="2679500"/>
            <a:ext cx="3015300" cy="400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Indicates residuals uncorrelated</a:t>
            </a:r>
            <a:endParaRPr sz="11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505075" y="3378100"/>
            <a:ext cx="1983900" cy="400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258" lvl="0" marL="457200" rtl="0" algn="l">
              <a:spcBef>
                <a:spcPts val="0"/>
              </a:spcBef>
              <a:spcAft>
                <a:spcPts val="0"/>
              </a:spcAft>
              <a:buSzPts val="1002"/>
              <a:buChar char="●"/>
            </a:pPr>
            <a:r>
              <a:rPr lang="en" sz="1002"/>
              <a:t>Normality satisfied</a:t>
            </a:r>
            <a:endParaRPr sz="1002"/>
          </a:p>
        </p:txBody>
      </p:sp>
      <p:sp>
        <p:nvSpPr>
          <p:cNvPr id="180" name="Google Shape;180;p23"/>
          <p:cNvSpPr txBox="1"/>
          <p:nvPr/>
        </p:nvSpPr>
        <p:spPr>
          <a:xfrm>
            <a:off x="629550" y="2356400"/>
            <a:ext cx="34314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ACF of Residuals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29550" y="3061800"/>
            <a:ext cx="34314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 Q-Q Plot of Standard Residuals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975" y="1174450"/>
            <a:ext cx="3095775" cy="31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505075" y="3997450"/>
            <a:ext cx="1983900" cy="400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258" lvl="0" marL="457200" rtl="0" algn="l">
              <a:spcBef>
                <a:spcPts val="0"/>
              </a:spcBef>
              <a:spcAft>
                <a:spcPts val="0"/>
              </a:spcAft>
              <a:buSzPts val="1002"/>
              <a:buChar char="●"/>
            </a:pPr>
            <a:r>
              <a:rPr lang="en" sz="1002"/>
              <a:t>P-values all above 0.05</a:t>
            </a:r>
            <a:endParaRPr sz="1002"/>
          </a:p>
        </p:txBody>
      </p:sp>
      <p:sp>
        <p:nvSpPr>
          <p:cNvPr id="184" name="Google Shape;184;p23"/>
          <p:cNvSpPr txBox="1"/>
          <p:nvPr/>
        </p:nvSpPr>
        <p:spPr>
          <a:xfrm>
            <a:off x="629550" y="3681150"/>
            <a:ext cx="34314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Ljung-Box Statistic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Cross-correlation - All Datasets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529375" y="796225"/>
            <a:ext cx="8183100" cy="426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/>
              <a:t>Consumer sentiment highly correlated with future values of the differenced income series.  Very slight correlation between consumer sentiment and future log-differenced S&amp;P 500 values.</a:t>
            </a:r>
            <a:endParaRPr i="1" sz="1500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1117" r="0" t="1215"/>
          <a:stretch/>
        </p:blipFill>
        <p:spPr>
          <a:xfrm>
            <a:off x="2006050" y="1733900"/>
            <a:ext cx="4432175" cy="31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</a:t>
            </a:r>
            <a:r>
              <a:rPr lang="en"/>
              <a:t> Model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2398350" y="769150"/>
            <a:ext cx="43473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AR(1) Fitted Model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650" y="1978088"/>
            <a:ext cx="1272693" cy="32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350" y="2571750"/>
            <a:ext cx="4347299" cy="15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2656400" y="4184975"/>
            <a:ext cx="3700200" cy="426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/>
              <a:t>Elements in red are statistically significant</a:t>
            </a:r>
            <a:endParaRPr i="1" sz="1500"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475" y="1384426"/>
            <a:ext cx="2282052" cy="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Diagnostics for VAR(1) Model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5" y="889350"/>
            <a:ext cx="3233900" cy="23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9350"/>
            <a:ext cx="3506887" cy="23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605925" y="3532650"/>
            <a:ext cx="3332400" cy="10011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Reasonably white noise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 about mean 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Does not exhibit heteroskedasticity</a:t>
            </a:r>
            <a:endParaRPr sz="1300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498725" y="3532650"/>
            <a:ext cx="3332400" cy="8043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Slight correlation between sentiment and differenced income residuals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913750" y="974700"/>
            <a:ext cx="33726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AR(1) Model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0" y="1602561"/>
            <a:ext cx="3372360" cy="2664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807" y="1613708"/>
            <a:ext cx="3372435" cy="2652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4857725" y="991325"/>
            <a:ext cx="33726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 Series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consumer sentiment, stock market performance, and median income is complex: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of our economy/financial market is speculative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Trading on Twitter sentiment, human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some correlation between income and the S&amp;P500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Pales in comparison to the </a:t>
            </a:r>
            <a:r>
              <a:rPr lang="en"/>
              <a:t>relationship with the Consumer Sentiment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also an aspect of income reflected in the CSI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59600" y="2056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83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Restatement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67750"/>
            <a:ext cx="8520600" cy="96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 explore the relationship between indicators of market success and the general well-being of the population.</a:t>
            </a:r>
            <a:endParaRPr sz="16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1918450"/>
            <a:ext cx="2928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Initial </a:t>
            </a:r>
            <a:r>
              <a:rPr lang="en" sz="2300"/>
              <a:t>Datasets</a:t>
            </a:r>
            <a:endParaRPr sz="23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370900"/>
            <a:ext cx="5117400" cy="713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8927" lvl="0" marL="457200" rtl="0" algn="l"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Inflation adjusted S&amp;P 500 (yearly 1969-2017)</a:t>
            </a:r>
            <a:endParaRPr sz="1265"/>
          </a:p>
          <a:p>
            <a:pPr indent="-308927" lvl="0" marL="457200" rtl="0" algn="l"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U.S. Median Real Income (yearly 1969-2017)</a:t>
            </a:r>
            <a:endParaRPr sz="1265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3028325"/>
            <a:ext cx="2839635" cy="18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0" y="2420650"/>
            <a:ext cx="4587300" cy="91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8927" lvl="0" marL="457200" rtl="0" algn="l"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lang="en" sz="1265"/>
              <a:t>University of Michigan Index of Consumer Sentiment</a:t>
            </a:r>
            <a:endParaRPr sz="12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65"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572000" y="1950575"/>
            <a:ext cx="2885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Additive </a:t>
            </a:r>
            <a:r>
              <a:rPr lang="en" sz="2300"/>
              <a:t>Dataset</a:t>
            </a:r>
            <a:endParaRPr sz="2300"/>
          </a:p>
        </p:txBody>
      </p:sp>
      <p:pic>
        <p:nvPicPr>
          <p:cNvPr descr="Chart&#10;&#10;Description automatically generated with medium confidence"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300" y="2996625"/>
            <a:ext cx="2040226" cy="18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to Stationarity - </a:t>
            </a:r>
            <a:r>
              <a:rPr lang="en"/>
              <a:t>Initial</a:t>
            </a:r>
            <a:r>
              <a:rPr lang="en"/>
              <a:t> Datasets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891425" y="3123750"/>
            <a:ext cx="3431400" cy="1599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/>
              <a:t>S&amp;P 500 Series</a:t>
            </a:r>
            <a:endParaRPr b="1" i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Return of the index at year 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300"/>
              <a:t>U.S. Median Income Series</a:t>
            </a:r>
            <a:endParaRPr b="1" i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Change in median income from year t-1 year to year t</a:t>
            </a:r>
            <a:endParaRPr sz="13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0" y="910650"/>
            <a:ext cx="3314400" cy="33102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4891425" y="910650"/>
            <a:ext cx="34314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891425" y="1409725"/>
            <a:ext cx="3314400" cy="10839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/>
              <a:t>Difference of Logarithm Transformation (S&amp;P 500)</a:t>
            </a:r>
            <a:endParaRPr b="1" i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300"/>
              <a:t>Differencing (U.S. Median Income)</a:t>
            </a:r>
            <a:endParaRPr b="1" i="1" sz="1300"/>
          </a:p>
        </p:txBody>
      </p:sp>
      <p:sp>
        <p:nvSpPr>
          <p:cNvPr id="86" name="Google Shape;86;p15"/>
          <p:cNvSpPr txBox="1"/>
          <p:nvPr/>
        </p:nvSpPr>
        <p:spPr>
          <a:xfrm>
            <a:off x="4891425" y="2610075"/>
            <a:ext cx="34314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Interpretation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08450" y="4220900"/>
            <a:ext cx="34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series plots of the S&amp;P 500 Index and U.S. Median Income, before and after transformations to stationarity.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87900" y="-113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Autocorrelation and Partial Autocorrelation - Initial Datasets</a:t>
            </a:r>
            <a:endParaRPr sz="22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525" y="889488"/>
            <a:ext cx="2971800" cy="2009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350" y="894250"/>
            <a:ext cx="2800350" cy="200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5" name="Google Shape;95;p16"/>
          <p:cNvCxnSpPr/>
          <p:nvPr/>
        </p:nvCxnSpPr>
        <p:spPr>
          <a:xfrm>
            <a:off x="4507038" y="894250"/>
            <a:ext cx="15600" cy="3944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81200" y="3264000"/>
            <a:ext cx="32016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lag 1 in both ACF and PACF and cuts off for all larger lags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Indicative of AR(1) or ARMA(1,1) model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916925" y="3346775"/>
            <a:ext cx="32016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significant ACF or PACF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Indicative of mean-only model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Cross-correlation - Initial Datasets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360" y="1384425"/>
            <a:ext cx="4695515" cy="345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2425" y="796225"/>
            <a:ext cx="7744500" cy="426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/>
              <a:t>Next year’s d</a:t>
            </a:r>
            <a:r>
              <a:rPr i="1" lang="en" sz="1500"/>
              <a:t>ifferenced income positively correlated with this year’s log differenced S&amp;P 500 value</a:t>
            </a:r>
            <a:endParaRPr i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and Forecasting - Initial Datasets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290750" y="1621400"/>
            <a:ext cx="1741800" cy="426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</a:t>
            </a:r>
            <a:r>
              <a:rPr baseline="-25000" lang="en" sz="1500"/>
              <a:t>t</a:t>
            </a:r>
            <a:r>
              <a:rPr lang="en" sz="1500"/>
              <a:t>= 0.465</a:t>
            </a:r>
            <a:r>
              <a:rPr baseline="-25000" lang="en" sz="1500"/>
              <a:t>(0.132)     </a:t>
            </a:r>
            <a:r>
              <a:rPr lang="en" sz="1500"/>
              <a:t>I</a:t>
            </a:r>
            <a:r>
              <a:rPr baseline="-25000" lang="en" sz="1500"/>
              <a:t>t-1</a:t>
            </a:r>
            <a:endParaRPr baseline="-25000"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114" name="Google Shape;114;p18"/>
          <p:cNvSpPr/>
          <p:nvPr/>
        </p:nvSpPr>
        <p:spPr>
          <a:xfrm>
            <a:off x="1328700" y="1714550"/>
            <a:ext cx="86850" cy="2397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5" y="2287100"/>
            <a:ext cx="3431400" cy="251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p18"/>
          <p:cNvSpPr txBox="1"/>
          <p:nvPr/>
        </p:nvSpPr>
        <p:spPr>
          <a:xfrm>
            <a:off x="1357000" y="1540225"/>
            <a:ext cx="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571000" y="1714550"/>
            <a:ext cx="86850" cy="2397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>
            <a:off x="4507038" y="894250"/>
            <a:ext cx="15600" cy="3944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485025" y="954588"/>
            <a:ext cx="34314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AR(1) Fitted Model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113275" y="954588"/>
            <a:ext cx="3431400" cy="4002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Mean-Only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98175" y="1634300"/>
            <a:ext cx="86850" cy="23970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134025" y="1554050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log(S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= 0.024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(0.024)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317975" y="1473800"/>
            <a:ext cx="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275" y="2289750"/>
            <a:ext cx="3587551" cy="25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52525" y="413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Diagnostics - Differenced Income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32569" l="0" r="0" t="0"/>
          <a:stretch/>
        </p:blipFill>
        <p:spPr>
          <a:xfrm>
            <a:off x="4359750" y="1235325"/>
            <a:ext cx="4271700" cy="305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05075" y="1644250"/>
            <a:ext cx="3682800" cy="907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Residuals are stationary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 about 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Relatively constant variance</a:t>
            </a:r>
            <a:endParaRPr sz="1300"/>
          </a:p>
        </p:txBody>
      </p:sp>
      <p:sp>
        <p:nvSpPr>
          <p:cNvPr id="132" name="Google Shape;132;p19"/>
          <p:cNvSpPr txBox="1"/>
          <p:nvPr/>
        </p:nvSpPr>
        <p:spPr>
          <a:xfrm>
            <a:off x="630775" y="1352600"/>
            <a:ext cx="2373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Standardized Residuals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94700" y="4499700"/>
            <a:ext cx="8136600" cy="4155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model assumptions are satisfied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06300" y="2968400"/>
            <a:ext cx="3015300" cy="400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Indicates residuals uncorrelated</a:t>
            </a:r>
            <a:endParaRPr sz="13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06300" y="3784950"/>
            <a:ext cx="1983900" cy="4002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Normality satisfied</a:t>
            </a:r>
            <a:endParaRPr sz="1300"/>
          </a:p>
        </p:txBody>
      </p:sp>
      <p:sp>
        <p:nvSpPr>
          <p:cNvPr id="136" name="Google Shape;136;p19"/>
          <p:cNvSpPr txBox="1"/>
          <p:nvPr/>
        </p:nvSpPr>
        <p:spPr>
          <a:xfrm>
            <a:off x="630775" y="2645300"/>
            <a:ext cx="3431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ACF of Residuals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30775" y="3468650"/>
            <a:ext cx="3431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 Q-Q Plot of Standard Residuals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87900" y="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Fitting and Forecasting Integrated Models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475" y="1144725"/>
            <a:ext cx="4343400" cy="305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0"/>
          <p:cNvCxnSpPr/>
          <p:nvPr/>
        </p:nvCxnSpPr>
        <p:spPr>
          <a:xfrm>
            <a:off x="553800" y="2589825"/>
            <a:ext cx="2679000" cy="8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763500" y="1605000"/>
            <a:ext cx="22596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ARI(1,1) model fit to I</a:t>
            </a:r>
            <a:r>
              <a:rPr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aseline="-25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82300" y="3029525"/>
            <a:ext cx="26220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Integrated model fit to log(S</a:t>
            </a:r>
            <a:r>
              <a:rPr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41500" y="-113200"/>
            <a:ext cx="8765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Introduction of</a:t>
            </a:r>
            <a:r>
              <a:rPr lang="en" sz="2100"/>
              <a:t> Consumer Sentiment Time Series</a:t>
            </a:r>
            <a:endParaRPr sz="2100"/>
          </a:p>
        </p:txBody>
      </p:sp>
      <p:sp>
        <p:nvSpPr>
          <p:cNvPr id="153" name="Google Shape;153;p21"/>
          <p:cNvSpPr/>
          <p:nvPr/>
        </p:nvSpPr>
        <p:spPr>
          <a:xfrm>
            <a:off x="485025" y="1144725"/>
            <a:ext cx="525900" cy="2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926350" y="4246200"/>
            <a:ext cx="20376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Tail-off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ACF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640200" y="4246200"/>
            <a:ext cx="20724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lag 1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PACF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hart&#10;&#10;Description automatically generated"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25" y="733425"/>
            <a:ext cx="4079375" cy="341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 with medium confidence"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00" y="733425"/>
            <a:ext cx="3705168" cy="341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98200" y="4213625"/>
            <a:ext cx="3866100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Relatively stationary - no data transformation needed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