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A4941F-86EA-4143-8FBF-835C96A31911}">
  <a:tblStyle styleId="{05A4941F-86EA-4143-8FBF-835C96A319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40b8449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40b8449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3844cb71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3844cb71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38a9fdb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38a9fdb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40b8449f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40b8449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3844cb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3844cb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38a9fd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38a9fd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3c3e10f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3c3e10f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category profit/sales ratio: Office supplies and Tech with 14% each and Furniture only 7%. Indicates an issue that needs further investigation.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3844cb7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3844cb7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3844cb71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3844cb71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3844cb71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3844cb71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3844cb71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3844cb71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40b8449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40b8449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4" name="Google Shape;24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6" name="Google Shape;36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21" name="Google Shape;12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9" name="Google Shape;4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311700" y="29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6" name="Google Shape;86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5" name="Google Shape;95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" name="Google Shape;105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2500" y="3866400"/>
            <a:ext cx="10953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80950" y="3874200"/>
            <a:ext cx="10953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6300" y="3827975"/>
            <a:ext cx="10953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80950" y="3862650"/>
            <a:ext cx="10953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6275" y="3825725"/>
            <a:ext cx="1095375" cy="1009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Offuture - Team Select</a:t>
            </a:r>
            <a:endParaRPr/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Matthew Hewitt, Karan Ruprah and Zeba Jahan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475" y="3712400"/>
            <a:ext cx="10953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80425" y="290775"/>
            <a:ext cx="7505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Products, Countries and Cities</a:t>
            </a:r>
            <a:endParaRPr/>
          </a:p>
        </p:txBody>
      </p:sp>
      <p:graphicFrame>
        <p:nvGraphicFramePr>
          <p:cNvPr id="207" name="Google Shape;207;p22"/>
          <p:cNvGraphicFramePr/>
          <p:nvPr/>
        </p:nvGraphicFramePr>
        <p:xfrm>
          <a:off x="1057375" y="88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1667350"/>
                <a:gridCol w="1422975"/>
              </a:tblGrid>
              <a:tr h="40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Revenue ($)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States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2297200.86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Australia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925235.85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858931.08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700562.03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Germany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628840.03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Mexico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622590.62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589650.11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Kingdom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528576.3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Indonesia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404887.5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Brazil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361106.42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8" name="Google Shape;208;p22"/>
          <p:cNvGraphicFramePr/>
          <p:nvPr/>
        </p:nvGraphicFramePr>
        <p:xfrm>
          <a:off x="4746025" y="85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1681700"/>
                <a:gridCol w="1408625"/>
              </a:tblGrid>
              <a:tr h="4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Revenue ($)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City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256368.16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Angeles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175851.34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Manila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120886.95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Seattle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119540.74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 Francisco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112669.09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Philadelphia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109077.01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Sydney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101945.52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Jakarta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94321.32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London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86945.81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Mexico City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85728.55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311700" y="290775"/>
            <a:ext cx="75057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Bottom</a:t>
            </a:r>
            <a:r>
              <a:rPr lang="en-GB"/>
              <a:t> 10 Products</a:t>
            </a:r>
            <a:endParaRPr/>
          </a:p>
        </p:txBody>
      </p:sp>
      <p:graphicFrame>
        <p:nvGraphicFramePr>
          <p:cNvPr id="214" name="Google Shape;214;p23"/>
          <p:cNvGraphicFramePr/>
          <p:nvPr/>
        </p:nvGraphicFramePr>
        <p:xfrm>
          <a:off x="992125" y="96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1649325"/>
                <a:gridCol w="1282825"/>
              </a:tblGrid>
              <a:tr h="35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ID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Revenue ($)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OFF-AP-10002203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OFF-EN-10003604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OFF-BI-10003253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OFF-BI-10003323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OFF-SME-10000258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OFF-ADV-10003196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OFF-BI-10001284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OFF-LA-10004700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OFF-BI-10000390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OFF-SME-10000950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23"/>
          <p:cNvGraphicFramePr/>
          <p:nvPr/>
        </p:nvGraphicFramePr>
        <p:xfrm>
          <a:off x="4508600" y="96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1358150"/>
                <a:gridCol w="1574000"/>
              </a:tblGrid>
              <a:tr h="3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ID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Profit ($)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TEC-MA-10000418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-8879.97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OFF-AP-10001623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-4958.16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TEC-MA-10000822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-4589.97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TEC-PH-10002991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-4574.64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TEC-MOT-10003050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-3998.68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TEC-MA-10004125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-3839.99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FUR-CH-10001582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-3066.78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FUR-TA-10000198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-2876.12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FUR-TA-10002885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-2798.49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FUR-TA-10001889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-2684.17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311700" y="29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674825" y="1423950"/>
            <a:ext cx="7505700" cy="27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Consistent growth throughout this period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APAC and EU markets major drivers in sales revenue and profit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Consumer segment over 50% of sales revenue and profit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Standard class majority of shipping mode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Diversified products and customer base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 Areas of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improvement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e.g Tables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2442600" y="2094450"/>
            <a:ext cx="4258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further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D9B6"/>
            </a:gs>
            <a:gs pos="100000">
              <a:srgbClr val="BE9E44"/>
            </a:gs>
            <a:gs pos="100000">
              <a:srgbClr val="1A1A1A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29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Revenue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152475"/>
            <a:ext cx="263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5409350" y="785975"/>
            <a:ext cx="31347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$2.3m to $4.3m in 3 years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APAC and EU markets  52%, Canada less than 1%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No real </a:t>
            </a:r>
            <a:r>
              <a:rPr lang="en-GB" sz="1700">
                <a:solidFill>
                  <a:schemeClr val="dk2"/>
                </a:solidFill>
              </a:rPr>
              <a:t>differences in Category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Consumer segment 51%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Standard class 60%, Same day 5%</a:t>
            </a:r>
            <a:endParaRPr sz="13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825"/>
            <a:ext cx="4438425" cy="371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49826"/>
            <a:ext cx="4382335" cy="37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04575"/>
            <a:ext cx="4467572" cy="3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322150" y="325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Quantity 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982650" y="993250"/>
            <a:ext cx="3342300" cy="3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31k to 61k in 3 years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Canada less than 1%, APAC, LATAM, US and EU all between 21% to 24%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Office Supplies 61%, Technology and Furniture both 20%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Tables less than 2%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Consumer segment 52%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Standard class 60%, Same Day 5%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50" y="993250"/>
            <a:ext cx="4249850" cy="3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50" y="1052500"/>
            <a:ext cx="4249850" cy="3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50" y="1052500"/>
            <a:ext cx="4249850" cy="34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00" y="459025"/>
            <a:ext cx="4648000" cy="42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29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Profit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5224400" y="958625"/>
            <a:ext cx="3519600" cy="3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249k to $504k in 3 years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APAC and EU 55%, Africa, EMEA and Canada just over 10%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Technology 45%, Office supplies 35%, Furniture 20%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Copiers and Phones 32%, Tables lost $64,000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Consumer segment 51%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Standard class 61%, Same Day 5%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3275"/>
            <a:ext cx="4260300" cy="34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93275"/>
            <a:ext cx="4260300" cy="34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93275"/>
            <a:ext cx="4831799" cy="38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29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4926375" y="820650"/>
            <a:ext cx="3398400" cy="36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$2m to $3.8m in 3 years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APAC and EU 51%, Canada less than 1%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All categories within 29% to 37%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Tables 7%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Consumer Segment 52%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Standard class 61%, Same Day 5%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0650"/>
            <a:ext cx="4260300" cy="361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20700"/>
            <a:ext cx="4260299" cy="361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820700"/>
            <a:ext cx="4614676" cy="36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19"/>
          <p:cNvGraphicFramePr/>
          <p:nvPr/>
        </p:nvGraphicFramePr>
        <p:xfrm>
          <a:off x="342963" y="8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1491375"/>
                <a:gridCol w="824175"/>
                <a:gridCol w="837275"/>
                <a:gridCol w="850350"/>
                <a:gridCol w="824175"/>
                <a:gridCol w="928850"/>
                <a:gridCol w="1033500"/>
                <a:gridCol w="706425"/>
                <a:gridCol w="981175"/>
              </a:tblGrid>
              <a:tr h="5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sub Categories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Binders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Chairs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Bookcases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Furnishings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Appliances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Quantity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3083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21429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4906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12336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8310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11225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11870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6078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Discount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19"/>
          <p:cNvGraphicFramePr/>
          <p:nvPr/>
        </p:nvGraphicFramePr>
        <p:xfrm>
          <a:off x="339975" y="882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1391275"/>
                <a:gridCol w="1391275"/>
                <a:gridCol w="1391275"/>
                <a:gridCol w="1391275"/>
                <a:gridCol w="1391275"/>
                <a:gridCol w="1391275"/>
              </a:tblGrid>
              <a:tr h="5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Cities 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Tegucigalpa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Chicago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Houston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Bangkok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Manila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Quantity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1334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1083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1661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Discount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19"/>
          <p:cNvSpPr txBox="1"/>
          <p:nvPr>
            <p:ph type="title"/>
          </p:nvPr>
        </p:nvSpPr>
        <p:spPr>
          <a:xfrm>
            <a:off x="228600" y="224825"/>
            <a:ext cx="87060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735550" y="3059088"/>
            <a:ext cx="7356600" cy="1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7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9"/>
              <a:buFont typeface="Arial"/>
              <a:buChar char="●"/>
            </a:pPr>
            <a:r>
              <a:rPr lang="en-GB" sz="17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22,281 Discounted orders (43.4%)</a:t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9"/>
              <a:buFont typeface="Arial"/>
              <a:buChar char="●"/>
            </a:pPr>
            <a:r>
              <a:rPr lang="en-GB" sz="17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29,009 Non-Discounted orders (56.5%)</a:t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9"/>
              <a:buFont typeface="Arial"/>
              <a:buChar char="●"/>
            </a:pPr>
            <a:r>
              <a:rPr lang="en-GB" sz="17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segment and shipping mode has a consistent rate  </a:t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9"/>
              <a:buFont typeface="Arial"/>
              <a:buChar char="●"/>
            </a:pPr>
            <a:r>
              <a:rPr lang="en-GB" sz="17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has the highest average discount rate </a:t>
            </a:r>
            <a:endParaRPr sz="417"/>
          </a:p>
        </p:txBody>
      </p:sp>
      <p:graphicFrame>
        <p:nvGraphicFramePr>
          <p:cNvPr id="186" name="Google Shape;186;p19"/>
          <p:cNvGraphicFramePr/>
          <p:nvPr/>
        </p:nvGraphicFramePr>
        <p:xfrm>
          <a:off x="349588" y="89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1410675"/>
                <a:gridCol w="1410675"/>
                <a:gridCol w="1410675"/>
                <a:gridCol w="1410675"/>
                <a:gridCol w="1410675"/>
                <a:gridCol w="1410675"/>
              </a:tblGrid>
              <a:tr h="5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Nigeria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Turkey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Netherlands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Argentina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Honduras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Quantity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2056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3024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1682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1504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Discount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19"/>
          <p:cNvGraphicFramePr/>
          <p:nvPr/>
        </p:nvGraphicFramePr>
        <p:xfrm>
          <a:off x="806800" y="894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1882600"/>
                <a:gridCol w="1882600"/>
                <a:gridCol w="1882600"/>
                <a:gridCol w="1882600"/>
              </a:tblGrid>
              <a:tr h="5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Category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Furniture 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Office </a:t>
                      </a: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Supplies</a:t>
                      </a: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Quantity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34954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108182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35176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Discount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19"/>
          <p:cNvSpPr txBox="1"/>
          <p:nvPr/>
        </p:nvSpPr>
        <p:spPr>
          <a:xfrm>
            <a:off x="9732750" y="6152250"/>
            <a:ext cx="3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19"/>
          <p:cNvGraphicFramePr/>
          <p:nvPr/>
        </p:nvGraphicFramePr>
        <p:xfrm>
          <a:off x="342963" y="8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1433175"/>
                <a:gridCol w="1282325"/>
                <a:gridCol w="892600"/>
                <a:gridCol w="1068600"/>
                <a:gridCol w="942875"/>
                <a:gridCol w="842300"/>
                <a:gridCol w="1068600"/>
                <a:gridCol w="946800"/>
              </a:tblGrid>
              <a:tr h="5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EMEA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Africa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APAC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LATAM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Canada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Quantity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11517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10564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37873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41226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38526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37773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833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Discount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91875" y="290775"/>
            <a:ext cx="7505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Products, Countries and Cities</a:t>
            </a:r>
            <a:endParaRPr/>
          </a:p>
        </p:txBody>
      </p:sp>
      <p:graphicFrame>
        <p:nvGraphicFramePr>
          <p:cNvPr id="195" name="Google Shape;195;p20"/>
          <p:cNvGraphicFramePr/>
          <p:nvPr/>
        </p:nvGraphicFramePr>
        <p:xfrm>
          <a:off x="1649313" y="91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2878500"/>
                <a:gridCol w="2966875"/>
              </a:tblGrid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ID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Revenue ($)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TEC-CO-10004722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61599.82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TEC-PH-10004664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30041.55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OFF-BI-10003527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27453.38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TEC-MA-10002412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22638.48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TEC-PH-10004823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22262.1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FUR-CH-10002024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21870.58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FUR-CH-10000027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21329.73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OFF-AP-10004512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21147.08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OFF-BI-10001359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19823.48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OFF-BI-10000545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19024.5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391875" y="290775"/>
            <a:ext cx="7505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Products, Countries and Cities</a:t>
            </a:r>
            <a:endParaRPr/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1649313" y="93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{05A4941F-86EA-4143-8FBF-835C96A31911}</a:tableStyleId>
              </a:tblPr>
              <a:tblGrid>
                <a:gridCol w="2901475"/>
                <a:gridCol w="2943900"/>
              </a:tblGrid>
              <a:tr h="35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ID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Profit ($)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TEC-CO-10004722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25199.93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OFF-AP-10004512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10345.58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TEC-PH-10004823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8121.48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OFF-BI-10003527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7753.04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TEC-CO-10001449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6983.88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FUR-CH-10002250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6123.26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TEC-PH-10004664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5455.95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OFF-AP-10002330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5452.46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TEC-PH-10000303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5356.81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FUR-CH-10002203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5003.1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