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82" r:id="rId5"/>
    <p:sldMasterId id="2147483694" r:id="rId6"/>
    <p:sldMasterId id="2147483706" r:id="rId7"/>
  </p:sldMasterIdLst>
  <p:notesMasterIdLst>
    <p:notesMasterId r:id="rId24"/>
  </p:notesMasterIdLst>
  <p:handoutMasterIdLst>
    <p:handoutMasterId r:id="rId25"/>
  </p:handoutMasterIdLst>
  <p:sldIdLst>
    <p:sldId id="420" r:id="rId8"/>
    <p:sldId id="482" r:id="rId9"/>
    <p:sldId id="635" r:id="rId10"/>
    <p:sldId id="636" r:id="rId11"/>
    <p:sldId id="637" r:id="rId12"/>
    <p:sldId id="638" r:id="rId13"/>
    <p:sldId id="629" r:id="rId14"/>
    <p:sldId id="492" r:id="rId15"/>
    <p:sldId id="493" r:id="rId16"/>
    <p:sldId id="327" r:id="rId17"/>
    <p:sldId id="325" r:id="rId18"/>
    <p:sldId id="323" r:id="rId19"/>
    <p:sldId id="507" r:id="rId20"/>
    <p:sldId id="496" r:id="rId21"/>
    <p:sldId id="472" r:id="rId22"/>
    <p:sldId id="51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64EBD8-9507-4258-8134-BB4B0D307804}">
          <p14:sldIdLst>
            <p14:sldId id="420"/>
            <p14:sldId id="482"/>
            <p14:sldId id="635"/>
            <p14:sldId id="636"/>
            <p14:sldId id="637"/>
            <p14:sldId id="638"/>
            <p14:sldId id="629"/>
            <p14:sldId id="492"/>
            <p14:sldId id="493"/>
            <p14:sldId id="327"/>
            <p14:sldId id="325"/>
            <p14:sldId id="323"/>
            <p14:sldId id="507"/>
            <p14:sldId id="496"/>
          </p14:sldIdLst>
        </p14:section>
        <p14:section name="Conclusion" id="{9E0C0759-2984-4297-88A2-FA7F6033F5F2}">
          <p14:sldIdLst>
            <p14:sldId id="472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Andreas Widmer" initials="LAW" lastIdx="1" clrIdx="0">
    <p:extLst>
      <p:ext uri="{19B8F6BF-5375-455C-9EA6-DF929625EA0E}">
        <p15:presenceInfo xmlns:p15="http://schemas.microsoft.com/office/powerpoint/2012/main" userId="S-1-5-21-329068152-854245398-839522115-1955730" providerId="AD"/>
      </p:ext>
    </p:extLst>
  </p:cmAuthor>
  <p:cmAuthor id="2" name="Weber, Sebastian" initials="WS" lastIdx="8" clrIdx="1">
    <p:extLst>
      <p:ext uri="{19B8F6BF-5375-455C-9EA6-DF929625EA0E}">
        <p15:presenceInfo xmlns:p15="http://schemas.microsoft.com/office/powerpoint/2012/main" userId="S::weberse2@novartis.net::424e8a5d-96e4-4d7d-a3ac-4546c5620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1DD"/>
    <a:srgbClr val="023760"/>
    <a:srgbClr val="9ABFDC"/>
    <a:srgbClr val="FF0000"/>
    <a:srgbClr val="E86C18"/>
    <a:srgbClr val="33CC33"/>
    <a:srgbClr val="9C9C9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62791" autoAdjust="0"/>
  </p:normalViewPr>
  <p:slideViewPr>
    <p:cSldViewPr snapToGrid="0">
      <p:cViewPr varScale="1">
        <p:scale>
          <a:sx n="91" d="100"/>
          <a:sy n="91" d="100"/>
        </p:scale>
        <p:origin x="2052" y="84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hidis, Kostas" userId="8b3a2472-b99f-4b7a-8b40-3bdb5c169715" providerId="ADAL" clId="{2FDFB0B9-F00A-4904-B19F-F75751E15E9C}"/>
    <pc:docChg chg="undo custSel addSld delSld modSld sldOrd modSection">
      <pc:chgData name="Sechidis, Kostas" userId="8b3a2472-b99f-4b7a-8b40-3bdb5c169715" providerId="ADAL" clId="{2FDFB0B9-F00A-4904-B19F-F75751E15E9C}" dt="2021-10-05T11:09:48.200" v="88" actId="47"/>
      <pc:docMkLst>
        <pc:docMk/>
      </pc:docMkLst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1456073457" sldId="262"/>
        </pc:sldMkLst>
      </pc:sldChg>
      <pc:sldChg chg="delSp add del mod delAnim">
        <pc:chgData name="Sechidis, Kostas" userId="8b3a2472-b99f-4b7a-8b40-3bdb5c169715" providerId="ADAL" clId="{2FDFB0B9-F00A-4904-B19F-F75751E15E9C}" dt="2021-10-05T11:06:57.571" v="83" actId="478"/>
        <pc:sldMkLst>
          <pc:docMk/>
          <pc:sldMk cId="4105048374" sldId="323"/>
        </pc:sldMkLst>
        <pc:spChg chg="del">
          <ac:chgData name="Sechidis, Kostas" userId="8b3a2472-b99f-4b7a-8b40-3bdb5c169715" providerId="ADAL" clId="{2FDFB0B9-F00A-4904-B19F-F75751E15E9C}" dt="2021-10-05T11:06:57.571" v="83" actId="478"/>
          <ac:spMkLst>
            <pc:docMk/>
            <pc:sldMk cId="4105048374" sldId="323"/>
            <ac:spMk id="3" creationId="{00000000-0000-0000-0000-000000000000}"/>
          </ac:spMkLst>
        </pc:spChg>
        <pc:grpChg chg="del">
          <ac:chgData name="Sechidis, Kostas" userId="8b3a2472-b99f-4b7a-8b40-3bdb5c169715" providerId="ADAL" clId="{2FDFB0B9-F00A-4904-B19F-F75751E15E9C}" dt="2021-10-05T11:06:57.571" v="83" actId="478"/>
          <ac:grpSpMkLst>
            <pc:docMk/>
            <pc:sldMk cId="4105048374" sldId="323"/>
            <ac:grpSpMk id="4" creationId="{00000000-0000-0000-0000-000000000000}"/>
          </ac:grpSpMkLst>
        </pc:grpChg>
      </pc:sldChg>
      <pc:sldChg chg="modSp add del mod">
        <pc:chgData name="Sechidis, Kostas" userId="8b3a2472-b99f-4b7a-8b40-3bdb5c169715" providerId="ADAL" clId="{2FDFB0B9-F00A-4904-B19F-F75751E15E9C}" dt="2021-10-05T11:06:44.490" v="82" actId="27636"/>
        <pc:sldMkLst>
          <pc:docMk/>
          <pc:sldMk cId="3864605985" sldId="325"/>
        </pc:sldMkLst>
        <pc:spChg chg="mod">
          <ac:chgData name="Sechidis, Kostas" userId="8b3a2472-b99f-4b7a-8b40-3bdb5c169715" providerId="ADAL" clId="{2FDFB0B9-F00A-4904-B19F-F75751E15E9C}" dt="2021-10-05T11:06:44.490" v="82" actId="27636"/>
          <ac:spMkLst>
            <pc:docMk/>
            <pc:sldMk cId="3864605985" sldId="325"/>
            <ac:spMk id="19" creationId="{00000000-0000-0000-0000-000000000000}"/>
          </ac:spMkLst>
        </pc:spChg>
      </pc:sldChg>
      <pc:sldChg chg="add del">
        <pc:chgData name="Sechidis, Kostas" userId="8b3a2472-b99f-4b7a-8b40-3bdb5c169715" providerId="ADAL" clId="{2FDFB0B9-F00A-4904-B19F-F75751E15E9C}" dt="2021-10-05T11:06:37.772" v="80"/>
        <pc:sldMkLst>
          <pc:docMk/>
          <pc:sldMk cId="2028667543" sldId="327"/>
        </pc:sldMkLst>
      </pc:sldChg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1294013523" sldId="332"/>
        </pc:sldMkLst>
      </pc:sldChg>
      <pc:sldChg chg="addSp delSp modSp mod">
        <pc:chgData name="Sechidis, Kostas" userId="8b3a2472-b99f-4b7a-8b40-3bdb5c169715" providerId="ADAL" clId="{2FDFB0B9-F00A-4904-B19F-F75751E15E9C}" dt="2021-10-05T11:03:38.598" v="47" actId="478"/>
        <pc:sldMkLst>
          <pc:docMk/>
          <pc:sldMk cId="391943920" sldId="420"/>
        </pc:sldMkLst>
        <pc:spChg chg="mod">
          <ac:chgData name="Sechidis, Kostas" userId="8b3a2472-b99f-4b7a-8b40-3bdb5c169715" providerId="ADAL" clId="{2FDFB0B9-F00A-4904-B19F-F75751E15E9C}" dt="2021-10-05T11:03:24.882" v="44" actId="20577"/>
          <ac:spMkLst>
            <pc:docMk/>
            <pc:sldMk cId="391943920" sldId="420"/>
            <ac:spMk id="3" creationId="{00000000-0000-0000-0000-000000000000}"/>
          </ac:spMkLst>
        </pc:spChg>
        <pc:spChg chg="del">
          <ac:chgData name="Sechidis, Kostas" userId="8b3a2472-b99f-4b7a-8b40-3bdb5c169715" providerId="ADAL" clId="{2FDFB0B9-F00A-4904-B19F-F75751E15E9C}" dt="2021-10-05T11:03:28.209" v="45" actId="478"/>
          <ac:spMkLst>
            <pc:docMk/>
            <pc:sldMk cId="391943920" sldId="420"/>
            <ac:spMk id="4" creationId="{00000000-0000-0000-0000-000000000000}"/>
          </ac:spMkLst>
        </pc:spChg>
        <pc:spChg chg="add del mod">
          <ac:chgData name="Sechidis, Kostas" userId="8b3a2472-b99f-4b7a-8b40-3bdb5c169715" providerId="ADAL" clId="{2FDFB0B9-F00A-4904-B19F-F75751E15E9C}" dt="2021-10-05T11:03:38.598" v="47" actId="478"/>
          <ac:spMkLst>
            <pc:docMk/>
            <pc:sldMk cId="391943920" sldId="420"/>
            <ac:spMk id="7" creationId="{51725215-3ED4-4BF9-AE89-58D5B3E58351}"/>
          </ac:spMkLst>
        </pc:spChg>
      </pc:sldChg>
      <pc:sldChg chg="del">
        <pc:chgData name="Sechidis, Kostas" userId="8b3a2472-b99f-4b7a-8b40-3bdb5c169715" providerId="ADAL" clId="{2FDFB0B9-F00A-4904-B19F-F75751E15E9C}" dt="2021-10-05T11:02:12.503" v="0" actId="47"/>
        <pc:sldMkLst>
          <pc:docMk/>
          <pc:sldMk cId="3936200111" sldId="464"/>
        </pc:sldMkLst>
      </pc:sldChg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2331461102" sldId="469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709785587" sldId="475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2066299099" sldId="476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3755777164" sldId="477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107353008" sldId="478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2707289609" sldId="481"/>
        </pc:sldMkLst>
      </pc:sldChg>
      <pc:sldChg chg="delSp modSp mod delAnim">
        <pc:chgData name="Sechidis, Kostas" userId="8b3a2472-b99f-4b7a-8b40-3bdb5c169715" providerId="ADAL" clId="{2FDFB0B9-F00A-4904-B19F-F75751E15E9C}" dt="2021-10-05T11:02:24.921" v="17" actId="20577"/>
        <pc:sldMkLst>
          <pc:docMk/>
          <pc:sldMk cId="2902734881" sldId="482"/>
        </pc:sldMkLst>
        <pc:spChg chg="del">
          <ac:chgData name="Sechidis, Kostas" userId="8b3a2472-b99f-4b7a-8b40-3bdb5c169715" providerId="ADAL" clId="{2FDFB0B9-F00A-4904-B19F-F75751E15E9C}" dt="2021-10-05T11:02:19.011" v="1" actId="478"/>
          <ac:spMkLst>
            <pc:docMk/>
            <pc:sldMk cId="2902734881" sldId="482"/>
            <ac:spMk id="6" creationId="{00000000-0000-0000-0000-000000000000}"/>
          </ac:spMkLst>
        </pc:spChg>
        <pc:spChg chg="mod">
          <ac:chgData name="Sechidis, Kostas" userId="8b3a2472-b99f-4b7a-8b40-3bdb5c169715" providerId="ADAL" clId="{2FDFB0B9-F00A-4904-B19F-F75751E15E9C}" dt="2021-10-05T11:02:24.921" v="17" actId="20577"/>
          <ac:spMkLst>
            <pc:docMk/>
            <pc:sldMk cId="2902734881" sldId="482"/>
            <ac:spMk id="15" creationId="{D76FA854-6369-455B-A876-BA200D5A3097}"/>
          </ac:spMkLst>
        </pc:spChg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681865689" sldId="484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2878568235" sldId="485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2480437094" sldId="486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2397090193" sldId="487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176205064" sldId="489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462378244" sldId="490"/>
        </pc:sldMkLst>
      </pc:sldChg>
      <pc:sldChg chg="modSp add del mod ord">
        <pc:chgData name="Sechidis, Kostas" userId="8b3a2472-b99f-4b7a-8b40-3bdb5c169715" providerId="ADAL" clId="{2FDFB0B9-F00A-4904-B19F-F75751E15E9C}" dt="2021-10-05T11:05:10.727" v="73" actId="20577"/>
        <pc:sldMkLst>
          <pc:docMk/>
          <pc:sldMk cId="261477574" sldId="492"/>
        </pc:sldMkLst>
        <pc:spChg chg="mod">
          <ac:chgData name="Sechidis, Kostas" userId="8b3a2472-b99f-4b7a-8b40-3bdb5c169715" providerId="ADAL" clId="{2FDFB0B9-F00A-4904-B19F-F75751E15E9C}" dt="2021-10-05T11:05:10.727" v="73" actId="20577"/>
          <ac:spMkLst>
            <pc:docMk/>
            <pc:sldMk cId="261477574" sldId="492"/>
            <ac:spMk id="6" creationId="{D76FA854-6369-455B-A876-BA200D5A3097}"/>
          </ac:spMkLst>
        </pc:spChg>
      </pc:sldChg>
      <pc:sldChg chg="delSp add del">
        <pc:chgData name="Sechidis, Kostas" userId="8b3a2472-b99f-4b7a-8b40-3bdb5c169715" providerId="ADAL" clId="{2FDFB0B9-F00A-4904-B19F-F75751E15E9C}" dt="2021-10-05T11:06:41.633" v="81"/>
        <pc:sldMkLst>
          <pc:docMk/>
          <pc:sldMk cId="2016504645" sldId="493"/>
        </pc:sldMkLst>
        <pc:picChg chg="del">
          <ac:chgData name="Sechidis, Kostas" userId="8b3a2472-b99f-4b7a-8b40-3bdb5c169715" providerId="ADAL" clId="{2FDFB0B9-F00A-4904-B19F-F75751E15E9C}" dt="2021-10-05T11:06:41.633" v="81"/>
          <ac:picMkLst>
            <pc:docMk/>
            <pc:sldMk cId="2016504645" sldId="493"/>
            <ac:picMk id="3" creationId="{F663FB17-9934-4C1D-96FC-5CF3FA5874E6}"/>
          </ac:picMkLst>
        </pc:picChg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577231858" sldId="498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530902881" sldId="500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1261614270" sldId="501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952820336" sldId="502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889608329" sldId="504"/>
        </pc:sldMkLst>
      </pc:sldChg>
      <pc:sldChg chg="del">
        <pc:chgData name="Sechidis, Kostas" userId="8b3a2472-b99f-4b7a-8b40-3bdb5c169715" providerId="ADAL" clId="{2FDFB0B9-F00A-4904-B19F-F75751E15E9C}" dt="2021-10-05T11:05:47.454" v="75" actId="47"/>
        <pc:sldMkLst>
          <pc:docMk/>
          <pc:sldMk cId="2885276521" sldId="506"/>
        </pc:sldMkLst>
      </pc:sldChg>
      <pc:sldChg chg="add del ord">
        <pc:chgData name="Sechidis, Kostas" userId="8b3a2472-b99f-4b7a-8b40-3bdb5c169715" providerId="ADAL" clId="{2FDFB0B9-F00A-4904-B19F-F75751E15E9C}" dt="2021-10-05T11:09:39.187" v="87"/>
        <pc:sldMkLst>
          <pc:docMk/>
          <pc:sldMk cId="725359596" sldId="507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4233023993" sldId="508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2973653129" sldId="509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2374259254" sldId="510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3539620567" sldId="511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3705681885" sldId="512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1478749952" sldId="514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4206663265" sldId="515"/>
        </pc:sldMkLst>
      </pc:sldChg>
      <pc:sldChg chg="del">
        <pc:chgData name="Sechidis, Kostas" userId="8b3a2472-b99f-4b7a-8b40-3bdb5c169715" providerId="ADAL" clId="{2FDFB0B9-F00A-4904-B19F-F75751E15E9C}" dt="2021-10-05T11:09:48.200" v="88" actId="47"/>
        <pc:sldMkLst>
          <pc:docMk/>
          <pc:sldMk cId="1315424758" sldId="516"/>
        </pc:sldMkLst>
      </pc:sldChg>
      <pc:sldChg chg="del">
        <pc:chgData name="Sechidis, Kostas" userId="8b3a2472-b99f-4b7a-8b40-3bdb5c169715" providerId="ADAL" clId="{2FDFB0B9-F00A-4904-B19F-F75751E15E9C}" dt="2021-10-05T11:04:35.197" v="49" actId="47"/>
        <pc:sldMkLst>
          <pc:docMk/>
          <pc:sldMk cId="443857198" sldId="517"/>
        </pc:sldMkLst>
      </pc:sldChg>
      <pc:sldChg chg="del">
        <pc:chgData name="Sechidis, Kostas" userId="8b3a2472-b99f-4b7a-8b40-3bdb5c169715" providerId="ADAL" clId="{2FDFB0B9-F00A-4904-B19F-F75751E15E9C}" dt="2021-10-05T11:05:59.165" v="76" actId="47"/>
        <pc:sldMkLst>
          <pc:docMk/>
          <pc:sldMk cId="560772829" sldId="518"/>
        </pc:sldMkLst>
      </pc:sldChg>
      <pc:sldChg chg="add del">
        <pc:chgData name="Sechidis, Kostas" userId="8b3a2472-b99f-4b7a-8b40-3bdb5c169715" providerId="ADAL" clId="{2FDFB0B9-F00A-4904-B19F-F75751E15E9C}" dt="2021-10-05T11:03:51.988" v="48" actId="47"/>
        <pc:sldMkLst>
          <pc:docMk/>
          <pc:sldMk cId="1328042023" sldId="634"/>
        </pc:sldMkLst>
      </pc:sldChg>
      <pc:sldMasterChg chg="delSldLayout">
        <pc:chgData name="Sechidis, Kostas" userId="8b3a2472-b99f-4b7a-8b40-3bdb5c169715" providerId="ADAL" clId="{2FDFB0B9-F00A-4904-B19F-F75751E15E9C}" dt="2021-10-05T11:03:51.988" v="48" actId="47"/>
        <pc:sldMasterMkLst>
          <pc:docMk/>
          <pc:sldMasterMk cId="1686022313" sldId="2147483648"/>
        </pc:sldMasterMkLst>
        <pc:sldLayoutChg chg="del">
          <pc:chgData name="Sechidis, Kostas" userId="8b3a2472-b99f-4b7a-8b40-3bdb5c169715" providerId="ADAL" clId="{2FDFB0B9-F00A-4904-B19F-F75751E15E9C}" dt="2021-10-05T11:03:51.988" v="48" actId="47"/>
          <pc:sldLayoutMkLst>
            <pc:docMk/>
            <pc:sldMasterMk cId="1686022313" sldId="2147483648"/>
            <pc:sldLayoutMk cId="3865093763" sldId="214748368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10/6/2021</a:t>
            </a:fld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genetic variation affect the risk of a disease?</a:t>
            </a:r>
            <a:r>
              <a:rPr lang="en-US" baseline="0" dirty="0"/>
              <a:t> Finding which variables affect some disease is the first step of a long process, it’s hypothesis generation. 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 to understand which mutations are in the pathway of some disease, in a way that when</a:t>
            </a:r>
            <a:r>
              <a:rPr lang="en-US" baseline="0" dirty="0"/>
              <a:t> we give a list to the biologist this is reproducible</a:t>
            </a:r>
            <a:br>
              <a:rPr lang="en-US" baseline="0" dirty="0"/>
            </a:br>
            <a:r>
              <a:rPr lang="en-US" baseline="0" dirty="0"/>
              <a:t>How can we select variables without too many false positives, so we do not run into problems related with the irreproducibility of our findings</a:t>
            </a:r>
            <a:endParaRPr lang="en-US" dirty="0"/>
          </a:p>
          <a:p>
            <a:br>
              <a:rPr lang="en-US" baseline="0" dirty="0"/>
            </a:br>
            <a:r>
              <a:rPr lang="en-US" baseline="0" dirty="0"/>
              <a:t>, she will not waste more than 10% of the time to explore false positives.</a:t>
            </a:r>
          </a:p>
          <a:p>
            <a:endParaRPr lang="en-US" dirty="0"/>
          </a:p>
          <a:p>
            <a:r>
              <a:rPr lang="en-US" dirty="0"/>
              <a:t>data coming from sensors, digital data. understand disease progression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gene</a:t>
            </a:r>
            <a:r>
              <a:rPr lang="en-US" baseline="0" dirty="0"/>
              <a:t> expression profiles determine the severity of a tumor?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Which </a:t>
            </a:r>
            <a:r>
              <a:rPr lang="en-US" baseline="0" dirty="0" err="1"/>
              <a:t>factos</a:t>
            </a:r>
            <a:r>
              <a:rPr lang="en-US" baseline="0" dirty="0"/>
              <a:t>/variable help determine whether a loan will be repaid?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33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17A71-0C24-B645-9064-3607CAB311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33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supervised learning scenario.</a:t>
            </a:r>
          </a:p>
          <a:p>
            <a:endParaRPr lang="en-US"/>
          </a:p>
          <a:p>
            <a:r>
              <a:rPr lang="en-US"/>
              <a:t>Filter Methods.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supervised learning scenario.</a:t>
            </a:r>
          </a:p>
          <a:p>
            <a:endParaRPr lang="en-US"/>
          </a:p>
          <a:p>
            <a:r>
              <a:rPr lang="en-US"/>
              <a:t>Filter Methods.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44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clinical trial database can be utilized to perform a subgroup search with</a:t>
            </a:r>
            <a:r>
              <a:rPr lang="en-US" baseline="0" dirty="0"/>
              <a:t> </a:t>
            </a:r>
            <a:r>
              <a:rPr lang="en-US" dirty="0"/>
              <a:t>the objective of identifying important predictive biomarkers.</a:t>
            </a:r>
          </a:p>
          <a:p>
            <a:endParaRPr lang="en-US" dirty="0"/>
          </a:p>
          <a:p>
            <a:r>
              <a:rPr lang="en-US" dirty="0"/>
              <a:t>A Phase III trial was conducted to compare a novel treatment to a control</a:t>
            </a:r>
            <a:r>
              <a:rPr lang="en-US" baseline="0" dirty="0"/>
              <a:t> </a:t>
            </a:r>
            <a:r>
              <a:rPr lang="en-US" dirty="0"/>
              <a:t>(standard of care) in patients with a life-threatening disease (severe sepsis). The clinical database contains 470 patients who were randomized to the treatment arm (n = 317) or control arm (n = 153). The outcome variable for the primary analysis was a binary indicator for all-cause survival at 28 days. The trial’s overall outcome was negative. Specifically,</a:t>
            </a:r>
          </a:p>
          <a:p>
            <a:endParaRPr lang="en-US" dirty="0"/>
          </a:p>
          <a:p>
            <a:r>
              <a:rPr lang="en-US" dirty="0"/>
              <a:t>The list includes a demographic marker (patient age) and 10 clinical or laboratory markers. </a:t>
            </a:r>
          </a:p>
          <a:p>
            <a:endParaRPr lang="en-US" dirty="0"/>
          </a:p>
          <a:p>
            <a:r>
              <a:rPr lang="en-US" dirty="0"/>
              <a:t>The markers were chosen based on their prognostic value in patients with severe sepsis. For example, patients with a lower value of the APACHE II (Acute Physiology and Chronic Health Evaluation) score have a higher predicted probability of survival (</a:t>
            </a:r>
            <a:r>
              <a:rPr lang="en-US" dirty="0" err="1"/>
              <a:t>Knaus</a:t>
            </a:r>
            <a:r>
              <a:rPr lang="en-US" dirty="0"/>
              <a:t> et al., 1985). However, it is unclear which of these markers have predictive ability, that is, can predict a beneficial effect in patients who have receive the novel treatment.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0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E4775E2-C349-5D46-8B00-EEEC2FC3FD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>
                <a:solidFill>
                  <a:srgbClr val="FFFFFF"/>
                </a:solidFill>
              </a:rPr>
              <a:t>Business or </a:t>
            </a:r>
            <a:r>
              <a:rPr lang="en-US"/>
              <a:t>Organizational</a:t>
            </a:r>
            <a:r>
              <a:rPr lang="en-US">
                <a:solidFill>
                  <a:srgbClr val="FFFFFF"/>
                </a:solidFill>
              </a:rPr>
              <a:t> Unit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“Quote goes here.”</a:t>
            </a:r>
          </a:p>
          <a:p>
            <a:pPr lvl="1"/>
            <a:r>
              <a:rPr lang="en-US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4D8C-596E-D644-8AA7-DBFA149284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  <a:r>
              <a:rPr lang="en-US" err="1"/>
              <a:t>su</a:t>
            </a:r>
            <a:r>
              <a:rPr lang="en-US"/>
              <a:t>   </a:t>
            </a:r>
            <a:r>
              <a:rPr lang="en-US" err="1"/>
              <a:t>btitle</a:t>
            </a:r>
            <a:r>
              <a:rPr lang="en-US"/>
              <a:t>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6C8E6-00B0-984D-96B9-60F58388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B6A24D-6BB8-474F-8F69-48CC49652D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3F970-4F3C-A744-9D6D-B0FDBD448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A1FF81-AC4A-5744-B23B-E24980FE4C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>
                <a:solidFill>
                  <a:srgbClr val="FFFFFF"/>
                </a:solidFill>
              </a:rPr>
              <a:t>Business or </a:t>
            </a:r>
            <a:r>
              <a:rPr lang="en-US"/>
              <a:t>Organizational</a:t>
            </a:r>
            <a:r>
              <a:rPr lang="en-US">
                <a:solidFill>
                  <a:srgbClr val="FFFFFF"/>
                </a:solidFill>
              </a:rPr>
              <a:t> Unit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0">
                <a:solidFill>
                  <a:srgbClr val="FFFFFF"/>
                </a:solidFill>
              </a:rPr>
              <a:t>Franchise or Department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A5AF66-6AD0-0748-89FA-2E250B707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23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8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7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2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8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4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4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5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3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4999-DCF4-417C-8EF0-DA2C29EA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F1A41-AFF3-4B89-9DE5-9D12C1DB2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E393-5173-4F5A-87D1-3961F88E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0CF2-1CD4-4B12-A751-D2E09872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9C31-A470-4F32-B348-913E1999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3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4EBA-12B0-4A9B-A2F5-F12DF854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08DF-AC5B-4F51-B530-B319F9E6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7AD4-A70E-4707-B046-C7412CEB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311E2-1FFB-4C9F-B28A-D2318BD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ABEC-030E-40BD-AF48-E38D62B1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7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F0F3-E3D7-43D8-8A74-D93C823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F2F5-00E7-4594-8F1B-FEC6659A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5554-F4C5-43D6-843F-C0049BAC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6646-B32E-4F82-B53F-CC792479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5FAB-7A3B-4233-B6DB-8F66C84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6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9700-B90A-4BD4-85A0-1409B680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FF69-F273-4DB8-B86C-F02BA2278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0ACE-A7FB-49F4-9A78-126CE810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0C0E3-CCDB-4873-80F8-DD416541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3DB7-CAD8-42BC-BCAC-5DAD0690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ECCF-B7FC-435C-9578-B74746B7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66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6B66-4C08-48A1-962E-602EBDF2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44AD-58EE-4A25-9F63-EADD4DB0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9BEC-9B87-4EE5-94B8-B2628863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7FEA-F3E4-4D74-BF31-0BCA3C395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BEB1F-8195-45BC-B1D9-42E057D69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D396E-CF20-4F1E-A077-53703709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7762E-CABC-402D-BC0A-1961571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5550A-021D-45F1-983A-F8EA261C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9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DD0F-048A-4A91-9128-B4CDC61D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ECEA2-57FA-4399-B77A-57C2A20A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F4A9E-9A36-4CF8-929F-644643EE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DADBB-4218-4A97-A80D-073B0DDA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65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FE2C3-E661-4CB7-A53D-9E32D810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ADA8C-3FF0-4582-BFC5-DD0F0EE5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9987-6138-43EE-B55E-C4E9117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2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B48F-DD44-4583-A5BE-0FC2251C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5C15-DC4F-4F33-9BF6-8BEDB147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593EA-0D5C-4CC6-893A-43FEABA2E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58AE-9A77-454C-B4A3-41F313BB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FB01-4401-4732-83DA-7FE78D99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A7059-B161-4ED7-8C0A-2C54FA5E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3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EB07-7374-4BF0-9657-92193197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A995F-A011-4446-8520-D6CAF34A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6286A-4574-4F12-84D9-765E8A8F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6BED-2E7C-4754-A3ED-9996EAC2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1DF71-3072-464B-8FD5-CDF44C2A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3D55-E0E6-49CA-8449-4EF22CB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5948-804F-42EE-8D3D-1BED7E56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3EDA7-7244-45FE-B882-2157FF50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FC53-5F15-4436-AA3C-BB0E9F6F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E21A-03E5-4113-91AB-87075BEE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A569-23DB-4C8B-A527-C48F8D1E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4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DDD3A-AF65-4F92-B65B-0AC59C22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A65F-34F5-4292-8940-7177E14FA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3D12-C5FA-4A94-87E7-8CD35F6F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3156-309E-471D-B67E-E3504129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6F5C-CDCA-465E-B21A-66BC4B8B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7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5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2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4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47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16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6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00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6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05979"/>
            <a:ext cx="8415338" cy="38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588600"/>
            <a:ext cx="8416800" cy="38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add Secondary 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320300"/>
            <a:ext cx="6706800" cy="331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>
          <a:xfrm>
            <a:off x="612000" y="4765500"/>
            <a:ext cx="3312000" cy="18360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Author | 00 Month Year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xfrm>
            <a:off x="3924000" y="4765500"/>
            <a:ext cx="4320000" cy="183600"/>
          </a:xfrm>
          <a:prstGeom prst="rect">
            <a:avLst/>
          </a:prstGeom>
        </p:spPr>
        <p:txBody>
          <a:bodyPr/>
          <a:lstStyle/>
          <a:p>
            <a:r>
              <a:rPr lang="en-GB">
                <a:solidFill>
                  <a:srgbClr val="830051"/>
                </a:solidFill>
              </a:rPr>
              <a:t>Set area descriptor | Sub level 1</a:t>
            </a:r>
            <a:endParaRPr lang="sv-SE" dirty="0">
              <a:solidFill>
                <a:srgbClr val="8300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AEA Meeting May 20th, 2020 | Business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EE3BDE7-CD22-5C47-8AB5-1BB7AA03176B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9422" y="478155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9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8022" y="4781550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800" b="0" i="0" spc="0" baseline="0" dirty="0">
                <a:solidFill>
                  <a:srgbClr val="9C9C9C"/>
                </a:solidFill>
                <a:latin typeface="+mn-lt"/>
              </a:defRPr>
            </a:lvl1pPr>
          </a:lstStyle>
          <a:p>
            <a:r>
              <a:rPr lang="en-US"/>
              <a:t>AEA Meeting May 20th, 2020 | Business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BF51-5272-B24E-8FCC-53751C94C0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39C5-344E-DB4E-8060-5DCC378A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62537-2F30-4A0B-A309-E304115F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4148-5BAE-4EA5-B28E-C4FCFF3B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5B2C-C4B4-4FDD-8247-20EF2120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FB11-23AF-4CF0-9792-60758222FA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DF31-F9C1-4402-832F-4568BD9B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2899-C807-4EB3-A737-3DFDF612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9AA1-D5A4-4C71-84C1-D7706270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F78F-6298-B34D-B0D3-A4DBBB1AF74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F06F-1180-EE4F-891E-8B6285D5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15.png"/><Relationship Id="rId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6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2615474"/>
            <a:ext cx="7086600" cy="914400"/>
          </a:xfrm>
        </p:spPr>
        <p:txBody>
          <a:bodyPr/>
          <a:lstStyle/>
          <a:p>
            <a:r>
              <a:rPr lang="en-US" sz="2800" dirty="0"/>
              <a:t>Intro to subgroup analysis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>
            <a:fillRect/>
          </a:stretch>
        </p:blipFill>
        <p:spPr/>
      </p:pic>
      <p:sp>
        <p:nvSpPr>
          <p:cNvPr id="6" name="Text Placeholder 1"/>
          <p:cNvSpPr txBox="1">
            <a:spLocks noGrp="1"/>
          </p:cNvSpPr>
          <p:nvPr>
            <p:ph type="body" sz="quarter" idx="12"/>
          </p:nvPr>
        </p:nvSpPr>
        <p:spPr bwMode="gray">
          <a:prstGeom prst="rect">
            <a:avLst/>
          </a:prstGeom>
          <a:solidFill>
            <a:schemeClr val="accent2"/>
          </a:solidFill>
        </p:spPr>
        <p:txBody>
          <a:bodyPr vert="horz" lIns="137160" tIns="34290" rIns="68580" bIns="34290" spcCol="182880" rtlCol="0" anchor="ctr" anchorCtr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 sz="1333" b="1" i="0" kern="120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200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</a:rPr>
              <a:t>Global Drug Development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b="0" dirty="0">
                <a:solidFill>
                  <a:srgbClr val="FFFFFF"/>
                </a:solidFill>
              </a:rPr>
              <a:t>Advanced Exploratory Analytics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725215-3ED4-4BF9-AE89-58D5B3E58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017" y="557624"/>
            <a:ext cx="4547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i="1" dirty="0">
                <a:solidFill>
                  <a:prstClr val="black"/>
                </a:solidFill>
                <a:latin typeface="Calibri"/>
              </a:rPr>
              <a:t>Subgroup Identification from Randomized Clinical Trial Data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/>
              </a:rPr>
              <a:t>Foster et al, 2011, Statistics in Medicine - Eli Lilly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85803" y="285300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 descr="rubin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516"/>
          <a:stretch/>
        </p:blipFill>
        <p:spPr>
          <a:xfrm>
            <a:off x="6588171" y="110848"/>
            <a:ext cx="1270658" cy="129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489707" y="1514893"/>
            <a:ext cx="1467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/>
            <a:r>
              <a:rPr lang="en-US" sz="1050" dirty="0">
                <a:solidFill>
                  <a:prstClr val="black"/>
                </a:solidFill>
                <a:latin typeface="Calibri"/>
              </a:rPr>
              <a:t>Prof Donald G. Rubin</a:t>
            </a:r>
          </a:p>
          <a:p>
            <a:pPr algn="ctr" defTabSz="342900"/>
            <a:r>
              <a:rPr lang="en-US" sz="1050" dirty="0">
                <a:solidFill>
                  <a:prstClr val="black"/>
                </a:solidFill>
                <a:latin typeface="Calibri"/>
              </a:rPr>
              <a:t>Harvard Statistics Dept.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0017" y="1133282"/>
            <a:ext cx="5403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350" b="1" dirty="0">
                <a:solidFill>
                  <a:prstClr val="black"/>
                </a:solidFill>
                <a:latin typeface="Calibri"/>
              </a:rPr>
              <a:t>First observation:</a:t>
            </a: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Calibri"/>
              </a:rPr>
              <a:t>    It’s a catchy name for </a:t>
            </a:r>
            <a:r>
              <a:rPr lang="en-US" sz="1350" i="1" dirty="0">
                <a:solidFill>
                  <a:prstClr val="black"/>
                </a:solidFill>
                <a:latin typeface="Calibri"/>
              </a:rPr>
              <a:t>counterfactual modeling 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(Rubin 1974)</a:t>
            </a:r>
            <a:r>
              <a:rPr lang="en-US" sz="1350" i="1" dirty="0">
                <a:solidFill>
                  <a:prstClr val="black"/>
                </a:solidFill>
                <a:latin typeface="Calibri"/>
              </a:rPr>
              <a:t>.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19597" y="2065343"/>
            <a:ext cx="457700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000000"/>
                </a:solidFill>
                <a:latin typeface="Calibri"/>
              </a:rPr>
              <a:t>For a two arm trial, with a selected outcome (could be efficacy or safety)</a:t>
            </a:r>
          </a:p>
        </p:txBody>
      </p:sp>
      <p:pic>
        <p:nvPicPr>
          <p:cNvPr id="26" name="Picture 2" descr="http://upload.wikimedia.org/wikipedia/commons/thumb/3/37/People_icon.svg/500px-People_icon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8322" y="3639410"/>
            <a:ext cx="977717" cy="977717"/>
          </a:xfrm>
          <a:prstGeom prst="rect">
            <a:avLst/>
          </a:prstGeom>
          <a:noFill/>
        </p:spPr>
      </p:pic>
      <p:pic>
        <p:nvPicPr>
          <p:cNvPr id="27" name="Picture 2" descr="http://upload.wikimedia.org/wikipedia/commons/thumb/3/37/People_icon.svg/500px-People_icon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0106" y="3679915"/>
            <a:ext cx="977717" cy="977717"/>
          </a:xfrm>
          <a:prstGeom prst="rect">
            <a:avLst/>
          </a:prstGeom>
          <a:noFill/>
        </p:spPr>
      </p:pic>
      <p:grpSp>
        <p:nvGrpSpPr>
          <p:cNvPr id="28" name="Group 19"/>
          <p:cNvGrpSpPr/>
          <p:nvPr/>
        </p:nvGrpSpPr>
        <p:grpSpPr>
          <a:xfrm>
            <a:off x="2135798" y="2424274"/>
            <a:ext cx="1336649" cy="1174631"/>
            <a:chOff x="755576" y="1834852"/>
            <a:chExt cx="2376264" cy="2088232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755576" y="1834852"/>
              <a:ext cx="2376264" cy="93610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013" b="1">
                  <a:solidFill>
                    <a:srgbClr val="FFFFFF"/>
                  </a:solidFill>
                  <a:latin typeface="Calibri"/>
                </a:rPr>
                <a:t>1. Derive predictive model for control arm patients</a:t>
              </a:r>
              <a:endParaRPr lang="en-GB" sz="1013" b="1" dirty="0" err="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0" name="Up Arrow 29"/>
            <p:cNvSpPr/>
            <p:nvPr/>
          </p:nvSpPr>
          <p:spPr bwMode="auto">
            <a:xfrm>
              <a:off x="1547664" y="3058988"/>
              <a:ext cx="792088" cy="864096"/>
            </a:xfrm>
            <a:prstGeom prst="up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GB" sz="1013" b="1" dirty="0" err="1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31" name="Group 20"/>
          <p:cNvGrpSpPr/>
          <p:nvPr/>
        </p:nvGrpSpPr>
        <p:grpSpPr>
          <a:xfrm>
            <a:off x="4687582" y="2424274"/>
            <a:ext cx="1336649" cy="1174631"/>
            <a:chOff x="5292080" y="1834852"/>
            <a:chExt cx="2376264" cy="2088232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5292080" y="1834852"/>
              <a:ext cx="2376264" cy="93610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013" b="1">
                  <a:solidFill>
                    <a:srgbClr val="FFFFFF"/>
                  </a:solidFill>
                  <a:latin typeface="Calibri"/>
                </a:rPr>
                <a:t>2. Derive predictive model for active arm patients</a:t>
              </a:r>
              <a:endParaRPr lang="en-GB" sz="1013" b="1" dirty="0" err="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" name="Up Arrow 32"/>
            <p:cNvSpPr/>
            <p:nvPr/>
          </p:nvSpPr>
          <p:spPr bwMode="auto">
            <a:xfrm>
              <a:off x="6228184" y="3058988"/>
              <a:ext cx="792088" cy="864096"/>
            </a:xfrm>
            <a:prstGeom prst="up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GB" sz="1013" b="1" dirty="0" err="1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8321" y="4044454"/>
            <a:ext cx="10126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>
                <a:solidFill>
                  <a:srgbClr val="FFFFFF"/>
                </a:solidFill>
                <a:latin typeface="Calibri"/>
              </a:rPr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90104" y="4044454"/>
            <a:ext cx="10126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>
                <a:solidFill>
                  <a:srgbClr val="FFFFFF"/>
                </a:solidFill>
                <a:latin typeface="Calibri"/>
              </a:rPr>
              <a:t>Active</a:t>
            </a:r>
          </a:p>
        </p:txBody>
      </p:sp>
      <p:sp>
        <p:nvSpPr>
          <p:cNvPr id="36" name="Up Arrow 35"/>
          <p:cNvSpPr/>
          <p:nvPr/>
        </p:nvSpPr>
        <p:spPr bwMode="auto">
          <a:xfrm rot="13680782">
            <a:off x="3789232" y="2752539"/>
            <a:ext cx="445550" cy="151766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>
                <a:solidFill>
                  <a:srgbClr val="000000"/>
                </a:solidFill>
                <a:latin typeface="Calibri"/>
              </a:rPr>
              <a:t>3. Apply active model to control data</a:t>
            </a:r>
            <a:endParaRPr lang="en-GB" sz="788" b="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Up Arrow 36"/>
          <p:cNvSpPr/>
          <p:nvPr/>
        </p:nvSpPr>
        <p:spPr bwMode="auto">
          <a:xfrm rot="7723294">
            <a:off x="3935938" y="2764260"/>
            <a:ext cx="445550" cy="151766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>
                <a:solidFill>
                  <a:srgbClr val="000000"/>
                </a:solidFill>
                <a:latin typeface="Calibri"/>
              </a:rPr>
              <a:t>4. Apply control model to active data</a:t>
            </a:r>
            <a:endParaRPr lang="en-GB" sz="788" b="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95294" y="4530635"/>
            <a:ext cx="4333982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000000"/>
                </a:solidFill>
                <a:latin typeface="Calibri"/>
              </a:rPr>
              <a:t>So each patient has two predicted probabilities of response: one for treatment they received, and one for the treatment they didn’t receive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04466" y="3042511"/>
            <a:ext cx="13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GB" sz="1350" i="1" dirty="0">
                <a:solidFill>
                  <a:srgbClr val="000000"/>
                </a:solidFill>
                <a:latin typeface="Calibri"/>
              </a:rPr>
              <a:t>Models built using RF (Random Forests)</a:t>
            </a:r>
          </a:p>
        </p:txBody>
      </p:sp>
      <p:sp>
        <p:nvSpPr>
          <p:cNvPr id="42" name="Title 5"/>
          <p:cNvSpPr txBox="1">
            <a:spLocks/>
          </p:cNvSpPr>
          <p:nvPr/>
        </p:nvSpPr>
        <p:spPr>
          <a:xfrm>
            <a:off x="1143000" y="0"/>
            <a:ext cx="6863562" cy="578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/>
            <a:r>
              <a:rPr lang="en-US" sz="3000" dirty="0">
                <a:solidFill>
                  <a:prstClr val="black"/>
                </a:solidFill>
                <a:latin typeface="Calibri"/>
              </a:rPr>
              <a:t>Virtual Twins</a:t>
            </a:r>
            <a:endParaRPr lang="en-GB" sz="3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1409052" y="1706486"/>
            <a:ext cx="4734450" cy="2875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/>
            <a:r>
              <a:rPr lang="en-GB" sz="1575" b="1" dirty="0">
                <a:solidFill>
                  <a:srgbClr val="C0504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 (1)</a:t>
            </a:r>
          </a:p>
        </p:txBody>
      </p:sp>
    </p:spTree>
    <p:extLst>
      <p:ext uri="{BB962C8B-B14F-4D97-AF65-F5344CB8AC3E}">
        <p14:creationId xmlns:p14="http://schemas.microsoft.com/office/powerpoint/2010/main" val="20286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  <p:bldP spid="36" grpId="0" animBg="1"/>
      <p:bldP spid="37" grpId="0" animBg="1"/>
      <p:bldP spid="38" grpId="0"/>
      <p:bldP spid="39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74400" y="1518633"/>
            <a:ext cx="4503834" cy="574047"/>
          </a:xfrm>
        </p:spPr>
        <p:txBody>
          <a:bodyPr/>
          <a:lstStyle/>
          <a:p>
            <a:r>
              <a:rPr lang="en-GB"/>
              <a:t>A Virtual Twin is an identical copy of a real patient, except that they received the opposite treatment</a:t>
            </a:r>
          </a:p>
        </p:txBody>
      </p:sp>
      <p:pic>
        <p:nvPicPr>
          <p:cNvPr id="84994" name="Picture 2" descr="http://per.lindstrand.org/img/pers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793" y="2334276"/>
            <a:ext cx="1938663" cy="1938663"/>
          </a:xfrm>
          <a:prstGeom prst="rect">
            <a:avLst/>
          </a:prstGeom>
          <a:noFill/>
        </p:spPr>
      </p:pic>
      <p:pic>
        <p:nvPicPr>
          <p:cNvPr id="9" name="Picture 2" descr="http://per.lindstrand.org/img/pers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2004" y="2334276"/>
            <a:ext cx="1938663" cy="1938663"/>
          </a:xfrm>
          <a:prstGeom prst="rect">
            <a:avLst/>
          </a:prstGeom>
          <a:noFill/>
        </p:spPr>
      </p:pic>
      <p:pic>
        <p:nvPicPr>
          <p:cNvPr id="84996" name="Picture 4" descr="https://cdn0.iconfinder.com/data/icons/medical-icons/256/pi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13418">
            <a:off x="3472826" y="2895786"/>
            <a:ext cx="486054" cy="486054"/>
          </a:xfrm>
          <a:prstGeom prst="rect">
            <a:avLst/>
          </a:prstGeom>
          <a:noFill/>
        </p:spPr>
      </p:pic>
      <p:pic>
        <p:nvPicPr>
          <p:cNvPr id="84998" name="Picture 6" descr="http://files.softicons.com/download/web-icons/bees-help-icons-by-artbees/png/128x128/Capsule-N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3591">
            <a:off x="4896036" y="2849730"/>
            <a:ext cx="486054" cy="486055"/>
          </a:xfrm>
          <a:prstGeom prst="rect">
            <a:avLst/>
          </a:prstGeom>
          <a:noFill/>
        </p:spPr>
      </p:pic>
      <p:sp>
        <p:nvSpPr>
          <p:cNvPr id="12" name="Rounded Rectangular Callout 11"/>
          <p:cNvSpPr/>
          <p:nvPr/>
        </p:nvSpPr>
        <p:spPr bwMode="auto">
          <a:xfrm>
            <a:off x="2506271" y="2288218"/>
            <a:ext cx="729081" cy="283532"/>
          </a:xfrm>
          <a:prstGeom prst="wedgeRoundRectCallout">
            <a:avLst>
              <a:gd name="adj1" fmla="val 74748"/>
              <a:gd name="adj2" fmla="val 44944"/>
              <a:gd name="adj3" fmla="val 16667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>
                <a:solidFill>
                  <a:srgbClr val="FFFFFF"/>
                </a:solidFill>
                <a:latin typeface="Calibri"/>
              </a:rPr>
              <a:t>p=0.5</a:t>
            </a:r>
            <a:endParaRPr lang="en-GB" sz="1013" b="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625117" y="2328723"/>
            <a:ext cx="729081" cy="283532"/>
          </a:xfrm>
          <a:prstGeom prst="wedgeRoundRectCallout">
            <a:avLst>
              <a:gd name="adj1" fmla="val -85692"/>
              <a:gd name="adj2" fmla="val 30314"/>
              <a:gd name="adj3" fmla="val 16667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>
                <a:solidFill>
                  <a:srgbClr val="FFFFFF"/>
                </a:solidFill>
                <a:latin typeface="Calibri"/>
              </a:rPr>
              <a:t>p=0.3</a:t>
            </a:r>
            <a:endParaRPr lang="en-GB" sz="1013" b="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60721" y="995510"/>
            <a:ext cx="4734450" cy="28755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How it works (2)</a:t>
            </a: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1143000" y="0"/>
            <a:ext cx="6863562" cy="578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/>
            <a:r>
              <a:rPr lang="en-GB" sz="3000" dirty="0">
                <a:solidFill>
                  <a:prstClr val="black"/>
                </a:solidFill>
                <a:latin typeface="Calibri"/>
              </a:rPr>
              <a:t>Virtual Twins</a:t>
            </a:r>
          </a:p>
        </p:txBody>
      </p:sp>
    </p:spTree>
    <p:extLst>
      <p:ext uri="{BB962C8B-B14F-4D97-AF65-F5344CB8AC3E}">
        <p14:creationId xmlns:p14="http://schemas.microsoft.com/office/powerpoint/2010/main" val="386460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22" y="1228135"/>
            <a:ext cx="3118688" cy="18160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7821" y="578886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GB" dirty="0">
                <a:solidFill>
                  <a:prstClr val="black"/>
                </a:solidFill>
                <a:latin typeface="Calibri"/>
              </a:rPr>
              <a:t>“Virtual Twins” </a:t>
            </a:r>
            <a:r>
              <a:rPr lang="en-GB" dirty="0">
                <a:solidFill>
                  <a:srgbClr val="0070C0"/>
                </a:solidFill>
                <a:latin typeface="Calibri"/>
              </a:rPr>
              <a:t>(Foster et al. 2011)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3" name="Picture 2" descr="http://upload.wikimedia.org/wikipedia/commons/thumb/3/37/People_icon.svg/500px-People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8644" y="4333396"/>
            <a:ext cx="977717" cy="977717"/>
          </a:xfrm>
          <a:prstGeom prst="rect">
            <a:avLst/>
          </a:prstGeom>
          <a:noFill/>
        </p:spPr>
      </p:pic>
      <p:pic>
        <p:nvPicPr>
          <p:cNvPr id="34" name="Picture 2" descr="http://upload.wikimedia.org/wikipedia/commons/thumb/3/37/People_icon.svg/500px-People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0398" y="4345757"/>
            <a:ext cx="977717" cy="977717"/>
          </a:xfrm>
          <a:prstGeom prst="rect">
            <a:avLst/>
          </a:prstGeom>
          <a:noFill/>
        </p:spPr>
      </p:pic>
      <p:sp>
        <p:nvSpPr>
          <p:cNvPr id="36" name="Rounded Rectangle 35"/>
          <p:cNvSpPr/>
          <p:nvPr/>
        </p:nvSpPr>
        <p:spPr bwMode="auto">
          <a:xfrm>
            <a:off x="1156120" y="3090116"/>
            <a:ext cx="1336649" cy="5265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FFFFFF"/>
                </a:solidFill>
                <a:latin typeface="Calibri"/>
              </a:rPr>
              <a:t>1. Derive predictive model for control arm p(Y=1|X,T=0)</a:t>
            </a:r>
          </a:p>
        </p:txBody>
      </p:sp>
      <p:sp>
        <p:nvSpPr>
          <p:cNvPr id="37" name="Up Arrow 36"/>
          <p:cNvSpPr/>
          <p:nvPr/>
        </p:nvSpPr>
        <p:spPr bwMode="auto">
          <a:xfrm>
            <a:off x="1601670" y="3778693"/>
            <a:ext cx="445550" cy="48605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GB" sz="1013" b="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437874" y="3090116"/>
            <a:ext cx="1336649" cy="5265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FFFFFF"/>
                </a:solidFill>
                <a:latin typeface="Calibri"/>
              </a:rPr>
              <a:t>2. Derive predictive model for treatment p(Y=1|X,T=1)</a:t>
            </a:r>
          </a:p>
        </p:txBody>
      </p:sp>
      <p:sp>
        <p:nvSpPr>
          <p:cNvPr id="40" name="Up Arrow 39"/>
          <p:cNvSpPr/>
          <p:nvPr/>
        </p:nvSpPr>
        <p:spPr bwMode="auto">
          <a:xfrm>
            <a:off x="3883423" y="3778693"/>
            <a:ext cx="445550" cy="486054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GB" sz="1013" b="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8643" y="4738440"/>
            <a:ext cx="10126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FFFFFF"/>
                </a:solidFill>
                <a:latin typeface="Calibri"/>
              </a:rPr>
              <a:t>Control</a:t>
            </a:r>
          </a:p>
        </p:txBody>
      </p:sp>
      <p:sp>
        <p:nvSpPr>
          <p:cNvPr id="42" name="Up Arrow 41"/>
          <p:cNvSpPr/>
          <p:nvPr/>
        </p:nvSpPr>
        <p:spPr bwMode="auto">
          <a:xfrm rot="13680782">
            <a:off x="2710417" y="3528641"/>
            <a:ext cx="445550" cy="121770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 dirty="0">
                <a:solidFill>
                  <a:srgbClr val="000000"/>
                </a:solidFill>
                <a:latin typeface="Calibri"/>
              </a:rPr>
              <a:t>3. Apply active model to control data</a:t>
            </a:r>
          </a:p>
        </p:txBody>
      </p:sp>
      <p:sp>
        <p:nvSpPr>
          <p:cNvPr id="43" name="Up Arrow 42"/>
          <p:cNvSpPr/>
          <p:nvPr/>
        </p:nvSpPr>
        <p:spPr bwMode="auto">
          <a:xfrm rot="8090436">
            <a:off x="2761920" y="3513609"/>
            <a:ext cx="445550" cy="1218442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788" b="1" dirty="0">
                <a:solidFill>
                  <a:srgbClr val="000000"/>
                </a:solidFill>
                <a:latin typeface="Calibri"/>
              </a:rPr>
              <a:t>4. Apply control model to active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80901" y="4737901"/>
            <a:ext cx="101261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r>
              <a:rPr lang="en-GB" sz="1013" b="1" dirty="0">
                <a:solidFill>
                  <a:srgbClr val="FFFFFF"/>
                </a:solidFill>
                <a:latin typeface="Calibri"/>
              </a:rPr>
              <a:t>Treatment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472"/>
          <a:stretch/>
        </p:blipFill>
        <p:spPr>
          <a:xfrm>
            <a:off x="4574781" y="1198970"/>
            <a:ext cx="1291254" cy="1817100"/>
          </a:xfrm>
          <a:prstGeom prst="rect">
            <a:avLst/>
          </a:prstGeom>
        </p:spPr>
      </p:pic>
      <p:sp>
        <p:nvSpPr>
          <p:cNvPr id="27" name="Up Arrow 39"/>
          <p:cNvSpPr/>
          <p:nvPr/>
        </p:nvSpPr>
        <p:spPr bwMode="auto">
          <a:xfrm rot="5400000">
            <a:off x="4271704" y="2015419"/>
            <a:ext cx="325364" cy="333152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GB" sz="1013" b="1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"/>
            <a:ext cx="1034888" cy="7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5"/>
          <p:cNvSpPr txBox="1">
            <a:spLocks/>
          </p:cNvSpPr>
          <p:nvPr/>
        </p:nvSpPr>
        <p:spPr>
          <a:xfrm>
            <a:off x="1143000" y="0"/>
            <a:ext cx="6863562" cy="578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/>
            <a:r>
              <a:rPr lang="en-US" sz="3000" dirty="0">
                <a:solidFill>
                  <a:prstClr val="black"/>
                </a:solidFill>
                <a:latin typeface="Calibri"/>
              </a:rPr>
              <a:t>Potential Outcome Modeling</a:t>
            </a:r>
            <a:endParaRPr lang="en-GB" sz="3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0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76FA854-6369-455B-A876-BA200D5A3097}"/>
              </a:ext>
            </a:extLst>
          </p:cNvPr>
          <p:cNvSpPr txBox="1">
            <a:spLocks/>
          </p:cNvSpPr>
          <p:nvPr/>
        </p:nvSpPr>
        <p:spPr>
          <a:xfrm>
            <a:off x="324579" y="147458"/>
            <a:ext cx="8710563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sz="2800" dirty="0"/>
              <a:t>Predictive biomarker discovery</a:t>
            </a:r>
            <a:endParaRPr kumimoji="0" lang="en-US" sz="28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427" y="2217032"/>
            <a:ext cx="8555259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50" dirty="0"/>
              <a:t>Two main families of literature for predictive biomarker discovery</a:t>
            </a:r>
            <a:r>
              <a:rPr lang="mr-IN" sz="1650" dirty="0"/>
              <a:t>…</a:t>
            </a:r>
            <a:r>
              <a:rPr lang="en-GB" sz="1650" dirty="0"/>
              <a:t> </a:t>
            </a:r>
            <a:br>
              <a:rPr lang="en-GB" sz="1650" dirty="0"/>
            </a:br>
            <a:r>
              <a:rPr lang="en-US" sz="1650" dirty="0"/>
              <a:t>1. Penalized linear regression methods</a:t>
            </a:r>
          </a:p>
          <a:p>
            <a:r>
              <a:rPr lang="en-GB" sz="1650" dirty="0"/>
              <a:t>     </a:t>
            </a:r>
            <a:r>
              <a:rPr lang="en-GB" sz="1200" dirty="0"/>
              <a:t>Modified Covariate Regression </a:t>
            </a:r>
            <a:r>
              <a:rPr lang="en-GB" sz="1200" dirty="0">
                <a:solidFill>
                  <a:schemeClr val="accent3"/>
                </a:solidFill>
              </a:rPr>
              <a:t>(Tian et al. 2014)         </a:t>
            </a:r>
            <a:r>
              <a:rPr lang="en-US" sz="1200" dirty="0"/>
              <a:t>Journal of the American Statistical Association</a:t>
            </a:r>
            <a:endParaRPr lang="en-GB" sz="1200" dirty="0">
              <a:solidFill>
                <a:schemeClr val="accent3"/>
              </a:solidFill>
            </a:endParaRPr>
          </a:p>
          <a:p>
            <a:r>
              <a:rPr lang="en-US" sz="1200" dirty="0"/>
              <a:t>       Regularized Outcome Weighted </a:t>
            </a:r>
            <a:r>
              <a:rPr lang="en-GB" sz="1200" dirty="0">
                <a:solidFill>
                  <a:schemeClr val="accent3"/>
                </a:solidFill>
              </a:rPr>
              <a:t>(Xu et al. 2015)          </a:t>
            </a:r>
            <a:r>
              <a:rPr lang="en-GB" sz="1200" dirty="0"/>
              <a:t>Biometrics</a:t>
            </a:r>
            <a:br>
              <a:rPr lang="en-GB" sz="1200" b="1" dirty="0">
                <a:solidFill>
                  <a:srgbClr val="0070C0"/>
                </a:solidFill>
              </a:rPr>
            </a:br>
            <a:endParaRPr lang="en-US" sz="1200" b="1" dirty="0"/>
          </a:p>
          <a:p>
            <a:r>
              <a:rPr lang="en-US" sz="1650" dirty="0"/>
              <a:t>2. Recursive partitioning methods </a:t>
            </a:r>
          </a:p>
          <a:p>
            <a:r>
              <a:rPr lang="en-US" sz="1650" dirty="0"/>
              <a:t>     </a:t>
            </a:r>
            <a:r>
              <a:rPr lang="en-GB" sz="1200" dirty="0"/>
              <a:t>Interaction Trees </a:t>
            </a:r>
            <a:r>
              <a:rPr lang="en-GB" sz="1200" dirty="0">
                <a:solidFill>
                  <a:schemeClr val="accent3"/>
                </a:solidFill>
              </a:rPr>
              <a:t>(Su et al. 2009)                                  </a:t>
            </a:r>
            <a:r>
              <a:rPr lang="en-GB" sz="1200" dirty="0"/>
              <a:t>Journal of Machine Learning Research (JMLR)</a:t>
            </a:r>
          </a:p>
          <a:p>
            <a:r>
              <a:rPr lang="en-GB" sz="1200" dirty="0"/>
              <a:t>       SIDES/Screen </a:t>
            </a:r>
            <a:r>
              <a:rPr lang="en-GB" sz="1200" dirty="0">
                <a:solidFill>
                  <a:schemeClr val="accent3"/>
                </a:solidFill>
              </a:rPr>
              <a:t>(</a:t>
            </a:r>
            <a:r>
              <a:rPr lang="en-GB" sz="1200" dirty="0" err="1">
                <a:solidFill>
                  <a:schemeClr val="accent3"/>
                </a:solidFill>
              </a:rPr>
              <a:t>Lipkovich</a:t>
            </a:r>
            <a:r>
              <a:rPr lang="en-GB" sz="1200" dirty="0">
                <a:solidFill>
                  <a:schemeClr val="accent3"/>
                </a:solidFill>
              </a:rPr>
              <a:t> &amp;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Dmitrienko</a:t>
            </a:r>
            <a:r>
              <a:rPr lang="en-GB" sz="1200" dirty="0">
                <a:solidFill>
                  <a:schemeClr val="accent3"/>
                </a:solidFill>
              </a:rPr>
              <a:t> 2014)              </a:t>
            </a:r>
            <a:r>
              <a:rPr lang="en-GB" sz="1200" dirty="0"/>
              <a:t>Journal of biopharmaceutical statistics</a:t>
            </a:r>
          </a:p>
          <a:p>
            <a:r>
              <a:rPr lang="en-GB" sz="1200" b="1" dirty="0">
                <a:solidFill>
                  <a:srgbClr val="0070C0"/>
                </a:solidFill>
              </a:rPr>
              <a:t>       </a:t>
            </a:r>
            <a:r>
              <a:rPr lang="en-GB" sz="1200" dirty="0"/>
              <a:t>Virtual Twins </a:t>
            </a:r>
            <a:r>
              <a:rPr lang="en-GB" sz="1200" dirty="0">
                <a:solidFill>
                  <a:schemeClr val="accent3"/>
                </a:solidFill>
              </a:rPr>
              <a:t>(Foster et al. 2011)                                   </a:t>
            </a:r>
            <a:r>
              <a:rPr lang="en-GB" sz="1200" dirty="0"/>
              <a:t>Statistics in Medicine</a:t>
            </a:r>
          </a:p>
          <a:p>
            <a:r>
              <a:rPr lang="en-GB" sz="1200" dirty="0"/>
              <a:t>       Causal Forests </a:t>
            </a:r>
            <a:r>
              <a:rPr lang="en-US" sz="1200" dirty="0">
                <a:solidFill>
                  <a:schemeClr val="accent3"/>
                </a:solidFill>
              </a:rPr>
              <a:t>(</a:t>
            </a:r>
            <a:r>
              <a:rPr lang="en-US" sz="1200" dirty="0" err="1">
                <a:solidFill>
                  <a:schemeClr val="accent3"/>
                </a:solidFill>
              </a:rPr>
              <a:t>Athey</a:t>
            </a:r>
            <a:r>
              <a:rPr lang="en-US" sz="1200" dirty="0">
                <a:solidFill>
                  <a:schemeClr val="accent3"/>
                </a:solidFill>
              </a:rPr>
              <a:t>  &amp; </a:t>
            </a:r>
            <a:r>
              <a:rPr lang="en-US" sz="1200" dirty="0" err="1">
                <a:solidFill>
                  <a:schemeClr val="accent3"/>
                </a:solidFill>
              </a:rPr>
              <a:t>Imbens</a:t>
            </a:r>
            <a:r>
              <a:rPr lang="en-US" sz="1200" dirty="0">
                <a:solidFill>
                  <a:schemeClr val="accent3"/>
                </a:solidFill>
              </a:rPr>
              <a:t> 2016)                        </a:t>
            </a:r>
            <a:r>
              <a:rPr lang="en-US" sz="1200" dirty="0"/>
              <a:t>PNAS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0761" y="529018"/>
            <a:ext cx="22490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>
                <a:solidFill>
                  <a:srgbClr val="00B050"/>
                </a:solidFill>
              </a:rPr>
              <a:t>Predictive markers: X</a:t>
            </a:r>
            <a:r>
              <a:rPr lang="en-GB" sz="1350" b="1" baseline="-25000" dirty="0">
                <a:solidFill>
                  <a:srgbClr val="00B050"/>
                </a:solidFill>
              </a:rPr>
              <a:t>3</a:t>
            </a:r>
            <a:r>
              <a:rPr lang="en-GB" sz="1350" b="1" dirty="0">
                <a:solidFill>
                  <a:srgbClr val="00B050"/>
                </a:solidFill>
              </a:rPr>
              <a:t>,</a:t>
            </a:r>
            <a:r>
              <a:rPr lang="en-GB" sz="1350" b="1" dirty="0">
                <a:solidFill>
                  <a:srgbClr val="FFC000"/>
                </a:solidFill>
              </a:rPr>
              <a:t>X</a:t>
            </a:r>
            <a:r>
              <a:rPr lang="en-GB" sz="1350" b="1" baseline="-25000" dirty="0">
                <a:solidFill>
                  <a:srgbClr val="FFC000"/>
                </a:solidFill>
              </a:rPr>
              <a:t>2</a:t>
            </a:r>
            <a:endParaRPr lang="en-GB" sz="135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1326" y="529018"/>
            <a:ext cx="24124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>
                <a:solidFill>
                  <a:srgbClr val="FF0000"/>
                </a:solidFill>
              </a:rPr>
              <a:t>Prognostic markers: X</a:t>
            </a:r>
            <a:r>
              <a:rPr lang="en-GB" sz="1350" b="1" baseline="-25000" dirty="0">
                <a:solidFill>
                  <a:srgbClr val="FF0000"/>
                </a:solidFill>
              </a:rPr>
              <a:t>1</a:t>
            </a:r>
            <a:r>
              <a:rPr lang="en-GB" sz="1350" b="1" dirty="0">
                <a:solidFill>
                  <a:srgbClr val="FF0000"/>
                </a:solidFill>
              </a:rPr>
              <a:t>,</a:t>
            </a:r>
            <a:r>
              <a:rPr lang="en-GB" sz="1350" b="1" dirty="0">
                <a:solidFill>
                  <a:srgbClr val="FFC000"/>
                </a:solidFill>
              </a:rPr>
              <a:t>X</a:t>
            </a:r>
            <a:r>
              <a:rPr lang="en-GB" sz="1350" b="1" baseline="-25000" dirty="0">
                <a:solidFill>
                  <a:srgbClr val="FFC000"/>
                </a:solidFill>
              </a:rPr>
              <a:t>2</a:t>
            </a:r>
            <a:endParaRPr lang="en-GB" sz="1350" b="1" dirty="0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3843248" y="313900"/>
            <a:ext cx="316812" cy="1415655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Right Brace 19"/>
          <p:cNvSpPr/>
          <p:nvPr/>
        </p:nvSpPr>
        <p:spPr>
          <a:xfrm rot="16200000">
            <a:off x="5878606" y="293150"/>
            <a:ext cx="280153" cy="1457036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78279" y="1207041"/>
                <a:ext cx="5508175" cy="34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25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2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5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5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5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225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79" y="1207041"/>
                <a:ext cx="5508175" cy="346249"/>
              </a:xfrm>
              <a:prstGeom prst="rect">
                <a:avLst/>
              </a:prstGeom>
              <a:blipFill>
                <a:blip r:embed="rId2"/>
                <a:stretch>
                  <a:fillRect l="-553" r="-664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83245" y="1781188"/>
                <a:ext cx="4955459" cy="34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25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250" i="1"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225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250">
                          <a:latin typeface="Cambria Math" panose="02040503050406030204" pitchFamily="18" charset="0"/>
                        </a:rPr>
                        <m:t>       +         </m:t>
                      </m:r>
                      <m:r>
                        <a:rPr lang="en-US" sz="225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2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5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5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245" y="1781188"/>
                <a:ext cx="4955459" cy="346249"/>
              </a:xfrm>
              <a:prstGeom prst="rect">
                <a:avLst/>
              </a:prstGeom>
              <a:blipFill>
                <a:blip r:embed="rId3"/>
                <a:stretch>
                  <a:fillRect l="-73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98" y="701280"/>
            <a:ext cx="1287988" cy="9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F46B97A-152B-994C-927A-82A57E85A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8022" y="4781550"/>
            <a:ext cx="3792538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Statistical Learning Workshop, Geneva, September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34" y="1065047"/>
            <a:ext cx="4395466" cy="30991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6FA854-6369-455B-A876-BA200D5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79" y="147458"/>
            <a:ext cx="8710563" cy="960919"/>
          </a:xfrm>
        </p:spPr>
        <p:txBody>
          <a:bodyPr>
            <a:normAutofit/>
          </a:bodyPr>
          <a:lstStyle/>
          <a:p>
            <a:r>
              <a:rPr lang="en-US" sz="2800" dirty="0"/>
              <a:t>Data example: Sepsis trial </a:t>
            </a:r>
            <a:r>
              <a:rPr lang="en-GB" sz="2000" dirty="0">
                <a:solidFill>
                  <a:schemeClr val="accent3"/>
                </a:solidFill>
              </a:rPr>
              <a:t>(</a:t>
            </a:r>
            <a:r>
              <a:rPr lang="en-GB" sz="2000" dirty="0" err="1">
                <a:solidFill>
                  <a:schemeClr val="accent3"/>
                </a:solidFill>
              </a:rPr>
              <a:t>Lipkovich</a:t>
            </a:r>
            <a:r>
              <a:rPr lang="en-GB" sz="2000" dirty="0">
                <a:solidFill>
                  <a:schemeClr val="accent3"/>
                </a:solidFill>
              </a:rPr>
              <a:t> et al. </a:t>
            </a:r>
            <a:r>
              <a:rPr lang="en-GB" sz="2000" dirty="0" err="1">
                <a:solidFill>
                  <a:schemeClr val="accent3"/>
                </a:solidFill>
              </a:rPr>
              <a:t>SiM</a:t>
            </a:r>
            <a:r>
              <a:rPr lang="en-GB" sz="2000" dirty="0">
                <a:solidFill>
                  <a:schemeClr val="accent3"/>
                </a:solidFill>
              </a:rPr>
              <a:t>  2017)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1065047"/>
                <a:ext cx="4905939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Phase III clinical trial compared a novel treatment to the standard of care (control) in patients with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severe sepsis</a:t>
                </a:r>
                <a:br>
                  <a:rPr lang="en-US" sz="1600" dirty="0">
                    <a:solidFill>
                      <a:srgbClr val="FF0000"/>
                    </a:solidFill>
                  </a:rPr>
                </a:b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 = 470 subjects (317 treated and 153 control)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Outcome:  survival at 28 days of treatment.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No treatment benefit was detected in the overall population of patients.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Simulated data: </a:t>
                </a:r>
                <a:r>
                  <a:rPr lang="en-US" sz="1600" b="1" dirty="0" err="1">
                    <a:solidFill>
                      <a:schemeClr val="accent1">
                        <a:lumMod val="50000"/>
                        <a:lumOff val="50000"/>
                      </a:schemeClr>
                    </a:solidFill>
                  </a:rPr>
                  <a:t>aVirtualTwins</a:t>
                </a:r>
                <a:r>
                  <a:rPr lang="en-US" sz="1600" b="1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</a:rPr>
                  <a:t> CRAN package</a:t>
                </a:r>
              </a:p>
              <a:p>
                <a:r>
                  <a:rPr lang="en-US" sz="1600" dirty="0"/>
                  <a:t>     Predictive markers 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 &amp; PRAPACHE</a:t>
                </a:r>
                <a:r>
                  <a:rPr lang="en-US" sz="1600" i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br>
                  <a:rPr lang="en-US" sz="1600" dirty="0"/>
                </a:br>
                <a:r>
                  <a:rPr lang="en-US" sz="1600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5047"/>
                <a:ext cx="4905939" cy="3539430"/>
              </a:xfrm>
              <a:prstGeom prst="rect">
                <a:avLst/>
              </a:prstGeom>
              <a:blipFill>
                <a:blip r:embed="rId4"/>
                <a:stretch>
                  <a:fillRect l="-497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F46B97A-152B-994C-927A-82A57E85A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8022" y="4781550"/>
            <a:ext cx="3792538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ESAF meeting, September 2020 | Business Use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67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00200" y="3108959"/>
            <a:ext cx="7086600" cy="914400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168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0" y="640080"/>
            <a:ext cx="2286000" cy="548640"/>
          </a:xfrm>
          <a:prstGeom prst="rect">
            <a:avLst/>
          </a:prstGeom>
          <a:solidFill>
            <a:schemeClr val="accent2"/>
          </a:solidFill>
        </p:spPr>
        <p:txBody>
          <a:bodyPr vert="horz" lIns="137160" tIns="34290" rIns="68580" bIns="34290" spcCol="182880" rtlCol="0" anchor="ctr" anchorCtr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 sz="1333" b="1" i="0" kern="120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200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ClrTx/>
              <a:buSzPct val="100000"/>
              <a:buFont typeface="Arial"/>
              <a:buNone/>
              <a:defRPr sz="1333" b="1" i="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</a:rPr>
              <a:t>Global Drug Development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b="0" dirty="0">
                <a:solidFill>
                  <a:srgbClr val="FFFFFF"/>
                </a:solidFill>
              </a:rPr>
              <a:t>Advanced Exploratory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81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289"/>
            <a:ext cx="8229600" cy="36294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1200" dirty="0">
                <a:solidFill>
                  <a:schemeClr val="accent3"/>
                </a:solidFill>
              </a:rPr>
              <a:t>(Tian et al. 2014) </a:t>
            </a:r>
            <a:r>
              <a:rPr lang="en-US" sz="1200" dirty="0"/>
              <a:t>Tian, L., </a:t>
            </a:r>
            <a:r>
              <a:rPr lang="en-US" sz="1200" dirty="0" err="1"/>
              <a:t>Alizadeh</a:t>
            </a:r>
            <a:r>
              <a:rPr lang="en-US" sz="1200" dirty="0"/>
              <a:t>, A. A., Gentles, A. J., &amp; </a:t>
            </a:r>
            <a:r>
              <a:rPr lang="en-US" sz="1200" dirty="0" err="1"/>
              <a:t>Tibshirani</a:t>
            </a:r>
            <a:r>
              <a:rPr lang="en-US" sz="1200" dirty="0"/>
              <a:t>, R. A simple method for estimating interactions between a treatment and a large number of covariates. Journal of the American Statistical Association.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3"/>
                </a:solidFill>
              </a:rPr>
              <a:t>(Xu et al. 2015)  </a:t>
            </a:r>
            <a:r>
              <a:rPr lang="en-US" sz="1200" dirty="0"/>
              <a:t>Xu, Y., Yu, M., Zhao, Y. Q., Li, Q., Wang, S., &amp; Shao, J. Regularized outcome weighted subgroup identification for differential treatment effects. Biometrics</a:t>
            </a:r>
          </a:p>
          <a:p>
            <a:pPr marL="0" indent="0" fontAlgn="base">
              <a:buNone/>
            </a:pPr>
            <a:r>
              <a:rPr lang="en-GB" sz="1200" dirty="0">
                <a:solidFill>
                  <a:schemeClr val="accent3"/>
                </a:solidFill>
              </a:rPr>
              <a:t>(Su et al. 2009) </a:t>
            </a:r>
            <a:r>
              <a:rPr lang="en-US" sz="1200" dirty="0"/>
              <a:t>Su, X., Tsai, C. L., Wang, H., Nickerson, D. M., &amp; Li, B. Subgroup analysis via recursive partitioning. Journal of Machine Learning Research.</a:t>
            </a:r>
          </a:p>
          <a:p>
            <a:pPr marL="0" indent="0" fontAlgn="base">
              <a:buNone/>
            </a:pPr>
            <a:r>
              <a:rPr lang="en-GB" sz="1200" dirty="0">
                <a:solidFill>
                  <a:schemeClr val="accent3"/>
                </a:solidFill>
              </a:rPr>
              <a:t>(</a:t>
            </a:r>
            <a:r>
              <a:rPr lang="en-GB" sz="1200" dirty="0" err="1">
                <a:solidFill>
                  <a:schemeClr val="accent3"/>
                </a:solidFill>
              </a:rPr>
              <a:t>Lipkovich</a:t>
            </a:r>
            <a:r>
              <a:rPr lang="en-GB" sz="1200" dirty="0">
                <a:solidFill>
                  <a:schemeClr val="accent3"/>
                </a:solidFill>
              </a:rPr>
              <a:t> &amp;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Dmitrienko</a:t>
            </a:r>
            <a:r>
              <a:rPr lang="en-GB" sz="1200" dirty="0">
                <a:solidFill>
                  <a:schemeClr val="accent3"/>
                </a:solidFill>
              </a:rPr>
              <a:t> 2014) </a:t>
            </a:r>
            <a:r>
              <a:rPr lang="en-US" sz="1200" dirty="0" err="1"/>
              <a:t>Lipkovich</a:t>
            </a:r>
            <a:r>
              <a:rPr lang="en-US" sz="1200" dirty="0"/>
              <a:t>, I., &amp; </a:t>
            </a:r>
            <a:r>
              <a:rPr lang="en-US" sz="1200" dirty="0" err="1"/>
              <a:t>Dmitrienko</a:t>
            </a:r>
            <a:r>
              <a:rPr lang="en-US" sz="1200" dirty="0"/>
              <a:t>, A. Strategies for identifying predictive biomarkers and subgroups with enhanced treatment effect in clinical trials using SIDES. Journal of biopharmaceutical statistics.</a:t>
            </a:r>
          </a:p>
          <a:p>
            <a:pPr marL="0" indent="0" fontAlgn="base">
              <a:buNone/>
            </a:pPr>
            <a:r>
              <a:rPr lang="en-GB" sz="1200" dirty="0">
                <a:solidFill>
                  <a:schemeClr val="accent3"/>
                </a:solidFill>
              </a:rPr>
              <a:t>(Foster et al. 2011) </a:t>
            </a:r>
            <a:r>
              <a:rPr lang="en-US" sz="1200" dirty="0"/>
              <a:t>Foster, J. C., Taylor, J. M., &amp; Ruberg, S. J. Subgroup identification from randomized clinical trial data. Statistics in medicine.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chemeClr val="accent3"/>
                </a:solidFill>
              </a:rPr>
              <a:t>(</a:t>
            </a:r>
            <a:r>
              <a:rPr lang="en-US" sz="1200" dirty="0" err="1">
                <a:solidFill>
                  <a:schemeClr val="accent3"/>
                </a:solidFill>
              </a:rPr>
              <a:t>Athey</a:t>
            </a:r>
            <a:r>
              <a:rPr lang="en-US" sz="1200" dirty="0">
                <a:solidFill>
                  <a:schemeClr val="accent3"/>
                </a:solidFill>
              </a:rPr>
              <a:t>  &amp; </a:t>
            </a:r>
            <a:r>
              <a:rPr lang="en-US" sz="1200" dirty="0" err="1">
                <a:solidFill>
                  <a:schemeClr val="accent3"/>
                </a:solidFill>
              </a:rPr>
              <a:t>Imbens</a:t>
            </a:r>
            <a:r>
              <a:rPr lang="en-US" sz="1200" dirty="0">
                <a:solidFill>
                  <a:schemeClr val="accent3"/>
                </a:solidFill>
              </a:rPr>
              <a:t> 2016) </a:t>
            </a:r>
            <a:r>
              <a:rPr lang="en-US" sz="1200" dirty="0" err="1"/>
              <a:t>Athey</a:t>
            </a:r>
            <a:r>
              <a:rPr lang="en-US" sz="1200" dirty="0"/>
              <a:t>, S., &amp; </a:t>
            </a:r>
            <a:r>
              <a:rPr lang="en-US" sz="1200" dirty="0" err="1"/>
              <a:t>Imbens</a:t>
            </a:r>
            <a:r>
              <a:rPr lang="en-US" sz="1200" dirty="0"/>
              <a:t>, G. Recursive partitioning for heterogeneous causal effects. Proceedings of the National Academy of Sciences.</a:t>
            </a:r>
          </a:p>
          <a:p>
            <a:pPr marL="0" indent="0" fontAlgn="base">
              <a:buNone/>
            </a:pPr>
            <a:r>
              <a:rPr lang="en-GB" sz="1200" dirty="0">
                <a:solidFill>
                  <a:schemeClr val="accent3"/>
                </a:solidFill>
              </a:rPr>
              <a:t>(</a:t>
            </a:r>
            <a:r>
              <a:rPr lang="en-GB" sz="1200" dirty="0" err="1">
                <a:solidFill>
                  <a:schemeClr val="accent3"/>
                </a:solidFill>
              </a:rPr>
              <a:t>Lipkovich</a:t>
            </a:r>
            <a:r>
              <a:rPr lang="en-GB" sz="1200" dirty="0">
                <a:solidFill>
                  <a:schemeClr val="accent3"/>
                </a:solidFill>
              </a:rPr>
              <a:t> et al. 2017) </a:t>
            </a:r>
            <a:r>
              <a:rPr lang="en-US" sz="1200" dirty="0" err="1"/>
              <a:t>Lipkovich</a:t>
            </a:r>
            <a:r>
              <a:rPr lang="en-US" sz="1200" dirty="0"/>
              <a:t>, I., </a:t>
            </a:r>
            <a:r>
              <a:rPr lang="en-US" sz="1200" dirty="0" err="1"/>
              <a:t>Dmitrienko</a:t>
            </a:r>
            <a:r>
              <a:rPr lang="en-US" sz="1200" dirty="0"/>
              <a:t>, A., &amp; B </a:t>
            </a:r>
            <a:r>
              <a:rPr lang="en-US" sz="1200" dirty="0" err="1"/>
              <a:t>D'Agostino</a:t>
            </a:r>
            <a:r>
              <a:rPr lang="en-US" sz="1200" dirty="0"/>
              <a:t> </a:t>
            </a:r>
            <a:r>
              <a:rPr lang="en-US" sz="1200" dirty="0" err="1"/>
              <a:t>Sr</a:t>
            </a:r>
            <a:r>
              <a:rPr lang="en-US" sz="1200" dirty="0"/>
              <a:t>, R. Tutorial in biostatistics: data‐driven subgroup identification and analysis in clinical trials. Statistics in medicine.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6FA854-6369-455B-A876-BA200D5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79" y="147458"/>
            <a:ext cx="8710563" cy="960919"/>
          </a:xfrm>
        </p:spPr>
        <p:txBody>
          <a:bodyPr>
            <a:normAutofit/>
          </a:bodyPr>
          <a:lstStyle/>
          <a:p>
            <a:r>
              <a:rPr lang="en-US" sz="2800" dirty="0"/>
              <a:t>References – Detecting heterogeneity literature </a:t>
            </a:r>
            <a:endParaRPr lang="en-US" sz="28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2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76FA854-6369-455B-A876-BA200D5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0" y="147458"/>
            <a:ext cx="8229600" cy="960919"/>
          </a:xfrm>
        </p:spPr>
        <p:txBody>
          <a:bodyPr>
            <a:normAutofit/>
          </a:bodyPr>
          <a:lstStyle/>
          <a:p>
            <a:r>
              <a:rPr lang="en-US" sz="2800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6B97A-152B-994C-927A-82A57E85A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ESAF meeting, September 2020 | Business Use Only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E955-EE71-674F-90F4-C4DF20FE5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450"/>
              </a:spcAft>
            </a:pPr>
            <a:fld id="{47547CF9-5B10-D24F-A8D7-45A9778164F7}" type="slidenum">
              <a:rPr lang="uk-UA" smtClean="0"/>
              <a:pPr>
                <a:spcAft>
                  <a:spcPts val="450"/>
                </a:spcAft>
              </a:pPr>
              <a:t>2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22205" y="2188960"/>
            <a:ext cx="4768152" cy="990361"/>
            <a:chOff x="181659" y="1854257"/>
            <a:chExt cx="4768152" cy="9903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BD26AB-1641-1B4D-AFFB-4FD7F2FADC61}"/>
                </a:ext>
              </a:extLst>
            </p:cNvPr>
            <p:cNvGrpSpPr/>
            <p:nvPr/>
          </p:nvGrpSpPr>
          <p:grpSpPr>
            <a:xfrm>
              <a:off x="953678" y="2268313"/>
              <a:ext cx="3928937" cy="576305"/>
              <a:chOff x="1763688" y="2348880"/>
              <a:chExt cx="6984776" cy="102454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3A9E858-54E1-6848-88E5-27CA57023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701" t="28159" r="3462" b="51550"/>
              <a:stretch/>
            </p:blipFill>
            <p:spPr>
              <a:xfrm>
                <a:off x="1763688" y="2348880"/>
                <a:ext cx="6984776" cy="1024543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AA07A4-9F0B-F648-9B03-F6DBB21EEE62}"/>
                  </a:ext>
                </a:extLst>
              </p:cNvPr>
              <p:cNvSpPr/>
              <p:nvPr/>
            </p:nvSpPr>
            <p:spPr>
              <a:xfrm>
                <a:off x="1763688" y="2348880"/>
                <a:ext cx="6336704" cy="64807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41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41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013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E680D4-1675-404B-AAC6-6321D84F1EDA}"/>
                </a:ext>
              </a:extLst>
            </p:cNvPr>
            <p:cNvSpPr txBox="1"/>
            <p:nvPr/>
          </p:nvSpPr>
          <p:spPr>
            <a:xfrm>
              <a:off x="1439733" y="2045012"/>
              <a:ext cx="22926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lots of gene expression measurements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1568F-78E9-3248-940E-08626E67ACFC}"/>
                </a:ext>
              </a:extLst>
            </p:cNvPr>
            <p:cNvSpPr txBox="1"/>
            <p:nvPr/>
          </p:nvSpPr>
          <p:spPr>
            <a:xfrm>
              <a:off x="181659" y="2257877"/>
              <a:ext cx="68386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few patients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A4DF02-7892-FB42-B642-A66603B3901B}"/>
                </a:ext>
              </a:extLst>
            </p:cNvPr>
            <p:cNvSpPr/>
            <p:nvPr/>
          </p:nvSpPr>
          <p:spPr>
            <a:xfrm>
              <a:off x="4276229" y="1854257"/>
              <a:ext cx="673582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medical </a:t>
              </a:r>
              <a:br>
                <a:rPr lang="en-US" sz="105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outcome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9E858-54E1-6848-88E5-27CA57023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95" t="48050" r="3462" b="17650"/>
          <a:stretch/>
        </p:blipFill>
        <p:spPr>
          <a:xfrm>
            <a:off x="7316518" y="161265"/>
            <a:ext cx="1717067" cy="1476652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907421"/>
            <a:ext cx="8229600" cy="3561896"/>
          </a:xfrm>
        </p:spPr>
        <p:txBody>
          <a:bodyPr/>
          <a:lstStyle/>
          <a:p>
            <a:r>
              <a:rPr lang="en-US" dirty="0"/>
              <a:t>One response </a:t>
            </a:r>
            <a:r>
              <a:rPr lang="en-US" i="1" dirty="0"/>
              <a:t>Y</a:t>
            </a:r>
            <a:r>
              <a:rPr lang="en-US" dirty="0"/>
              <a:t>, e.g. disease progression/status</a:t>
            </a:r>
          </a:p>
          <a:p>
            <a:r>
              <a:rPr lang="en-US" dirty="0"/>
              <a:t>Thousands of variables </a:t>
            </a:r>
            <a:r>
              <a:rPr lang="en-US" i="1" dirty="0"/>
              <a:t>X</a:t>
            </a:r>
            <a:r>
              <a:rPr lang="en-US" dirty="0"/>
              <a:t>: e.g. genotype information, censored ...</a:t>
            </a:r>
          </a:p>
        </p:txBody>
      </p:sp>
      <p:pic>
        <p:nvPicPr>
          <p:cNvPr id="16" name="Picture 2" descr="https://www.researchgate.net/publication/332973899/figure/fig2/AS:758122545172481@1557761908514/Built-in-sensors-in-a-typical-present-day-smartphone_W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46" y="2167456"/>
            <a:ext cx="3239579" cy="130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37333" y="900890"/>
          <a:ext cx="3296670" cy="16633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4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4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Subject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enzyme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protein(g)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sodium(mg)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Diabetes?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2" name="Picture 31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2" y="1086430"/>
            <a:ext cx="477510" cy="605840"/>
          </a:xfrm>
          <a:prstGeom prst="rect">
            <a:avLst/>
          </a:prstGeom>
        </p:spPr>
      </p:pic>
      <p:pic>
        <p:nvPicPr>
          <p:cNvPr id="33" name="Picture 3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2" y="1784056"/>
            <a:ext cx="477510" cy="605840"/>
          </a:xfrm>
          <a:prstGeom prst="rect">
            <a:avLst/>
          </a:prstGeom>
        </p:spPr>
      </p:pic>
      <p:pic>
        <p:nvPicPr>
          <p:cNvPr id="8" name="Picture 2" descr="Image result for doctor  animation">
            <a:extLst>
              <a:ext uri="{FF2B5EF4-FFF2-40B4-BE49-F238E27FC236}">
                <a16:creationId xmlns:a16="http://schemas.microsoft.com/office/drawing/2014/main" id="{E4C7CF43-0635-4974-8CAB-EE9B9AA7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" y="900891"/>
            <a:ext cx="1067219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28B522-EE01-4C84-BE5D-848092EF3B5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>
                <a:solidFill>
                  <a:sysClr val="windowText" lastClr="000000"/>
                </a:solidFill>
                <a:latin typeface="Calibri Light" panose="020F0302020204030204"/>
              </a:rPr>
              <a:t>Machine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7461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599" y="3256"/>
            <a:ext cx="5829300" cy="752609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Gill Sans MT"/>
                <a:cs typeface="Gill Sans M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2763" y="1714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37333" y="900890"/>
          <a:ext cx="3296670" cy="16633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4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4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Subject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enzyme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protein(g)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sodium(mg)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Diabetes?</a:t>
                      </a:r>
                    </a:p>
                  </a:txBody>
                  <a:tcPr marL="9024" marR="9024" marT="90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24" marR="9024" marT="90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024" marR="9024" marT="902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40558" y="3195251"/>
            <a:ext cx="9765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500" b="1">
                <a:solidFill>
                  <a:prstClr val="black"/>
                </a:solidFill>
                <a:latin typeface="Gill Sans MT"/>
                <a:cs typeface="Gill Sans MT"/>
              </a:rPr>
              <a:t>“Labels”</a:t>
            </a:r>
            <a:endParaRPr lang="en-US" sz="15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4828442" y="2793869"/>
            <a:ext cx="523539" cy="2056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45256" y="1107230"/>
            <a:ext cx="20582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500" b="1">
                <a:solidFill>
                  <a:prstClr val="black"/>
                </a:solidFill>
                <a:latin typeface="Gill Sans MT"/>
                <a:cs typeface="Gill Sans MT"/>
              </a:rPr>
              <a:t>“Examples”</a:t>
            </a:r>
            <a:endParaRPr lang="en-US"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5532490" y="1061134"/>
            <a:ext cx="292058" cy="14704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5962" y="3211804"/>
            <a:ext cx="3003386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… but also known as…</a:t>
            </a:r>
            <a:endParaRPr lang="en-US" sz="1350" b="1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342900"/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	features, attributes, predictors, or</a:t>
            </a:r>
          </a:p>
          <a:p>
            <a:pPr defTabSz="342900"/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	explanatory/independent variables. </a:t>
            </a:r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98230" y="2979285"/>
            <a:ext cx="13100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500" b="1">
                <a:solidFill>
                  <a:prstClr val="black"/>
                </a:solidFill>
                <a:latin typeface="Gill Sans MT"/>
                <a:cs typeface="Gill Sans MT"/>
              </a:rPr>
              <a:t>“Variables”</a:t>
            </a:r>
            <a:endParaRPr lang="en-US"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Right Brace 29"/>
          <p:cNvSpPr/>
          <p:nvPr/>
        </p:nvSpPr>
        <p:spPr>
          <a:xfrm rot="5400000">
            <a:off x="3554778" y="1733484"/>
            <a:ext cx="235105" cy="2180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2" name="Picture 31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2" y="1086430"/>
            <a:ext cx="477510" cy="605840"/>
          </a:xfrm>
          <a:prstGeom prst="rect">
            <a:avLst/>
          </a:prstGeom>
        </p:spPr>
      </p:pic>
      <p:pic>
        <p:nvPicPr>
          <p:cNvPr id="33" name="Picture 3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2" y="1784056"/>
            <a:ext cx="477510" cy="605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5255" y="3211804"/>
            <a:ext cx="22163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… but also known as…</a:t>
            </a:r>
            <a:endParaRPr lang="en-US" sz="1350">
              <a:solidFill>
                <a:prstClr val="black"/>
              </a:solidFill>
              <a:latin typeface="Calibri"/>
            </a:endParaRPr>
          </a:p>
          <a:p>
            <a:pPr defTabSz="342900"/>
            <a:r>
              <a:rPr lang="en-US" sz="1350" b="1" i="1">
                <a:solidFill>
                  <a:prstClr val="black"/>
                </a:solidFill>
                <a:latin typeface="Gill Sans MT"/>
                <a:cs typeface="Gill Sans MT"/>
              </a:rPr>
              <a:t>	</a:t>
            </a:r>
            <a:r>
              <a:rPr lang="en-US" sz="1350" b="1" u="sng">
                <a:solidFill>
                  <a:prstClr val="black"/>
                </a:solidFill>
                <a:latin typeface="Gill Sans MT"/>
                <a:cs typeface="Gill Sans MT"/>
              </a:rPr>
              <a:t>outcomes</a:t>
            </a:r>
            <a:r>
              <a:rPr lang="en-US" sz="1350" i="1">
                <a:solidFill>
                  <a:prstClr val="black"/>
                </a:solidFill>
                <a:latin typeface="Gill Sans MT"/>
                <a:cs typeface="Gill Sans MT"/>
              </a:rPr>
              <a:t>,</a:t>
            </a:r>
            <a:r>
              <a:rPr lang="en-US" sz="1350" b="1" i="1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class,</a:t>
            </a:r>
          </a:p>
          <a:p>
            <a:pPr defTabSz="342900"/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	dependent variable.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9645" y="1385853"/>
            <a:ext cx="190500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350" b="1">
                <a:solidFill>
                  <a:prstClr val="black"/>
                </a:solidFill>
                <a:latin typeface="Gill Sans MT"/>
                <a:cs typeface="Gill Sans MT"/>
              </a:rPr>
              <a:t>… </a:t>
            </a:r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a.k.a.</a:t>
            </a:r>
          </a:p>
          <a:p>
            <a:pPr defTabSz="342900"/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 data-points, examples,</a:t>
            </a:r>
          </a:p>
          <a:p>
            <a:pPr defTabSz="342900"/>
            <a:r>
              <a:rPr lang="en-US" sz="1350">
                <a:solidFill>
                  <a:prstClr val="black"/>
                </a:solidFill>
                <a:latin typeface="Gill Sans MT"/>
                <a:cs typeface="Gill Sans MT"/>
              </a:rPr>
              <a:t> instances, objects.</a:t>
            </a:r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" descr="Image result for doctor  animation">
            <a:extLst>
              <a:ext uri="{FF2B5EF4-FFF2-40B4-BE49-F238E27FC236}">
                <a16:creationId xmlns:a16="http://schemas.microsoft.com/office/drawing/2014/main" id="{86748501-A0E3-4B1A-8BC4-51F24478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" y="900891"/>
            <a:ext cx="1067219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B3D6644-0997-4C0E-8969-7484705DEE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>
                <a:solidFill>
                  <a:sysClr val="windowText" lastClr="000000"/>
                </a:solidFill>
                <a:latin typeface="Calibri Light" panose="020F0302020204030204"/>
              </a:rPr>
              <a:t>Machine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25859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697011" y="1631827"/>
            <a:ext cx="16671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>
                <a:solidFill>
                  <a:prstClr val="black"/>
                </a:solidFill>
                <a:latin typeface="Calibri" panose="020F0502020204030204"/>
              </a:rPr>
              <a:t>Training data + labels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39137" y="1203954"/>
            <a:ext cx="2831321" cy="44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79CB8B-89D5-3B45-A081-0DF3AB6EC893}"/>
              </a:ext>
            </a:extLst>
          </p:cNvPr>
          <p:cNvSpPr/>
          <p:nvPr/>
        </p:nvSpPr>
        <p:spPr>
          <a:xfrm>
            <a:off x="5834611" y="1203954"/>
            <a:ext cx="108411" cy="4491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952" y="2371006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2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health records</a:t>
            </a:r>
          </a:p>
        </p:txBody>
      </p:sp>
      <p:pic>
        <p:nvPicPr>
          <p:cNvPr id="19" name="Picture 2" descr="Image result for doctor  anim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20" y="846368"/>
            <a:ext cx="1067219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62096" y="1332973"/>
            <a:ext cx="940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“Examples”</a:t>
            </a:r>
            <a:endParaRPr lang="en-US" sz="120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ight Brace 21"/>
          <p:cNvSpPr/>
          <p:nvPr/>
        </p:nvSpPr>
        <p:spPr>
          <a:xfrm flipH="1">
            <a:off x="2696255" y="1223238"/>
            <a:ext cx="171521" cy="445300"/>
          </a:xfrm>
          <a:prstGeom prst="rightBrace">
            <a:avLst>
              <a:gd name="adj1" fmla="val 4286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384865" y="365718"/>
            <a:ext cx="1167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/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Class, or “label”</a:t>
            </a:r>
          </a:p>
          <a:p>
            <a:pPr defTabSz="685800"/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</p:txBody>
      </p:sp>
      <p:sp>
        <p:nvSpPr>
          <p:cNvPr id="30" name="Right Arrow 29"/>
          <p:cNvSpPr/>
          <p:nvPr/>
        </p:nvSpPr>
        <p:spPr>
          <a:xfrm rot="7707962">
            <a:off x="5902689" y="870813"/>
            <a:ext cx="523875" cy="2059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952374" y="666676"/>
            <a:ext cx="964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“Features”</a:t>
            </a:r>
          </a:p>
        </p:txBody>
      </p:sp>
      <p:sp>
        <p:nvSpPr>
          <p:cNvPr id="32" name="Right Brace 31"/>
          <p:cNvSpPr/>
          <p:nvPr/>
        </p:nvSpPr>
        <p:spPr>
          <a:xfrm rot="16200000">
            <a:off x="4295065" y="-326923"/>
            <a:ext cx="174670" cy="2776117"/>
          </a:xfrm>
          <a:prstGeom prst="rightBrace">
            <a:avLst>
              <a:gd name="adj1" fmla="val 2744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E8A7F2-57EC-4D3C-ADE6-DE3801ECEF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>
                <a:solidFill>
                  <a:sysClr val="windowText" lastClr="000000"/>
                </a:solidFill>
                <a:latin typeface="Calibri Light" panose="020F0302020204030204"/>
              </a:rPr>
              <a:t>Machine Learning Pipeline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2FE1D-CEDD-4A5E-9E24-4D62790BE722}"/>
              </a:ext>
            </a:extLst>
          </p:cNvPr>
          <p:cNvGrpSpPr/>
          <p:nvPr/>
        </p:nvGrpSpPr>
        <p:grpSpPr>
          <a:xfrm>
            <a:off x="1347104" y="1955776"/>
            <a:ext cx="5914806" cy="1930640"/>
            <a:chOff x="1796139" y="2607702"/>
            <a:chExt cx="7886407" cy="2574186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6030968" y="2607702"/>
              <a:ext cx="0" cy="1254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EDF8BD-1929-417E-BA44-732C3813E0B2}"/>
                </a:ext>
              </a:extLst>
            </p:cNvPr>
            <p:cNvGrpSpPr/>
            <p:nvPr/>
          </p:nvGrpSpPr>
          <p:grpSpPr>
            <a:xfrm>
              <a:off x="7155794" y="4537844"/>
              <a:ext cx="2526752" cy="585713"/>
              <a:chOff x="5450373" y="4878293"/>
              <a:chExt cx="2526752" cy="58571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C6E239-E827-4CD8-B4DA-D17E46E5D8E2}"/>
                  </a:ext>
                </a:extLst>
              </p:cNvPr>
              <p:cNvSpPr/>
              <p:nvPr/>
            </p:nvSpPr>
            <p:spPr>
              <a:xfrm>
                <a:off x="6218609" y="4878293"/>
                <a:ext cx="144548" cy="152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4869D59-45B0-4BC7-B2F5-565170A4DE38}"/>
                  </a:ext>
                </a:extLst>
              </p:cNvPr>
              <p:cNvCxnSpPr/>
              <p:nvPr/>
            </p:nvCxnSpPr>
            <p:spPr>
              <a:xfrm>
                <a:off x="5450373" y="4954493"/>
                <a:ext cx="54722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D096CA-91B0-433E-B33B-27EDEEA5A125}"/>
                  </a:ext>
                </a:extLst>
              </p:cNvPr>
              <p:cNvSpPr txBox="1"/>
              <p:nvPr/>
            </p:nvSpPr>
            <p:spPr>
              <a:xfrm>
                <a:off x="6218609" y="5063897"/>
                <a:ext cx="175851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1350">
                    <a:solidFill>
                      <a:prstClr val="black"/>
                    </a:solidFill>
                    <a:latin typeface="Calibri" panose="020F0502020204030204"/>
                  </a:rPr>
                  <a:t>Label prediction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EE214B9-1BBC-43C0-A714-E842B557BB85}"/>
                </a:ext>
              </a:extLst>
            </p:cNvPr>
            <p:cNvGrpSpPr/>
            <p:nvPr/>
          </p:nvGrpSpPr>
          <p:grpSpPr>
            <a:xfrm>
              <a:off x="1796139" y="4537845"/>
              <a:ext cx="3202927" cy="584599"/>
              <a:chOff x="90718" y="4878293"/>
              <a:chExt cx="3202927" cy="5845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425B7E-ABCA-469F-ADB9-38F83BD37C95}"/>
                  </a:ext>
                </a:extLst>
              </p:cNvPr>
              <p:cNvSpPr/>
              <p:nvPr/>
            </p:nvSpPr>
            <p:spPr>
              <a:xfrm>
                <a:off x="90718" y="4878293"/>
                <a:ext cx="2558139" cy="1263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1215924-A011-49DA-806C-B4539910B9A0}"/>
                  </a:ext>
                </a:extLst>
              </p:cNvPr>
              <p:cNvCxnSpPr/>
              <p:nvPr/>
            </p:nvCxnSpPr>
            <p:spPr>
              <a:xfrm>
                <a:off x="2746424" y="4954493"/>
                <a:ext cx="54722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DE3EEE-76EE-4188-BC6B-F9AAB1B05DEA}"/>
                  </a:ext>
                </a:extLst>
              </p:cNvPr>
              <p:cNvSpPr txBox="1"/>
              <p:nvPr/>
            </p:nvSpPr>
            <p:spPr>
              <a:xfrm>
                <a:off x="589059" y="5062782"/>
                <a:ext cx="1165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1350">
                    <a:solidFill>
                      <a:prstClr val="black"/>
                    </a:solidFill>
                    <a:latin typeface="Calibri" panose="020F0502020204030204"/>
                  </a:rPr>
                  <a:t>Test input</a:t>
                </a:r>
              </a:p>
            </p:txBody>
          </p:sp>
        </p:grpSp>
        <p:sp>
          <p:nvSpPr>
            <p:cNvPr id="42" name="Rounded Rectangle 32">
              <a:extLst>
                <a:ext uri="{FF2B5EF4-FFF2-40B4-BE49-F238E27FC236}">
                  <a16:creationId xmlns:a16="http://schemas.microsoft.com/office/drawing/2014/main" id="{EC650D05-CACB-40F1-AE2E-CBE22097117A}"/>
                </a:ext>
              </a:extLst>
            </p:cNvPr>
            <p:cNvSpPr/>
            <p:nvPr/>
          </p:nvSpPr>
          <p:spPr>
            <a:xfrm>
              <a:off x="5143616" y="4046201"/>
              <a:ext cx="1774703" cy="11356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350">
                  <a:solidFill>
                    <a:prstClr val="white"/>
                  </a:solidFill>
                  <a:latin typeface="Calibri" panose="020F0502020204030204"/>
                </a:rPr>
                <a:t>Model fitted to training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366847" y="3403380"/>
            <a:ext cx="1895064" cy="439285"/>
            <a:chOff x="5450373" y="4878293"/>
            <a:chExt cx="2526752" cy="585713"/>
          </a:xfrm>
        </p:grpSpPr>
        <p:sp>
          <p:nvSpPr>
            <p:cNvPr id="11" name="Rectangle 10"/>
            <p:cNvSpPr/>
            <p:nvPr/>
          </p:nvSpPr>
          <p:spPr>
            <a:xfrm>
              <a:off x="6218609" y="4878293"/>
              <a:ext cx="144548" cy="152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450373" y="4954493"/>
              <a:ext cx="5472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18609" y="5063897"/>
              <a:ext cx="17585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>
                  <a:solidFill>
                    <a:prstClr val="black"/>
                  </a:solidFill>
                  <a:latin typeface="Calibri" panose="020F0502020204030204"/>
                </a:rPr>
                <a:t>Label prediction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47105" y="3403384"/>
            <a:ext cx="2402195" cy="438449"/>
            <a:chOff x="90718" y="4878293"/>
            <a:chExt cx="3202927" cy="584599"/>
          </a:xfrm>
        </p:grpSpPr>
        <p:sp>
          <p:nvSpPr>
            <p:cNvPr id="9" name="Rectangle 8"/>
            <p:cNvSpPr/>
            <p:nvPr/>
          </p:nvSpPr>
          <p:spPr>
            <a:xfrm>
              <a:off x="90718" y="4878293"/>
              <a:ext cx="2558139" cy="1263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746424" y="4954493"/>
              <a:ext cx="5472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9059" y="5062782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>
                  <a:solidFill>
                    <a:prstClr val="black"/>
                  </a:solidFill>
                  <a:latin typeface="Calibri" panose="020F0502020204030204"/>
                </a:rPr>
                <a:t>Test input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697011" y="1631827"/>
            <a:ext cx="16671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>
                <a:solidFill>
                  <a:prstClr val="black"/>
                </a:solidFill>
                <a:latin typeface="Calibri" panose="020F0502020204030204"/>
              </a:rPr>
              <a:t>Training data + labels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39137" y="1203954"/>
            <a:ext cx="2831321" cy="44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79CB8B-89D5-3B45-A081-0DF3AB6EC893}"/>
              </a:ext>
            </a:extLst>
          </p:cNvPr>
          <p:cNvSpPr/>
          <p:nvPr/>
        </p:nvSpPr>
        <p:spPr>
          <a:xfrm>
            <a:off x="5834611" y="1203954"/>
            <a:ext cx="108411" cy="4491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952" y="2371006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20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2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health records</a:t>
            </a:r>
          </a:p>
        </p:txBody>
      </p:sp>
      <p:pic>
        <p:nvPicPr>
          <p:cNvPr id="19" name="Picture 2" descr="Image result for doctor  anim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20" y="846368"/>
            <a:ext cx="1067219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62096" y="1332973"/>
            <a:ext cx="940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“Examples”</a:t>
            </a:r>
            <a:endParaRPr lang="en-US" sz="120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ight Brace 21"/>
          <p:cNvSpPr/>
          <p:nvPr/>
        </p:nvSpPr>
        <p:spPr>
          <a:xfrm flipH="1">
            <a:off x="2696255" y="1223238"/>
            <a:ext cx="171521" cy="445300"/>
          </a:xfrm>
          <a:prstGeom prst="rightBrace">
            <a:avLst>
              <a:gd name="adj1" fmla="val 4286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384865" y="365718"/>
            <a:ext cx="1167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Class, or “label”</a:t>
            </a:r>
          </a:p>
          <a:p>
            <a:pPr defTabSz="685800"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</p:txBody>
      </p:sp>
      <p:sp>
        <p:nvSpPr>
          <p:cNvPr id="30" name="Right Arrow 29"/>
          <p:cNvSpPr/>
          <p:nvPr/>
        </p:nvSpPr>
        <p:spPr>
          <a:xfrm rot="7707962">
            <a:off x="5902689" y="870813"/>
            <a:ext cx="523875" cy="2059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952374" y="666676"/>
            <a:ext cx="964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“Features”</a:t>
            </a:r>
          </a:p>
        </p:txBody>
      </p:sp>
      <p:sp>
        <p:nvSpPr>
          <p:cNvPr id="32" name="Right Brace 31"/>
          <p:cNvSpPr/>
          <p:nvPr/>
        </p:nvSpPr>
        <p:spPr>
          <a:xfrm rot="16200000">
            <a:off x="4295065" y="-326923"/>
            <a:ext cx="174670" cy="2776117"/>
          </a:xfrm>
          <a:prstGeom prst="rightBrace">
            <a:avLst>
              <a:gd name="adj1" fmla="val 2744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CAD64DF-3E6B-8548-ABEF-38BDD963A8AB}"/>
              </a:ext>
            </a:extLst>
          </p:cNvPr>
          <p:cNvSpPr/>
          <p:nvPr/>
        </p:nvSpPr>
        <p:spPr>
          <a:xfrm>
            <a:off x="3857713" y="3034651"/>
            <a:ext cx="1331027" cy="85176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Model fitted to training data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E8A7F2-57EC-4D3C-ADE6-DE3801ECEF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GB" sz="3300" b="1">
                <a:solidFill>
                  <a:sysClr val="windowText" lastClr="000000"/>
                </a:solidFill>
                <a:latin typeface="Calibri Light" panose="020F0302020204030204"/>
              </a:rPr>
              <a:t>Machine Learning Pipeline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D53071-76FA-4D6E-A9EA-31BB6EBE9CB4}"/>
              </a:ext>
            </a:extLst>
          </p:cNvPr>
          <p:cNvCxnSpPr>
            <a:cxnSpLocks/>
          </p:cNvCxnSpPr>
          <p:nvPr/>
        </p:nvCxnSpPr>
        <p:spPr>
          <a:xfrm>
            <a:off x="4522915" y="1912178"/>
            <a:ext cx="0" cy="415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92C462-BF7E-435D-AF23-CE69868B9905}"/>
              </a:ext>
            </a:extLst>
          </p:cNvPr>
          <p:cNvSpPr txBox="1"/>
          <p:nvPr/>
        </p:nvSpPr>
        <p:spPr>
          <a:xfrm>
            <a:off x="3697011" y="2276504"/>
            <a:ext cx="18836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>
              <a:defRPr/>
            </a:pPr>
            <a:r>
              <a:rPr lang="en-US" sz="1350">
                <a:solidFill>
                  <a:prstClr val="black"/>
                </a:solidFill>
                <a:latin typeface="Calibri" panose="020F0502020204030204"/>
              </a:rPr>
              <a:t>Statistical/ML Algorithm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A6367F-8ADC-4A6B-9A57-C4B34BD5EB36}"/>
              </a:ext>
            </a:extLst>
          </p:cNvPr>
          <p:cNvCxnSpPr>
            <a:cxnSpLocks/>
          </p:cNvCxnSpPr>
          <p:nvPr/>
        </p:nvCxnSpPr>
        <p:spPr>
          <a:xfrm>
            <a:off x="4522915" y="2553503"/>
            <a:ext cx="0" cy="415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ular Callout 22">
            <a:extLst>
              <a:ext uri="{FF2B5EF4-FFF2-40B4-BE49-F238E27FC236}">
                <a16:creationId xmlns:a16="http://schemas.microsoft.com/office/drawing/2014/main" id="{855AFDD5-A3D7-41D8-8269-375368F3869B}"/>
              </a:ext>
            </a:extLst>
          </p:cNvPr>
          <p:cNvSpPr/>
          <p:nvPr/>
        </p:nvSpPr>
        <p:spPr>
          <a:xfrm>
            <a:off x="6947639" y="1461587"/>
            <a:ext cx="2149866" cy="737191"/>
          </a:xfrm>
          <a:prstGeom prst="wedgeRoundRectCallout">
            <a:avLst>
              <a:gd name="adj1" fmla="val -118631"/>
              <a:gd name="adj2" fmla="val 752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Fits the parameters of our chosen model to the data.</a:t>
            </a:r>
          </a:p>
        </p:txBody>
      </p:sp>
      <p:sp>
        <p:nvSpPr>
          <p:cNvPr id="38" name="Rounded Rectangular Callout 39">
            <a:extLst>
              <a:ext uri="{FF2B5EF4-FFF2-40B4-BE49-F238E27FC236}">
                <a16:creationId xmlns:a16="http://schemas.microsoft.com/office/drawing/2014/main" id="{6CD580E0-B21D-461F-9335-D07F2E6B0082}"/>
              </a:ext>
            </a:extLst>
          </p:cNvPr>
          <p:cNvSpPr/>
          <p:nvPr/>
        </p:nvSpPr>
        <p:spPr>
          <a:xfrm>
            <a:off x="6534535" y="3818750"/>
            <a:ext cx="2562970" cy="945101"/>
          </a:xfrm>
          <a:prstGeom prst="wedgeRoundRectCallout">
            <a:avLst>
              <a:gd name="adj1" fmla="val -117088"/>
              <a:gd name="adj2" fmla="val -396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Linear/Logistic Regression</a:t>
            </a:r>
          </a:p>
          <a:p>
            <a:pPr algn="ctr" defTabSz="342900">
              <a:defRPr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(Deep) Neural Network</a:t>
            </a:r>
            <a:br>
              <a:rPr lang="en-US" sz="1200" b="1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Decision Trees</a:t>
            </a:r>
          </a:p>
          <a:p>
            <a:pPr algn="ctr" defTabSz="342900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Ensemble  methods</a:t>
            </a:r>
          </a:p>
          <a:p>
            <a:pPr algn="ctr" defTabSz="342900"/>
            <a:r>
              <a:rPr lang="en-US" sz="1200" b="1">
                <a:solidFill>
                  <a:prstClr val="black"/>
                </a:solidFill>
                <a:latin typeface="Calibri" panose="020F0502020204030204"/>
              </a:rPr>
              <a:t>(e.g. bagging, boosting, forests)</a:t>
            </a:r>
          </a:p>
        </p:txBody>
      </p:sp>
    </p:spTree>
    <p:extLst>
      <p:ext uri="{BB962C8B-B14F-4D97-AF65-F5344CB8AC3E}">
        <p14:creationId xmlns:p14="http://schemas.microsoft.com/office/powerpoint/2010/main" val="6944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14687"/>
            <a:ext cx="8229600" cy="960919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77A231-A965-48F6-976D-A8B3C1437B12}"/>
              </a:ext>
            </a:extLst>
          </p:cNvPr>
          <p:cNvSpPr/>
          <p:nvPr/>
        </p:nvSpPr>
        <p:spPr>
          <a:xfrm>
            <a:off x="633842" y="1533549"/>
            <a:ext cx="2831321" cy="1232254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DAA3E-956F-44F6-9290-A0C0C05D5E46}"/>
              </a:ext>
            </a:extLst>
          </p:cNvPr>
          <p:cNvSpPr/>
          <p:nvPr/>
        </p:nvSpPr>
        <p:spPr>
          <a:xfrm>
            <a:off x="3805662" y="1531324"/>
            <a:ext cx="309129" cy="1219199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A8713EB-1874-472D-9B7D-2886F7D0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043" y="987964"/>
            <a:ext cx="11181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12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336DCEF7-6FE0-4C73-82F8-ABD1E8DEDCC3}"/>
              </a:ext>
            </a:extLst>
          </p:cNvPr>
          <p:cNvSpPr/>
          <p:nvPr/>
        </p:nvSpPr>
        <p:spPr>
          <a:xfrm>
            <a:off x="1427481" y="4051670"/>
            <a:ext cx="1207772" cy="42588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 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8A526-1F75-4D4C-B849-725B3945B5A1}"/>
              </a:ext>
            </a:extLst>
          </p:cNvPr>
          <p:cNvCxnSpPr>
            <a:cxnSpLocks/>
          </p:cNvCxnSpPr>
          <p:nvPr/>
        </p:nvCxnSpPr>
        <p:spPr>
          <a:xfrm>
            <a:off x="2031367" y="2795160"/>
            <a:ext cx="0" cy="1226304"/>
          </a:xfrm>
          <a:prstGeom prst="straightConnector1">
            <a:avLst/>
          </a:prstGeom>
          <a:noFill/>
          <a:ln w="57150" cap="flat" cmpd="sng" algn="ctr">
            <a:solidFill>
              <a:schemeClr val="tx2"/>
            </a:solidFill>
            <a:prstDash val="solid"/>
            <a:miter lim="800000"/>
            <a:tailEnd type="arrow"/>
          </a:ln>
          <a:effectLst/>
        </p:spPr>
      </p:cxnSp>
      <p:sp>
        <p:nvSpPr>
          <p:cNvPr id="32" name="Rounded Rectangular Callout 22">
            <a:extLst>
              <a:ext uri="{FF2B5EF4-FFF2-40B4-BE49-F238E27FC236}">
                <a16:creationId xmlns:a16="http://schemas.microsoft.com/office/drawing/2014/main" id="{4C3824D2-7C31-4CC0-BBC9-3EF926EB3639}"/>
              </a:ext>
            </a:extLst>
          </p:cNvPr>
          <p:cNvSpPr/>
          <p:nvPr/>
        </p:nvSpPr>
        <p:spPr>
          <a:xfrm rot="18493358">
            <a:off x="155657" y="3257891"/>
            <a:ext cx="1494404" cy="651913"/>
          </a:xfrm>
          <a:prstGeom prst="wedgeRoundRectCallout">
            <a:avLst>
              <a:gd name="adj1" fmla="val 49819"/>
              <a:gd name="adj2" fmla="val 116317"/>
              <a:gd name="adj3" fmla="val 16667"/>
            </a:avLst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Fits the parameters of our chosen model to the data.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38055D8-8C67-4FAB-82BE-1313405C3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46"/>
          <a:stretch/>
        </p:blipFill>
        <p:spPr>
          <a:xfrm>
            <a:off x="4590497" y="2662053"/>
            <a:ext cx="3368389" cy="13608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9323C62-0E07-42D5-8F8C-6AC21D49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97" y="965176"/>
            <a:ext cx="3304997" cy="160278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0C59090-1A6E-4C18-9EB5-87F8DF9827A6}"/>
              </a:ext>
            </a:extLst>
          </p:cNvPr>
          <p:cNvSpPr txBox="1"/>
          <p:nvPr/>
        </p:nvSpPr>
        <p:spPr>
          <a:xfrm>
            <a:off x="7842428" y="2999006"/>
            <a:ext cx="17887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Random </a:t>
            </a:r>
            <a:br>
              <a:rPr lang="en-US" sz="1500" dirty="0"/>
            </a:br>
            <a:r>
              <a:rPr lang="en-US" sz="1500" dirty="0"/>
              <a:t>forest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48319E-71AB-485A-AE9F-BBBF605192EA}"/>
              </a:ext>
            </a:extLst>
          </p:cNvPr>
          <p:cNvSpPr txBox="1"/>
          <p:nvPr/>
        </p:nvSpPr>
        <p:spPr>
          <a:xfrm>
            <a:off x="8148596" y="1320285"/>
            <a:ext cx="10724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Gradient </a:t>
            </a:r>
            <a:br>
              <a:rPr lang="en-US" sz="1500" dirty="0"/>
            </a:br>
            <a:r>
              <a:rPr lang="en-US" sz="1500" dirty="0"/>
              <a:t>boosted </a:t>
            </a:r>
            <a:br>
              <a:rPr lang="en-US" sz="1500" dirty="0"/>
            </a:br>
            <a:r>
              <a:rPr lang="en-US" sz="1500" dirty="0"/>
              <a:t>trees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A380EA4-0D54-469B-959B-29296593B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880" y="4016090"/>
            <a:ext cx="3304997" cy="10759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C07799B-2FAE-4E60-BB1B-2B0C15CD958F}"/>
              </a:ext>
            </a:extLst>
          </p:cNvPr>
          <p:cNvSpPr txBox="1"/>
          <p:nvPr/>
        </p:nvSpPr>
        <p:spPr>
          <a:xfrm>
            <a:off x="7930691" y="4225320"/>
            <a:ext cx="1256185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(Deep)</a:t>
            </a:r>
            <a:br>
              <a:rPr lang="en-US" sz="1500" dirty="0"/>
            </a:br>
            <a:r>
              <a:rPr lang="en-US" sz="1500" dirty="0"/>
              <a:t>neural</a:t>
            </a:r>
            <a:br>
              <a:rPr lang="en-US" sz="1500" dirty="0"/>
            </a:br>
            <a:r>
              <a:rPr lang="en-US" sz="1500" dirty="0"/>
              <a:t>networks</a:t>
            </a:r>
          </a:p>
        </p:txBody>
      </p: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362F669D-16EC-49FB-B6DB-3E4D10A98902}"/>
              </a:ext>
            </a:extLst>
          </p:cNvPr>
          <p:cNvGraphicFramePr>
            <a:graphicFrameLocks noGrp="1"/>
          </p:cNvGraphicFramePr>
          <p:nvPr/>
        </p:nvGraphicFramePr>
        <p:xfrm>
          <a:off x="633842" y="1540076"/>
          <a:ext cx="3480950" cy="1219200"/>
        </p:xfrm>
        <a:graphic>
          <a:graphicData uri="http://schemas.openxmlformats.org/drawingml/2006/table">
            <a:tbl>
              <a:tblPr firstRow="1" bandRow="1"/>
              <a:tblGrid>
                <a:gridCol w="316450">
                  <a:extLst>
                    <a:ext uri="{9D8B030D-6E8A-4147-A177-3AD203B41FA5}">
                      <a16:colId xmlns:a16="http://schemas.microsoft.com/office/drawing/2014/main" val="1580247106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4217716178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2785568254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3009955332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232634489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1075770953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2645723737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3437581555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645729207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3485573354"/>
                    </a:ext>
                  </a:extLst>
                </a:gridCol>
                <a:gridCol w="316450">
                  <a:extLst>
                    <a:ext uri="{9D8B030D-6E8A-4147-A177-3AD203B41FA5}">
                      <a16:colId xmlns:a16="http://schemas.microsoft.com/office/drawing/2014/main" val="2547774030"/>
                    </a:ext>
                  </a:extLst>
                </a:gridCol>
              </a:tblGrid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09810"/>
                  </a:ext>
                </a:extLst>
              </a:tr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145931"/>
                  </a:ext>
                </a:extLst>
              </a:tr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738296"/>
                  </a:ext>
                </a:extLst>
              </a:tr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486741"/>
                  </a:ext>
                </a:extLst>
              </a:tr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2478"/>
                  </a:ext>
                </a:extLst>
              </a:tr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703505"/>
                  </a:ext>
                </a:extLst>
              </a:tr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75044"/>
                  </a:ext>
                </a:extLst>
              </a:tr>
              <a:tr h="145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2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682122"/>
                  </a:ext>
                </a:extLst>
              </a:tr>
            </a:tbl>
          </a:graphicData>
        </a:graphic>
      </p:graphicFrame>
      <p:pic>
        <p:nvPicPr>
          <p:cNvPr id="34" name="Picture 2" descr="Image result for doctor  animation">
            <a:extLst>
              <a:ext uri="{FF2B5EF4-FFF2-40B4-BE49-F238E27FC236}">
                <a16:creationId xmlns:a16="http://schemas.microsoft.com/office/drawing/2014/main" id="{CD38A1E7-BA7F-4AB3-8900-2CDE4108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" b="98203" l="4535" r="89796">
                        <a14:foregroundMark x1="20635" y1="33824" x2="41043" y2="98203"/>
                        <a14:foregroundMark x1="41043" y1="98203" x2="23583" y2="16013"/>
                        <a14:foregroundMark x1="23583" y1="16013" x2="21769" y2="49673"/>
                        <a14:foregroundMark x1="21769" y1="49673" x2="21315" y2="50654"/>
                        <a14:foregroundMark x1="25850" y1="58333" x2="36961" y2="93791"/>
                        <a14:foregroundMark x1="36961" y1="93791" x2="18367" y2="64052"/>
                        <a14:foregroundMark x1="18367" y1="64052" x2="16553" y2="21078"/>
                        <a14:foregroundMark x1="16553" y1="21078" x2="21088" y2="55882"/>
                        <a14:foregroundMark x1="21088" y1="55882" x2="19274" y2="18954"/>
                        <a14:foregroundMark x1="19274" y1="18954" x2="49887" y2="48203"/>
                        <a14:foregroundMark x1="49887" y1="48203" x2="45805" y2="13725"/>
                        <a14:foregroundMark x1="45805" y1="13725" x2="37642" y2="53431"/>
                        <a14:foregroundMark x1="37642" y1="53431" x2="35828" y2="9641"/>
                        <a14:foregroundMark x1="35828" y1="9641" x2="22449" y2="4248"/>
                        <a14:foregroundMark x1="25170" y1="73529" x2="27211" y2="74510"/>
                        <a14:foregroundMark x1="23810" y1="72222" x2="23810" y2="72222"/>
                        <a14:foregroundMark x1="20635" y1="75980" x2="20635" y2="75980"/>
                        <a14:foregroundMark x1="20635" y1="75490" x2="11338" y2="79739"/>
                        <a14:foregroundMark x1="19274" y1="79248" x2="12472" y2="87418"/>
                        <a14:foregroundMark x1="15873" y1="72549" x2="7256" y2="64542"/>
                        <a14:foregroundMark x1="10658" y1="77941" x2="7256" y2="66830"/>
                        <a14:foregroundMark x1="15873" y1="67320" x2="11338" y2="52124"/>
                        <a14:foregroundMark x1="20635" y1="41993" x2="8617" y2="31536"/>
                        <a14:foregroundMark x1="21769" y1="34804" x2="13832" y2="25163"/>
                        <a14:foregroundMark x1="24490" y1="28595" x2="16553" y2="18954"/>
                        <a14:foregroundMark x1="20635" y1="34314" x2="21315" y2="10948"/>
                        <a14:foregroundMark x1="12472" y1="31046" x2="19955" y2="13235"/>
                        <a14:foregroundMark x1="13832" y1="23856" x2="21769" y2="8007"/>
                        <a14:foregroundMark x1="15193" y1="12745" x2="49887" y2="14216"/>
                        <a14:foregroundMark x1="33107" y1="5556" x2="33787" y2="817"/>
                        <a14:foregroundMark x1="27891" y1="5556" x2="29252" y2="327"/>
                        <a14:foregroundMark x1="35147" y1="8987" x2="33787" y2="817"/>
                        <a14:foregroundMark x1="27211" y1="13235" x2="24490" y2="817"/>
                        <a14:foregroundMark x1="22449" y1="15686" x2="24490" y2="3758"/>
                        <a14:foregroundMark x1="24490" y1="16667" x2="21315" y2="817"/>
                        <a14:foregroundMark x1="14512" y1="27614" x2="21315" y2="4248"/>
                        <a14:foregroundMark x1="21315" y1="30065" x2="20635" y2="1797"/>
                        <a14:foregroundMark x1="22449" y1="30556" x2="21769" y2="9477"/>
                        <a14:foregroundMark x1="17234" y1="33824" x2="16553" y2="327"/>
                        <a14:foregroundMark x1="16553" y1="327" x2="16553" y2="327"/>
                        <a14:foregroundMark x1="4535" y1="38725" x2="12472" y2="327"/>
                        <a14:foregroundMark x1="18594" y1="30065" x2="22449" y2="5556"/>
                        <a14:foregroundMark x1="47166" y1="32353" x2="49887" y2="32353"/>
                        <a14:foregroundMark x1="46485" y1="18954" x2="45125" y2="13725"/>
                        <a14:foregroundMark x1="49206" y1="98039" x2="49887" y2="65196"/>
                        <a14:foregroundMark x1="49887" y1="65196" x2="51701" y2="66340"/>
                        <a14:foregroundMark x1="48526" y1="87418" x2="44444" y2="50163"/>
                        <a14:foregroundMark x1="37868" y1="69771" x2="39229" y2="65033"/>
                        <a14:foregroundMark x1="39909" y1="66340" x2="39909" y2="66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" y="1284764"/>
            <a:ext cx="1067219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9A3A5-685C-43B9-B9EA-F9615B9FDE5F}"/>
                  </a:ext>
                </a:extLst>
              </p:cNvPr>
              <p:cNvSpPr txBox="1"/>
              <p:nvPr/>
            </p:nvSpPr>
            <p:spPr>
              <a:xfrm>
                <a:off x="-246585" y="1206926"/>
                <a:ext cx="4719916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9A3A5-685C-43B9-B9EA-F9615B9F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585" y="1206926"/>
                <a:ext cx="4719916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378D8C-0D9B-425E-BFE0-FE37479CE441}"/>
                  </a:ext>
                </a:extLst>
              </p:cNvPr>
              <p:cNvSpPr txBox="1"/>
              <p:nvPr/>
            </p:nvSpPr>
            <p:spPr>
              <a:xfrm>
                <a:off x="3694646" y="1200197"/>
                <a:ext cx="531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378D8C-0D9B-425E-BFE0-FE37479C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646" y="1200197"/>
                <a:ext cx="5311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8">
            <a:extLst>
              <a:ext uri="{FF2B5EF4-FFF2-40B4-BE49-F238E27FC236}">
                <a16:creationId xmlns:a16="http://schemas.microsoft.com/office/drawing/2014/main" id="{32F48D33-B2E1-483F-8E6F-643BBA0C1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521" y="965176"/>
            <a:ext cx="964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2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9BE9C-EBBA-4042-87E3-C0436DDFB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1534" y="469234"/>
            <a:ext cx="3304997" cy="2854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81B2ED-E102-4B8C-8EA5-D2A9DCCCB568}"/>
              </a:ext>
            </a:extLst>
          </p:cNvPr>
          <p:cNvSpPr txBox="1"/>
          <p:nvPr/>
        </p:nvSpPr>
        <p:spPr>
          <a:xfrm>
            <a:off x="8175266" y="445545"/>
            <a:ext cx="1072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LASSO</a:t>
            </a:r>
          </a:p>
          <a:p>
            <a:pPr algn="ctr"/>
            <a:endParaRPr lang="en-US" sz="1500" dirty="0"/>
          </a:p>
        </p:txBody>
      </p:sp>
      <p:pic>
        <p:nvPicPr>
          <p:cNvPr id="1042" name="Picture 18" descr="Cowboy lasso smiley by Oles Kalashnik on Dribbble">
            <a:extLst>
              <a:ext uri="{FF2B5EF4-FFF2-40B4-BE49-F238E27FC236}">
                <a16:creationId xmlns:a16="http://schemas.microsoft.com/office/drawing/2014/main" id="{56CE9A86-EDB7-4CA5-B385-D40AA6E5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3750" y1="18000" x2="53750" y2="18000"/>
                        <a14:foregroundMark x1="76750" y1="21333" x2="76750" y2="21333"/>
                        <a14:foregroundMark x1="25000" y1="48000" x2="25000" y2="48000"/>
                        <a14:foregroundMark x1="27500" y1="42667" x2="27500" y2="42667"/>
                        <a14:foregroundMark x1="26750" y1="44333" x2="26750" y2="44333"/>
                        <a14:foregroundMark x1="56250" y1="25000" x2="56250" y2="25000"/>
                        <a14:foregroundMark x1="64000" y1="24000" x2="64000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4385">
            <a:off x="4236731" y="9088"/>
            <a:ext cx="974720" cy="7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9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9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6FA854-6369-455B-A876-BA200D5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79" y="314687"/>
            <a:ext cx="8710563" cy="960919"/>
          </a:xfrm>
        </p:spPr>
        <p:txBody>
          <a:bodyPr>
            <a:normAutofit/>
          </a:bodyPr>
          <a:lstStyle/>
          <a:p>
            <a:r>
              <a:rPr lang="en-US" sz="2800" dirty="0"/>
              <a:t>Clinical trial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3389784" y="910130"/>
              <a:ext cx="603290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603290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376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1.128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-0.725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-0.107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0.791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0.233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-0.849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-0.386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-1.324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4898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620649"/>
                  </p:ext>
                </p:extLst>
              </p:nvPr>
            </p:nvGraphicFramePr>
            <p:xfrm>
              <a:off x="3389784" y="910130"/>
              <a:ext cx="603290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603290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6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r="-2000" b="-8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1.128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-0.725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-0.107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0.791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0.233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-0.849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-0.386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-1.324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2712503" y="895350"/>
              <a:ext cx="524892" cy="2987253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5B9BD5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5B9BD5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5B9BD5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524892">
                      <a:extLst>
                        <a:ext uri="{9D8B030D-6E8A-4147-A177-3AD203B41FA5}">
                          <a16:colId xmlns:a16="http://schemas.microsoft.com/office/drawing/2014/main" val="3456762359"/>
                        </a:ext>
                      </a:extLst>
                    </a:gridCol>
                  </a:tblGrid>
                  <a:tr h="2818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000" b="1" i="1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470296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9077223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968588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8453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024999"/>
                      </a:ext>
                    </a:extLst>
                  </a:tr>
                  <a:tr h="2929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74190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28381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589879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626828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8916320"/>
                      </a:ext>
                    </a:extLst>
                  </a:tr>
                  <a:tr h="2620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965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069174"/>
                  </p:ext>
                </p:extLst>
              </p:nvPr>
            </p:nvGraphicFramePr>
            <p:xfrm>
              <a:off x="2712503" y="895350"/>
              <a:ext cx="524892" cy="2987253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5B9BD5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5B9BD5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5B9BD5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524892">
                      <a:extLst>
                        <a:ext uri="{9D8B030D-6E8A-4147-A177-3AD203B41FA5}">
                          <a16:colId xmlns:a16="http://schemas.microsoft.com/office/drawing/2014/main" val="3456762359"/>
                        </a:ext>
                      </a:extLst>
                    </a:gridCol>
                  </a:tblGrid>
                  <a:tr h="316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6" r="-2273" b="-8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470296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9077223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968588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8453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024999"/>
                      </a:ext>
                    </a:extLst>
                  </a:tr>
                  <a:tr h="2929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74190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28381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589879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626828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8916320"/>
                      </a:ext>
                    </a:extLst>
                  </a:tr>
                  <a:tr h="26416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9654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4343400" y="923429"/>
              <a:ext cx="603290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603290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376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1.128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-0.107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0.233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-0.849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-1.324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4898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897827"/>
                  </p:ext>
                </p:extLst>
              </p:nvPr>
            </p:nvGraphicFramePr>
            <p:xfrm>
              <a:off x="4343400" y="923429"/>
              <a:ext cx="603290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603290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6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" r="-2000" b="-8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1.128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-0.107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0.233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-0.849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-1.324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5768226" y="923429"/>
              <a:ext cx="603290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603290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376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-0.725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0.791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-0.386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?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4898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178161"/>
                  </p:ext>
                </p:extLst>
              </p:nvPr>
            </p:nvGraphicFramePr>
            <p:xfrm>
              <a:off x="5768226" y="923429"/>
              <a:ext cx="603290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603290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6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" r="-2000" b="-8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-0.725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0.791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-0.386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?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-0.350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7194771" y="923429"/>
              <a:ext cx="1415829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1415829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376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160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?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4898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480738"/>
                  </p:ext>
                </p:extLst>
              </p:nvPr>
            </p:nvGraphicFramePr>
            <p:xfrm>
              <a:off x="7194771" y="923429"/>
              <a:ext cx="1415829" cy="2984697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70AD47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70AD47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70AD47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1415829">
                      <a:extLst>
                        <a:ext uri="{9D8B030D-6E8A-4147-A177-3AD203B41FA5}">
                          <a16:colId xmlns:a16="http://schemas.microsoft.com/office/drawing/2014/main" val="3470004627"/>
                        </a:ext>
                      </a:extLst>
                    </a:gridCol>
                  </a:tblGrid>
                  <a:tr h="3168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29" r="-858" b="-8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94630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991049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22645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584986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3692155"/>
                      </a:ext>
                    </a:extLst>
                  </a:tr>
                  <a:tr h="2904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48022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213466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75437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873841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?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68469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ctr"/>
                          <a:r>
                            <a:rPr lang="en-US" sz="1400" dirty="0">
                              <a:effectLst/>
                            </a:rPr>
                            <a:t>?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3157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89A821-63C9-45E9-8529-B9C9C04E6C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011" y="867565"/>
              <a:ext cx="2101270" cy="3010685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5B9BD5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5B9BD5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5B9BD5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525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57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48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4892">
                      <a:extLst>
                        <a:ext uri="{9D8B030D-6E8A-4147-A177-3AD203B41FA5}">
                          <a16:colId xmlns:a16="http://schemas.microsoft.com/office/drawing/2014/main" val="1299577270"/>
                        </a:ext>
                      </a:extLst>
                    </a:gridCol>
                  </a:tblGrid>
                  <a:tr h="28180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-0.300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0.416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-0.328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-0.310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-0.568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-0.396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-0.876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-1.689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-2.554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0.308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0.804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-0.515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2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-0.038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-1.015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0.931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-1.041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0.818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-1.402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0.472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-0.208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0.215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-0.513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1.822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-0.208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⋮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-0.513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206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0.931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-1.041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u="none" strike="noStrike" dirty="0" smtClean="0">
                                    <a:effectLst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0.818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634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89A821-63C9-45E9-8529-B9C9C04E6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491107"/>
                  </p:ext>
                </p:extLst>
              </p:nvPr>
            </p:nvGraphicFramePr>
            <p:xfrm>
              <a:off x="487011" y="867565"/>
              <a:ext cx="2101270" cy="3010685"/>
            </p:xfrm>
            <a:graphic>
              <a:graphicData uri="http://schemas.openxmlformats.org/drawingml/2006/table">
                <a:tbl>
                  <a:tblPr>
                    <a:gradFill rotWithShape="1">
                      <a:gsLst>
                        <a:gs pos="0">
                          <a:srgbClr val="5B9BD5">
                            <a:satMod val="103000"/>
                            <a:lumMod val="102000"/>
                            <a:tint val="94000"/>
                          </a:srgbClr>
                        </a:gs>
                        <a:gs pos="50000">
                          <a:srgbClr val="5B9BD5">
                            <a:satMod val="110000"/>
                            <a:lumMod val="100000"/>
                            <a:shade val="100000"/>
                          </a:srgbClr>
                        </a:gs>
                        <a:gs pos="100000">
                          <a:srgbClr val="5B9BD5">
                            <a:lumMod val="99000"/>
                            <a:satMod val="120000"/>
                            <a:shade val="78000"/>
                          </a:srgbClr>
                        </a:gs>
                      </a:gsLst>
                      <a:lin ang="5400000" scaled="0"/>
                    </a:gradFill>
                    <a:effectLst/>
                  </a:tblPr>
                  <a:tblGrid>
                    <a:gridCol w="525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57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48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4892">
                      <a:extLst>
                        <a:ext uri="{9D8B030D-6E8A-4147-A177-3AD203B41FA5}">
                          <a16:colId xmlns:a16="http://schemas.microsoft.com/office/drawing/2014/main" val="1299577270"/>
                        </a:ext>
                      </a:extLst>
                    </a:gridCol>
                  </a:tblGrid>
                  <a:tr h="340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149" r="-300000" b="-8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2326" r="-203488" b="-8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r="-101149" b="-8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32" marR="12032" marT="12032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3488" r="-2326" b="-8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-0.300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0.416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130233" r="-101149" b="-95116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-0.328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-0.310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-0.568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225000" r="-101149" b="-82954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-0.396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-0.876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-1.689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332558" r="-101149" b="-74883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-2.554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0.308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0.804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422727" r="-101149" b="-6318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-0.515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2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-0.038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479167" r="-101149" b="-4791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-1.015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0.931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-1.041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646512" r="-101149" b="-43488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0.818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-1.402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0.472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729545" r="-101149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-0.208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0.215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-0.513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848837" r="-101149" b="-23255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1.822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0.425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-0.208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⋮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-0.513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4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0.931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-1.041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1051163" r="-101149" b="-302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200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 fontAlgn="ctr"/>
                          <a:r>
                            <a:rPr lang="en-US" sz="1400" dirty="0">
                              <a:effectLst/>
                            </a:rPr>
                            <a:t>0.818</a:t>
                          </a:r>
                        </a:p>
                      </a:txBody>
                      <a:tcPr marL="25400" marR="25400" marT="25400" marB="2540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634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99C9C-EFB5-49CD-8014-073DACDE2F8F}"/>
                  </a:ext>
                </a:extLst>
              </p:cNvPr>
              <p:cNvSpPr txBox="1"/>
              <p:nvPr/>
            </p:nvSpPr>
            <p:spPr>
              <a:xfrm>
                <a:off x="2401703" y="4094758"/>
                <a:ext cx="988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i="1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 </a:t>
                </a:r>
                <a:r>
                  <a:rPr lang="en-US" sz="1800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= 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99C9C-EFB5-49CD-8014-073DACDE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03" y="4094758"/>
                <a:ext cx="988081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A580FD-1026-4526-BEFF-29400EB29A52}"/>
                  </a:ext>
                </a:extLst>
              </p:cNvPr>
              <p:cNvSpPr txBox="1"/>
              <p:nvPr/>
            </p:nvSpPr>
            <p:spPr>
              <a:xfrm>
                <a:off x="2370779" y="4488418"/>
                <a:ext cx="988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i="1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 </a:t>
                </a:r>
                <a:r>
                  <a:rPr lang="en-US" sz="1800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= 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A580FD-1026-4526-BEFF-29400EB29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79" y="4488418"/>
                <a:ext cx="988081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https://cdn0.iconfinder.com/data/icons/medical-icons/256/pill.png">
            <a:extLst>
              <a:ext uri="{FF2B5EF4-FFF2-40B4-BE49-F238E27FC236}">
                <a16:creationId xmlns:a16="http://schemas.microsoft.com/office/drawing/2014/main" id="{0A4826F0-89C6-4B7C-A05C-EB813EA2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13418">
            <a:off x="3241883" y="4128111"/>
            <a:ext cx="295799" cy="295799"/>
          </a:xfrm>
          <a:prstGeom prst="rect">
            <a:avLst/>
          </a:prstGeom>
          <a:noFill/>
        </p:spPr>
      </p:pic>
      <p:pic>
        <p:nvPicPr>
          <p:cNvPr id="17" name="Picture 6" descr="http://files.softicons.com/download/web-icons/bees-help-icons-by-artbees/png/128x128/Capsule-NS.png">
            <a:extLst>
              <a:ext uri="{FF2B5EF4-FFF2-40B4-BE49-F238E27FC236}">
                <a16:creationId xmlns:a16="http://schemas.microsoft.com/office/drawing/2014/main" id="{9036E9DD-4228-41C7-A1BF-65AC6511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403591">
            <a:off x="3220980" y="4531676"/>
            <a:ext cx="295799" cy="2958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CED39-91D9-4631-95A4-912138D2098D}"/>
                  </a:ext>
                </a:extLst>
              </p:cNvPr>
              <p:cNvSpPr txBox="1"/>
              <p:nvPr/>
            </p:nvSpPr>
            <p:spPr>
              <a:xfrm>
                <a:off x="4026236" y="4031218"/>
                <a:ext cx="988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i="1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 </a:t>
                </a:r>
                <a:r>
                  <a:rPr lang="en-US" sz="1800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= 1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CED39-91D9-4631-95A4-912138D2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36" y="4031218"/>
                <a:ext cx="988081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4" descr="https://cdn0.iconfinder.com/data/icons/medical-icons/256/pill.png">
            <a:extLst>
              <a:ext uri="{FF2B5EF4-FFF2-40B4-BE49-F238E27FC236}">
                <a16:creationId xmlns:a16="http://schemas.microsoft.com/office/drawing/2014/main" id="{357DF6BA-1B14-4AE7-8910-A28511CC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13418">
            <a:off x="4866416" y="4064571"/>
            <a:ext cx="295799" cy="29579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851ECD-4C49-4AAE-A2A9-0867DBFAD36A}"/>
                  </a:ext>
                </a:extLst>
              </p:cNvPr>
              <p:cNvSpPr txBox="1"/>
              <p:nvPr/>
            </p:nvSpPr>
            <p:spPr>
              <a:xfrm>
                <a:off x="5390894" y="4031218"/>
                <a:ext cx="988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i="1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 </a:t>
                </a:r>
                <a:r>
                  <a:rPr lang="en-US" sz="1800" u="none" strike="noStrike" dirty="0">
                    <a:solidFill>
                      <a:schemeClr val="tx1"/>
                    </a:solidFill>
                    <a:effectLst/>
                    <a:latin typeface="Calibri"/>
                  </a:rPr>
                  <a:t>= 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851ECD-4C49-4AAE-A2A9-0867DBFA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94" y="4031218"/>
                <a:ext cx="988081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6" descr="http://files.softicons.com/download/web-icons/bees-help-icons-by-artbees/png/128x128/Capsule-NS.png">
            <a:extLst>
              <a:ext uri="{FF2B5EF4-FFF2-40B4-BE49-F238E27FC236}">
                <a16:creationId xmlns:a16="http://schemas.microsoft.com/office/drawing/2014/main" id="{AC5DA573-3061-48A1-9456-1728EF9B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403591">
            <a:off x="6241095" y="4074476"/>
            <a:ext cx="295799" cy="2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4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9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9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6FA854-6369-455B-A876-BA200D5A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79" y="314687"/>
            <a:ext cx="8710563" cy="960919"/>
          </a:xfrm>
        </p:spPr>
        <p:txBody>
          <a:bodyPr>
            <a:normAutofit/>
          </a:bodyPr>
          <a:lstStyle/>
          <a:p>
            <a:r>
              <a:rPr lang="en-US" sz="2800" dirty="0"/>
              <a:t>From FS to predictive biomarker discovery</a:t>
            </a:r>
          </a:p>
        </p:txBody>
      </p:sp>
      <p:pic>
        <p:nvPicPr>
          <p:cNvPr id="9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21" y="822559"/>
            <a:ext cx="1784151" cy="13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cdn0.iconfinder.com/data/icons/medical-icons/256/pill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13418">
            <a:off x="3449742" y="3268455"/>
            <a:ext cx="486054" cy="486054"/>
          </a:xfrm>
          <a:prstGeom prst="rect">
            <a:avLst/>
          </a:prstGeom>
          <a:noFill/>
        </p:spPr>
      </p:pic>
      <p:pic>
        <p:nvPicPr>
          <p:cNvPr id="11" name="Picture 6" descr="http://files.softicons.com/download/web-icons/bees-help-icons-by-artbees/png/128x128/Capsule-N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03591">
            <a:off x="5799165" y="3285505"/>
            <a:ext cx="486054" cy="486055"/>
          </a:xfrm>
          <a:prstGeom prst="rect">
            <a:avLst/>
          </a:prstGeom>
          <a:noFill/>
        </p:spPr>
      </p:pic>
      <p:pic>
        <p:nvPicPr>
          <p:cNvPr id="12" name="Picture 2 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3"/>
          <a:stretch/>
        </p:blipFill>
        <p:spPr bwMode="auto">
          <a:xfrm>
            <a:off x="316420" y="733135"/>
            <a:ext cx="2238396" cy="9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>
          <a:xfrm rot="2330613">
            <a:off x="4122366" y="2297626"/>
            <a:ext cx="270030" cy="10479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794195"/>
            <a:ext cx="88678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Gefitinib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7402" y="3785821"/>
            <a:ext cx="18966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D973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Carboplatin-paclitaxel </a:t>
            </a:r>
          </a:p>
        </p:txBody>
      </p:sp>
      <p:sp>
        <p:nvSpPr>
          <p:cNvPr id="16" name="Down Arrow 15"/>
          <p:cNvSpPr/>
          <p:nvPr/>
        </p:nvSpPr>
        <p:spPr>
          <a:xfrm rot="19240876">
            <a:off x="5496501" y="2256322"/>
            <a:ext cx="270030" cy="10479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4964" y="2383862"/>
            <a:ext cx="771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EGFR</a:t>
            </a:r>
            <a:r>
              <a:rPr kumimoji="0" lang="en-GB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br>
              <a:rPr kumimoji="0" lang="en-GB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GB" sz="13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8177" y="2407344"/>
            <a:ext cx="8386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EGFR</a:t>
            </a:r>
            <a:r>
              <a:rPr kumimoji="0" lang="en-GB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br>
              <a:rPr kumimoji="0" lang="en-GB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GB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negative</a:t>
            </a:r>
          </a:p>
        </p:txBody>
      </p:sp>
      <p:sp>
        <p:nvSpPr>
          <p:cNvPr id="19" name="Cloud 18"/>
          <p:cNvSpPr/>
          <p:nvPr/>
        </p:nvSpPr>
        <p:spPr>
          <a:xfrm>
            <a:off x="5810074" y="848420"/>
            <a:ext cx="3333925" cy="136415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framework for discovering predictive biomarkers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such as EGFR,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 controlling FDR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5" y="1691580"/>
            <a:ext cx="2162014" cy="1727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4669" y="3593736"/>
            <a:ext cx="29130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EGFR mutation is predictive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67693" y="260548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EGFR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59462" y="2598478"/>
            <a:ext cx="808181" cy="392814"/>
          </a:xfrm>
          <a:prstGeom prst="ellipse">
            <a:avLst/>
          </a:prstGeom>
          <a:noFill/>
          <a:ln w="57150">
            <a:solidFill>
              <a:srgbClr val="5291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2AE13-7157-42D1-9BF2-696B2E8E4A4A}"/>
              </a:ext>
            </a:extLst>
          </p:cNvPr>
          <p:cNvSpPr txBox="1"/>
          <p:nvPr/>
        </p:nvSpPr>
        <p:spPr>
          <a:xfrm>
            <a:off x="111520" y="4404928"/>
            <a:ext cx="4718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EGFR: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Epidermal Growth Factor Receptor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65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1" grpId="0"/>
      <p:bldP spid="2" grpId="0"/>
      <p:bldP spid="4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C19B7BDB-81E6-4748-828F-5C5B12C9BF0B}" vid="{D724004F-CA97-47E7-9722-BAB7CE15913E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1598B5A77AE42B37F179239F2669F" ma:contentTypeVersion="11" ma:contentTypeDescription="Create a new document." ma:contentTypeScope="" ma:versionID="5c616a4a5ada52100b6de266d51fae2d">
  <xsd:schema xmlns:xsd="http://www.w3.org/2001/XMLSchema" xmlns:xs="http://www.w3.org/2001/XMLSchema" xmlns:p="http://schemas.microsoft.com/office/2006/metadata/properties" xmlns:ns3="6fdec992-a26a-4654-807b-24e3e812b416" xmlns:ns4="2c8df83c-97bf-4d45-a1b4-d4dfbe3596a8" targetNamespace="http://schemas.microsoft.com/office/2006/metadata/properties" ma:root="true" ma:fieldsID="b11d62e84812fec4df5feef1515218d3" ns3:_="" ns4:_="">
    <xsd:import namespace="6fdec992-a26a-4654-807b-24e3e812b416"/>
    <xsd:import namespace="2c8df83c-97bf-4d45-a1b4-d4dfbe3596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ec992-a26a-4654-807b-24e3e812b4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df83c-97bf-4d45-a1b4-d4dfbe3596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0D78C2-07F9-46CE-9A84-8CC6A5109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dec992-a26a-4654-807b-24e3e812b416"/>
    <ds:schemaRef ds:uri="2c8df83c-97bf-4d45-a1b4-d4dfbe3596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2AA89E-050C-48F2-BBB5-D754503543B8}">
  <ds:schemaRefs>
    <ds:schemaRef ds:uri="http://schemas.microsoft.com/office/2006/documentManagement/types"/>
    <ds:schemaRef ds:uri="http://schemas.microsoft.com/office/infopath/2007/PartnerControls"/>
    <ds:schemaRef ds:uri="6fdec992-a26a-4654-807b-24e3e812b416"/>
    <ds:schemaRef ds:uri="http://purl.org/dc/elements/1.1/"/>
    <ds:schemaRef ds:uri="http://schemas.microsoft.com/office/2006/metadata/properties"/>
    <ds:schemaRef ds:uri="http://purl.org/dc/terms/"/>
    <ds:schemaRef ds:uri="2c8df83c-97bf-4d45-a1b4-d4dfbe3596a8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91CFB9-8303-410A-B9E1-2CE33B959D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1791</Words>
  <Application>Microsoft Office PowerPoint</Application>
  <PresentationFormat>On-screen Show (16:9)</PresentationFormat>
  <Paragraphs>421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Courier</vt:lpstr>
      <vt:lpstr>Gill Sans MT</vt:lpstr>
      <vt:lpstr>Wingdings</vt:lpstr>
      <vt:lpstr>Novartis 2016</vt:lpstr>
      <vt:lpstr>1_Office Theme</vt:lpstr>
      <vt:lpstr>Office Theme</vt:lpstr>
      <vt:lpstr>2_Office Theme</vt:lpstr>
      <vt:lpstr>Intro to subgroup analysis</vt:lpstr>
      <vt:lpstr>Machine learning</vt:lpstr>
      <vt:lpstr> </vt:lpstr>
      <vt:lpstr> </vt:lpstr>
      <vt:lpstr>PowerPoint Presentation</vt:lpstr>
      <vt:lpstr>PowerPoint Presentation</vt:lpstr>
      <vt:lpstr>Feature selection</vt:lpstr>
      <vt:lpstr>Clinical trial data </vt:lpstr>
      <vt:lpstr>From FS to predictive biomarker discovery</vt:lpstr>
      <vt:lpstr>PowerPoint Presentation</vt:lpstr>
      <vt:lpstr>PowerPoint Presentation</vt:lpstr>
      <vt:lpstr>PowerPoint Presentation</vt:lpstr>
      <vt:lpstr>PowerPoint Presentation</vt:lpstr>
      <vt:lpstr>Data example: Sepsis trial (Lipkovich et al. SiM  2017)</vt:lpstr>
      <vt:lpstr>Thank you! </vt:lpstr>
      <vt:lpstr>References – Detecting heterogeneity literature 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Models &amp; Operating Characteristics with OncoBayes2</dc:title>
  <dc:creator>Widmer, Lukas Andreas</dc:creator>
  <cp:lastModifiedBy>Sechidis, Kostas</cp:lastModifiedBy>
  <cp:revision>313</cp:revision>
  <cp:lastPrinted>2017-09-27T16:10:53Z</cp:lastPrinted>
  <dcterms:created xsi:type="dcterms:W3CDTF">2020-01-27T11:55:29Z</dcterms:created>
  <dcterms:modified xsi:type="dcterms:W3CDTF">2021-10-06T08:47:19Z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/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  <property fmtid="{D5CDD505-2E9C-101B-9397-08002B2CF9AE}" pid="5" name="ContentTypeId">
    <vt:lpwstr>0x0101009B01598B5A77AE42B37F179239F2669F</vt:lpwstr>
  </property>
  <property fmtid="{D5CDD505-2E9C-101B-9397-08002B2CF9AE}" pid="6" name="MSIP_Label_4929bff8-5b33-42aa-95d2-28f72e792cb0_Enabled">
    <vt:lpwstr>true</vt:lpwstr>
  </property>
  <property fmtid="{D5CDD505-2E9C-101B-9397-08002B2CF9AE}" pid="7" name="MSIP_Label_4929bff8-5b33-42aa-95d2-28f72e792cb0_SetDate">
    <vt:lpwstr>2021-10-05T11:01:01Z</vt:lpwstr>
  </property>
  <property fmtid="{D5CDD505-2E9C-101B-9397-08002B2CF9AE}" pid="8" name="MSIP_Label_4929bff8-5b33-42aa-95d2-28f72e792cb0_Method">
    <vt:lpwstr>Standard</vt:lpwstr>
  </property>
  <property fmtid="{D5CDD505-2E9C-101B-9397-08002B2CF9AE}" pid="9" name="MSIP_Label_4929bff8-5b33-42aa-95d2-28f72e792cb0_Name">
    <vt:lpwstr>Internal</vt:lpwstr>
  </property>
  <property fmtid="{D5CDD505-2E9C-101B-9397-08002B2CF9AE}" pid="10" name="MSIP_Label_4929bff8-5b33-42aa-95d2-28f72e792cb0_SiteId">
    <vt:lpwstr>f35a6974-607f-47d4-82d7-ff31d7dc53a5</vt:lpwstr>
  </property>
  <property fmtid="{D5CDD505-2E9C-101B-9397-08002B2CF9AE}" pid="11" name="MSIP_Label_4929bff8-5b33-42aa-95d2-28f72e792cb0_ActionId">
    <vt:lpwstr>bba90e1a-c1a1-4968-b7b7-97194e0edd36</vt:lpwstr>
  </property>
  <property fmtid="{D5CDD505-2E9C-101B-9397-08002B2CF9AE}" pid="12" name="MSIP_Label_4929bff8-5b33-42aa-95d2-28f72e792cb0_ContentBits">
    <vt:lpwstr>0</vt:lpwstr>
  </property>
</Properties>
</file>