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82" r:id="rId5"/>
    <p:sldMasterId id="2147483694" r:id="rId6"/>
  </p:sldMasterIdLst>
  <p:notesMasterIdLst>
    <p:notesMasterId r:id="rId25"/>
  </p:notesMasterIdLst>
  <p:handoutMasterIdLst>
    <p:handoutMasterId r:id="rId26"/>
  </p:handoutMasterIdLst>
  <p:sldIdLst>
    <p:sldId id="420" r:id="rId7"/>
    <p:sldId id="482" r:id="rId8"/>
    <p:sldId id="635" r:id="rId9"/>
    <p:sldId id="647" r:id="rId10"/>
    <p:sldId id="636" r:id="rId11"/>
    <p:sldId id="648" r:id="rId12"/>
    <p:sldId id="639" r:id="rId13"/>
    <p:sldId id="640" r:id="rId14"/>
    <p:sldId id="641" r:id="rId15"/>
    <p:sldId id="642" r:id="rId16"/>
    <p:sldId id="644" r:id="rId17"/>
    <p:sldId id="643" r:id="rId18"/>
    <p:sldId id="645" r:id="rId19"/>
    <p:sldId id="646" r:id="rId20"/>
    <p:sldId id="649" r:id="rId21"/>
    <p:sldId id="637" r:id="rId22"/>
    <p:sldId id="650" r:id="rId23"/>
    <p:sldId id="472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64EBD8-9507-4258-8134-BB4B0D307804}">
          <p14:sldIdLst>
            <p14:sldId id="420"/>
            <p14:sldId id="482"/>
            <p14:sldId id="635"/>
            <p14:sldId id="647"/>
            <p14:sldId id="636"/>
            <p14:sldId id="648"/>
            <p14:sldId id="639"/>
            <p14:sldId id="640"/>
            <p14:sldId id="641"/>
            <p14:sldId id="642"/>
            <p14:sldId id="644"/>
            <p14:sldId id="643"/>
            <p14:sldId id="645"/>
            <p14:sldId id="646"/>
            <p14:sldId id="649"/>
            <p14:sldId id="637"/>
            <p14:sldId id="650"/>
          </p14:sldIdLst>
        </p14:section>
        <p14:section name="Conclusion" id="{9E0C0759-2984-4297-88A2-FA7F6033F5F2}">
          <p14:sldIdLst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orient="horz" pos="2835" userDrawn="1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pos="5472">
          <p15:clr>
            <a:srgbClr val="A4A3A4"/>
          </p15:clr>
        </p15:guide>
        <p15:guide id="5" pos="2937">
          <p15:clr>
            <a:srgbClr val="A4A3A4"/>
          </p15:clr>
        </p15:guide>
        <p15:guide id="6" pos="288">
          <p15:clr>
            <a:srgbClr val="A4A3A4"/>
          </p15:clr>
        </p15:guide>
        <p15:guide id="7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Andreas Widmer" initials="LAW" lastIdx="1" clrIdx="0">
    <p:extLst>
      <p:ext uri="{19B8F6BF-5375-455C-9EA6-DF929625EA0E}">
        <p15:presenceInfo xmlns:p15="http://schemas.microsoft.com/office/powerpoint/2012/main" userId="S-1-5-21-329068152-854245398-839522115-1955730" providerId="AD"/>
      </p:ext>
    </p:extLst>
  </p:cmAuthor>
  <p:cmAuthor id="2" name="Weber, Sebastian" initials="WS" lastIdx="8" clrIdx="1">
    <p:extLst>
      <p:ext uri="{19B8F6BF-5375-455C-9EA6-DF929625EA0E}">
        <p15:presenceInfo xmlns:p15="http://schemas.microsoft.com/office/powerpoint/2012/main" userId="S::weberse2@novartis.net::424e8a5d-96e4-4d7d-a3ac-4546c5620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291DD"/>
    <a:srgbClr val="023760"/>
    <a:srgbClr val="9ABFDC"/>
    <a:srgbClr val="E86C18"/>
    <a:srgbClr val="33CC33"/>
    <a:srgbClr val="9C9C9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62791" autoAdjust="0"/>
  </p:normalViewPr>
  <p:slideViewPr>
    <p:cSldViewPr snapToGrid="0">
      <p:cViewPr varScale="1">
        <p:scale>
          <a:sx n="69" d="100"/>
          <a:sy n="69" d="100"/>
        </p:scale>
        <p:origin x="1752" y="62"/>
      </p:cViewPr>
      <p:guideLst>
        <p:guide orient="horz" pos="214"/>
        <p:guide orient="horz" pos="2835"/>
        <p:guide orient="horz" pos="864"/>
        <p:guide pos="5472"/>
        <p:guide pos="2937"/>
        <p:guide pos="288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hidis, Kostas" userId="8b3a2472-b99f-4b7a-8b40-3bdb5c169715" providerId="ADAL" clId="{2FDFB0B9-F00A-4904-B19F-F75751E15E9C}"/>
    <pc:docChg chg="undo custSel addSld delSld modSld sldOrd modSection">
      <pc:chgData name="Sechidis, Kostas" userId="8b3a2472-b99f-4b7a-8b40-3bdb5c169715" providerId="ADAL" clId="{2FDFB0B9-F00A-4904-B19F-F75751E15E9C}" dt="2021-10-05T11:09:48.200" v="88" actId="47"/>
      <pc:docMkLst>
        <pc:docMk/>
      </pc:docMkLst>
      <pc:sldChg chg="add del">
        <pc:chgData name="Sechidis, Kostas" userId="8b3a2472-b99f-4b7a-8b40-3bdb5c169715" providerId="ADAL" clId="{2FDFB0B9-F00A-4904-B19F-F75751E15E9C}" dt="2021-10-05T11:03:51.988" v="48" actId="47"/>
        <pc:sldMkLst>
          <pc:docMk/>
          <pc:sldMk cId="1456073457" sldId="262"/>
        </pc:sldMkLst>
      </pc:sldChg>
      <pc:sldChg chg="delSp add del mod delAnim">
        <pc:chgData name="Sechidis, Kostas" userId="8b3a2472-b99f-4b7a-8b40-3bdb5c169715" providerId="ADAL" clId="{2FDFB0B9-F00A-4904-B19F-F75751E15E9C}" dt="2021-10-05T11:06:57.571" v="83" actId="478"/>
        <pc:sldMkLst>
          <pc:docMk/>
          <pc:sldMk cId="4105048374" sldId="323"/>
        </pc:sldMkLst>
        <pc:spChg chg="del">
          <ac:chgData name="Sechidis, Kostas" userId="8b3a2472-b99f-4b7a-8b40-3bdb5c169715" providerId="ADAL" clId="{2FDFB0B9-F00A-4904-B19F-F75751E15E9C}" dt="2021-10-05T11:06:57.571" v="83" actId="478"/>
          <ac:spMkLst>
            <pc:docMk/>
            <pc:sldMk cId="4105048374" sldId="323"/>
            <ac:spMk id="3" creationId="{00000000-0000-0000-0000-000000000000}"/>
          </ac:spMkLst>
        </pc:spChg>
        <pc:grpChg chg="del">
          <ac:chgData name="Sechidis, Kostas" userId="8b3a2472-b99f-4b7a-8b40-3bdb5c169715" providerId="ADAL" clId="{2FDFB0B9-F00A-4904-B19F-F75751E15E9C}" dt="2021-10-05T11:06:57.571" v="83" actId="478"/>
          <ac:grpSpMkLst>
            <pc:docMk/>
            <pc:sldMk cId="4105048374" sldId="323"/>
            <ac:grpSpMk id="4" creationId="{00000000-0000-0000-0000-000000000000}"/>
          </ac:grpSpMkLst>
        </pc:grpChg>
      </pc:sldChg>
      <pc:sldChg chg="modSp add del mod">
        <pc:chgData name="Sechidis, Kostas" userId="8b3a2472-b99f-4b7a-8b40-3bdb5c169715" providerId="ADAL" clId="{2FDFB0B9-F00A-4904-B19F-F75751E15E9C}" dt="2021-10-05T11:06:44.490" v="82" actId="27636"/>
        <pc:sldMkLst>
          <pc:docMk/>
          <pc:sldMk cId="3864605985" sldId="325"/>
        </pc:sldMkLst>
        <pc:spChg chg="mod">
          <ac:chgData name="Sechidis, Kostas" userId="8b3a2472-b99f-4b7a-8b40-3bdb5c169715" providerId="ADAL" clId="{2FDFB0B9-F00A-4904-B19F-F75751E15E9C}" dt="2021-10-05T11:06:44.490" v="82" actId="27636"/>
          <ac:spMkLst>
            <pc:docMk/>
            <pc:sldMk cId="3864605985" sldId="325"/>
            <ac:spMk id="19" creationId="{00000000-0000-0000-0000-000000000000}"/>
          </ac:spMkLst>
        </pc:spChg>
      </pc:sldChg>
      <pc:sldChg chg="add del">
        <pc:chgData name="Sechidis, Kostas" userId="8b3a2472-b99f-4b7a-8b40-3bdb5c169715" providerId="ADAL" clId="{2FDFB0B9-F00A-4904-B19F-F75751E15E9C}" dt="2021-10-05T11:06:37.772" v="80"/>
        <pc:sldMkLst>
          <pc:docMk/>
          <pc:sldMk cId="2028667543" sldId="327"/>
        </pc:sldMkLst>
      </pc:sldChg>
      <pc:sldChg chg="add del">
        <pc:chgData name="Sechidis, Kostas" userId="8b3a2472-b99f-4b7a-8b40-3bdb5c169715" providerId="ADAL" clId="{2FDFB0B9-F00A-4904-B19F-F75751E15E9C}" dt="2021-10-05T11:03:51.988" v="48" actId="47"/>
        <pc:sldMkLst>
          <pc:docMk/>
          <pc:sldMk cId="1294013523" sldId="332"/>
        </pc:sldMkLst>
      </pc:sldChg>
      <pc:sldChg chg="addSp delSp modSp mod">
        <pc:chgData name="Sechidis, Kostas" userId="8b3a2472-b99f-4b7a-8b40-3bdb5c169715" providerId="ADAL" clId="{2FDFB0B9-F00A-4904-B19F-F75751E15E9C}" dt="2021-10-05T11:03:38.598" v="47" actId="478"/>
        <pc:sldMkLst>
          <pc:docMk/>
          <pc:sldMk cId="391943920" sldId="420"/>
        </pc:sldMkLst>
        <pc:spChg chg="mod">
          <ac:chgData name="Sechidis, Kostas" userId="8b3a2472-b99f-4b7a-8b40-3bdb5c169715" providerId="ADAL" clId="{2FDFB0B9-F00A-4904-B19F-F75751E15E9C}" dt="2021-10-05T11:03:24.882" v="44" actId="20577"/>
          <ac:spMkLst>
            <pc:docMk/>
            <pc:sldMk cId="391943920" sldId="420"/>
            <ac:spMk id="3" creationId="{00000000-0000-0000-0000-000000000000}"/>
          </ac:spMkLst>
        </pc:spChg>
        <pc:spChg chg="del">
          <ac:chgData name="Sechidis, Kostas" userId="8b3a2472-b99f-4b7a-8b40-3bdb5c169715" providerId="ADAL" clId="{2FDFB0B9-F00A-4904-B19F-F75751E15E9C}" dt="2021-10-05T11:03:28.209" v="45" actId="478"/>
          <ac:spMkLst>
            <pc:docMk/>
            <pc:sldMk cId="391943920" sldId="420"/>
            <ac:spMk id="4" creationId="{00000000-0000-0000-0000-000000000000}"/>
          </ac:spMkLst>
        </pc:spChg>
        <pc:spChg chg="add del mod">
          <ac:chgData name="Sechidis, Kostas" userId="8b3a2472-b99f-4b7a-8b40-3bdb5c169715" providerId="ADAL" clId="{2FDFB0B9-F00A-4904-B19F-F75751E15E9C}" dt="2021-10-05T11:03:38.598" v="47" actId="478"/>
          <ac:spMkLst>
            <pc:docMk/>
            <pc:sldMk cId="391943920" sldId="420"/>
            <ac:spMk id="7" creationId="{51725215-3ED4-4BF9-AE89-58D5B3E58351}"/>
          </ac:spMkLst>
        </pc:spChg>
      </pc:sldChg>
      <pc:sldChg chg="del">
        <pc:chgData name="Sechidis, Kostas" userId="8b3a2472-b99f-4b7a-8b40-3bdb5c169715" providerId="ADAL" clId="{2FDFB0B9-F00A-4904-B19F-F75751E15E9C}" dt="2021-10-05T11:02:12.503" v="0" actId="47"/>
        <pc:sldMkLst>
          <pc:docMk/>
          <pc:sldMk cId="3936200111" sldId="464"/>
        </pc:sldMkLst>
      </pc:sldChg>
      <pc:sldChg chg="add del">
        <pc:chgData name="Sechidis, Kostas" userId="8b3a2472-b99f-4b7a-8b40-3bdb5c169715" providerId="ADAL" clId="{2FDFB0B9-F00A-4904-B19F-F75751E15E9C}" dt="2021-10-05T11:03:51.988" v="48" actId="47"/>
        <pc:sldMkLst>
          <pc:docMk/>
          <pc:sldMk cId="2331461102" sldId="469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1709785587" sldId="475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2066299099" sldId="476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3755777164" sldId="477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107353008" sldId="478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2707289609" sldId="481"/>
        </pc:sldMkLst>
      </pc:sldChg>
      <pc:sldChg chg="delSp modSp mod delAnim">
        <pc:chgData name="Sechidis, Kostas" userId="8b3a2472-b99f-4b7a-8b40-3bdb5c169715" providerId="ADAL" clId="{2FDFB0B9-F00A-4904-B19F-F75751E15E9C}" dt="2021-10-05T11:02:24.921" v="17" actId="20577"/>
        <pc:sldMkLst>
          <pc:docMk/>
          <pc:sldMk cId="2902734881" sldId="482"/>
        </pc:sldMkLst>
        <pc:spChg chg="del">
          <ac:chgData name="Sechidis, Kostas" userId="8b3a2472-b99f-4b7a-8b40-3bdb5c169715" providerId="ADAL" clId="{2FDFB0B9-F00A-4904-B19F-F75751E15E9C}" dt="2021-10-05T11:02:19.011" v="1" actId="478"/>
          <ac:spMkLst>
            <pc:docMk/>
            <pc:sldMk cId="2902734881" sldId="482"/>
            <ac:spMk id="6" creationId="{00000000-0000-0000-0000-000000000000}"/>
          </ac:spMkLst>
        </pc:spChg>
        <pc:spChg chg="mod">
          <ac:chgData name="Sechidis, Kostas" userId="8b3a2472-b99f-4b7a-8b40-3bdb5c169715" providerId="ADAL" clId="{2FDFB0B9-F00A-4904-B19F-F75751E15E9C}" dt="2021-10-05T11:02:24.921" v="17" actId="20577"/>
          <ac:spMkLst>
            <pc:docMk/>
            <pc:sldMk cId="2902734881" sldId="482"/>
            <ac:spMk id="15" creationId="{D76FA854-6369-455B-A876-BA200D5A3097}"/>
          </ac:spMkLst>
        </pc:spChg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681865689" sldId="484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2878568235" sldId="485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2480437094" sldId="486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2397090193" sldId="487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1176205064" sldId="489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462378244" sldId="490"/>
        </pc:sldMkLst>
      </pc:sldChg>
      <pc:sldChg chg="modSp add del mod ord">
        <pc:chgData name="Sechidis, Kostas" userId="8b3a2472-b99f-4b7a-8b40-3bdb5c169715" providerId="ADAL" clId="{2FDFB0B9-F00A-4904-B19F-F75751E15E9C}" dt="2021-10-05T11:05:10.727" v="73" actId="20577"/>
        <pc:sldMkLst>
          <pc:docMk/>
          <pc:sldMk cId="261477574" sldId="492"/>
        </pc:sldMkLst>
        <pc:spChg chg="mod">
          <ac:chgData name="Sechidis, Kostas" userId="8b3a2472-b99f-4b7a-8b40-3bdb5c169715" providerId="ADAL" clId="{2FDFB0B9-F00A-4904-B19F-F75751E15E9C}" dt="2021-10-05T11:05:10.727" v="73" actId="20577"/>
          <ac:spMkLst>
            <pc:docMk/>
            <pc:sldMk cId="261477574" sldId="492"/>
            <ac:spMk id="6" creationId="{D76FA854-6369-455B-A876-BA200D5A3097}"/>
          </ac:spMkLst>
        </pc:spChg>
      </pc:sldChg>
      <pc:sldChg chg="delSp add del">
        <pc:chgData name="Sechidis, Kostas" userId="8b3a2472-b99f-4b7a-8b40-3bdb5c169715" providerId="ADAL" clId="{2FDFB0B9-F00A-4904-B19F-F75751E15E9C}" dt="2021-10-05T11:06:41.633" v="81"/>
        <pc:sldMkLst>
          <pc:docMk/>
          <pc:sldMk cId="2016504645" sldId="493"/>
        </pc:sldMkLst>
        <pc:picChg chg="del">
          <ac:chgData name="Sechidis, Kostas" userId="8b3a2472-b99f-4b7a-8b40-3bdb5c169715" providerId="ADAL" clId="{2FDFB0B9-F00A-4904-B19F-F75751E15E9C}" dt="2021-10-05T11:06:41.633" v="81"/>
          <ac:picMkLst>
            <pc:docMk/>
            <pc:sldMk cId="2016504645" sldId="493"/>
            <ac:picMk id="3" creationId="{F663FB17-9934-4C1D-96FC-5CF3FA5874E6}"/>
          </ac:picMkLst>
        </pc:picChg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1577231858" sldId="498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530902881" sldId="500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1261614270" sldId="501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952820336" sldId="502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889608329" sldId="504"/>
        </pc:sldMkLst>
      </pc:sldChg>
      <pc:sldChg chg="del">
        <pc:chgData name="Sechidis, Kostas" userId="8b3a2472-b99f-4b7a-8b40-3bdb5c169715" providerId="ADAL" clId="{2FDFB0B9-F00A-4904-B19F-F75751E15E9C}" dt="2021-10-05T11:05:47.454" v="75" actId="47"/>
        <pc:sldMkLst>
          <pc:docMk/>
          <pc:sldMk cId="2885276521" sldId="506"/>
        </pc:sldMkLst>
      </pc:sldChg>
      <pc:sldChg chg="add del ord">
        <pc:chgData name="Sechidis, Kostas" userId="8b3a2472-b99f-4b7a-8b40-3bdb5c169715" providerId="ADAL" clId="{2FDFB0B9-F00A-4904-B19F-F75751E15E9C}" dt="2021-10-05T11:09:39.187" v="87"/>
        <pc:sldMkLst>
          <pc:docMk/>
          <pc:sldMk cId="725359596" sldId="507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4233023993" sldId="508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2973653129" sldId="509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2374259254" sldId="510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3539620567" sldId="511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3705681885" sldId="512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1478749952" sldId="514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4206663265" sldId="515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1315424758" sldId="516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443857198" sldId="517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560772829" sldId="518"/>
        </pc:sldMkLst>
      </pc:sldChg>
      <pc:sldChg chg="add del">
        <pc:chgData name="Sechidis, Kostas" userId="8b3a2472-b99f-4b7a-8b40-3bdb5c169715" providerId="ADAL" clId="{2FDFB0B9-F00A-4904-B19F-F75751E15E9C}" dt="2021-10-05T11:03:51.988" v="48" actId="47"/>
        <pc:sldMkLst>
          <pc:docMk/>
          <pc:sldMk cId="1328042023" sldId="634"/>
        </pc:sldMkLst>
      </pc:sldChg>
      <pc:sldMasterChg chg="delSldLayout">
        <pc:chgData name="Sechidis, Kostas" userId="8b3a2472-b99f-4b7a-8b40-3bdb5c169715" providerId="ADAL" clId="{2FDFB0B9-F00A-4904-B19F-F75751E15E9C}" dt="2021-10-05T11:03:51.988" v="48" actId="47"/>
        <pc:sldMasterMkLst>
          <pc:docMk/>
          <pc:sldMasterMk cId="1686022313" sldId="2147483648"/>
        </pc:sldMasterMkLst>
        <pc:sldLayoutChg chg="del">
          <pc:chgData name="Sechidis, Kostas" userId="8b3a2472-b99f-4b7a-8b40-3bdb5c169715" providerId="ADAL" clId="{2FDFB0B9-F00A-4904-B19F-F75751E15E9C}" dt="2021-10-05T11:03:51.988" v="48" actId="47"/>
          <pc:sldLayoutMkLst>
            <pc:docMk/>
            <pc:sldMasterMk cId="1686022313" sldId="2147483648"/>
            <pc:sldLayoutMk cId="3865093763" sldId="214748368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 charset="0"/>
              </a:rPr>
              <a:pPr/>
              <a:t>11/3/2021</a:t>
            </a:fld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 charset="0"/>
              </a:rPr>
              <a:pPr/>
              <a:t>‹#›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0C4595FF-6E7F-4C41-B8DF-4AE76FC1F07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9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891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55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66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620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supervised learning scenario.</a:t>
            </a:r>
          </a:p>
          <a:p>
            <a:endParaRPr lang="en-US"/>
          </a:p>
          <a:p>
            <a:r>
              <a:rPr lang="en-US"/>
              <a:t>Filter Methods.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12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supervised learning scenario.</a:t>
            </a:r>
          </a:p>
          <a:p>
            <a:endParaRPr lang="en-US"/>
          </a:p>
          <a:p>
            <a:r>
              <a:rPr lang="en-US"/>
              <a:t>Filter Methods.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2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supervised learning scenario.</a:t>
            </a:r>
          </a:p>
          <a:p>
            <a:endParaRPr lang="en-US"/>
          </a:p>
          <a:p>
            <a:r>
              <a:rPr lang="en-US"/>
              <a:t>Filter Methods.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6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supervised learning scenario.</a:t>
            </a:r>
          </a:p>
          <a:p>
            <a:endParaRPr lang="en-US"/>
          </a:p>
          <a:p>
            <a:r>
              <a:rPr lang="en-US"/>
              <a:t>Filter Methods.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0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33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33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7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35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0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E4775E2-C349-5D46-8B00-EEEC2FC3FD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59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4114800"/>
            <a:ext cx="5029200" cy="73152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/>
              <a:t>This space is reserved for cropped images only sourced from Novartis Brand Lab at https://</a:t>
            </a:r>
            <a:r>
              <a:rPr lang="en-US" err="1"/>
              <a:t>www.novartisbrandlab.com</a:t>
            </a:r>
            <a:r>
              <a:rPr lang="en-US"/>
              <a:t>/resources/assets/5982</a:t>
            </a:r>
            <a:br>
              <a:rPr lang="en-US"/>
            </a:br>
            <a:r>
              <a:rPr lang="en-US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/>
              <a:t>.</a:t>
            </a:r>
            <a:br>
              <a:rPr lang="en-US"/>
            </a:br>
            <a:r>
              <a:rPr lang="en-US"/>
              <a:t>Illustrations, graphics or icons are not allowed. Photography must follow our </a:t>
            </a:r>
            <a:r>
              <a:rPr lang="en-US" err="1"/>
              <a:t>monocolor</a:t>
            </a:r>
            <a:r>
              <a:rPr lang="en-US"/>
              <a:t> rule.                                                                 That means for this template in Novartis Blue </a:t>
            </a:r>
            <a:r>
              <a:rPr lang="en-US" err="1"/>
              <a:t>monocolor</a:t>
            </a:r>
            <a:r>
              <a:rPr lang="en-US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>
                <a:solidFill>
                  <a:srgbClr val="FFFFFF"/>
                </a:solidFill>
              </a:rPr>
              <a:t>Business or </a:t>
            </a:r>
            <a:r>
              <a:rPr lang="en-US"/>
              <a:t>Organizational</a:t>
            </a:r>
            <a:r>
              <a:rPr lang="en-US">
                <a:solidFill>
                  <a:srgbClr val="FFFFFF"/>
                </a:solidFill>
              </a:rPr>
              <a:t> Unit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/>
          </p:nvPr>
        </p:nvSpPr>
        <p:spPr>
          <a:xfrm>
            <a:off x="45720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/>
          </p:nvPr>
        </p:nvSpPr>
        <p:spPr>
          <a:xfrm>
            <a:off x="326898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/>
          </p:nvPr>
        </p:nvSpPr>
        <p:spPr>
          <a:xfrm>
            <a:off x="608076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Optional picture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6898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08076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46120" y="1371600"/>
            <a:ext cx="544068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260604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51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600200" y="1005839"/>
            <a:ext cx="7086600" cy="310494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230188" indent="-230188">
              <a:spcBef>
                <a:spcPts val="600"/>
              </a:spcBef>
              <a:defRPr b="0" i="0" baseline="0">
                <a:latin typeface="+mn-lt"/>
                <a:ea typeface="Arial" charset="0"/>
                <a:cs typeface="Arial" charset="0"/>
              </a:defRPr>
            </a:lvl2pPr>
            <a:lvl3pPr marL="230188" indent="0">
              <a:spcBef>
                <a:spcPts val="600"/>
              </a:spcBef>
              <a:buNone/>
              <a:defRPr/>
            </a:lvl3pPr>
            <a:lvl4pPr marL="685800" indent="-230188">
              <a:spcBef>
                <a:spcPts val="600"/>
              </a:spcBef>
              <a:defRPr/>
            </a:lvl4pPr>
            <a:lvl5pPr marL="917575" indent="-231775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“Quote goes here.”</a:t>
            </a:r>
          </a:p>
          <a:p>
            <a:pPr lvl="1"/>
            <a:r>
              <a:rPr lang="en-US"/>
              <a:t>Attribution, if needed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4D8C-596E-D644-8AA7-DBFA149284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42" name="Straight Connector 41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60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600200" y="4114800"/>
            <a:ext cx="5029200" cy="73152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spc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  <a:r>
              <a:rPr lang="en-US" err="1"/>
              <a:t>su</a:t>
            </a:r>
            <a:r>
              <a:rPr lang="en-US"/>
              <a:t>   </a:t>
            </a:r>
            <a:r>
              <a:rPr lang="en-US" err="1"/>
              <a:t>btitle</a:t>
            </a:r>
            <a:r>
              <a:rPr lang="en-US"/>
              <a:t>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/>
              <a:t>This space is reserved for cropped images only sourced from Novartis Brand Lab at https://</a:t>
            </a:r>
            <a:r>
              <a:rPr lang="en-US" err="1"/>
              <a:t>www.novartisbrandlab.com</a:t>
            </a:r>
            <a:r>
              <a:rPr lang="en-US"/>
              <a:t>/resources/assets/5982</a:t>
            </a:r>
            <a:br>
              <a:rPr lang="en-US"/>
            </a:br>
            <a:r>
              <a:rPr lang="en-US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/>
              <a:t>.</a:t>
            </a:r>
            <a:br>
              <a:rPr lang="en-US"/>
            </a:br>
            <a:r>
              <a:rPr lang="en-US"/>
              <a:t>Illustrations, graphics or icons are not allowed. Photography must follow our </a:t>
            </a:r>
            <a:r>
              <a:rPr lang="en-US" err="1"/>
              <a:t>monocolor</a:t>
            </a:r>
            <a:r>
              <a:rPr lang="en-US"/>
              <a:t> rule.                                                                 That means for this template in Novartis Blue </a:t>
            </a:r>
            <a:r>
              <a:rPr lang="en-US" err="1"/>
              <a:t>monocolor</a:t>
            </a:r>
            <a:r>
              <a:rPr lang="en-US"/>
              <a:t> theme, choose an image with a pop of Novartis Blue color.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E6C8E6-00B0-984D-96B9-60F58388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5" name="Straight Connector 14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B6A24D-6BB8-474F-8F69-48CC49652D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 userDrawn="1"/>
        </p:nvSpPr>
        <p:spPr>
          <a:xfrm>
            <a:off x="1600200" y="3108960"/>
            <a:ext cx="7086600" cy="9149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>
              <a:latin typeface="+mj-lt"/>
              <a:ea typeface="Arial Black" charset="0"/>
              <a:cs typeface="Arial Black" charset="0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/>
              <a:t>This space is reserved for cropped images only sourced from Novartis Brand Lab at https://</a:t>
            </a:r>
            <a:r>
              <a:rPr lang="en-US" err="1"/>
              <a:t>www.novartisbrandlab.com</a:t>
            </a:r>
            <a:r>
              <a:rPr lang="en-US"/>
              <a:t>/resources/assets/5982</a:t>
            </a:r>
            <a:br>
              <a:rPr lang="en-US"/>
            </a:br>
            <a:r>
              <a:rPr lang="en-US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/>
              <a:t>.</a:t>
            </a:r>
            <a:br>
              <a:rPr lang="en-US"/>
            </a:br>
            <a:r>
              <a:rPr lang="en-US"/>
              <a:t>Illustrations, graphics or icons are not allowed. Photography must follow our </a:t>
            </a:r>
            <a:r>
              <a:rPr lang="en-US" err="1"/>
              <a:t>monocolor</a:t>
            </a:r>
            <a:r>
              <a:rPr lang="en-US"/>
              <a:t> rule.                                                                 That means for this template in Novartis Blue </a:t>
            </a:r>
            <a:r>
              <a:rPr lang="en-US" err="1"/>
              <a:t>monocolor</a:t>
            </a:r>
            <a:r>
              <a:rPr lang="en-US"/>
              <a:t> theme, choose an image with a pop of Novartis Blue color.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3F970-4F3C-A744-9D6D-B0FDBD4481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 userDrawn="1"/>
        </p:nvSpPr>
        <p:spPr>
          <a:xfrm>
            <a:off x="1600200" y="1463040"/>
            <a:ext cx="7086600" cy="2103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>
              <a:latin typeface="+mj-lt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A1FF81-AC4A-5744-B23B-E24980FE4C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28" name="Straight Connector 2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>
                <a:solidFill>
                  <a:srgbClr val="FFFFFF"/>
                </a:solidFill>
              </a:rPr>
              <a:t>Business or </a:t>
            </a:r>
            <a:r>
              <a:rPr lang="en-US"/>
              <a:t>Organizational</a:t>
            </a:r>
            <a:r>
              <a:rPr lang="en-US">
                <a:solidFill>
                  <a:srgbClr val="FFFFFF"/>
                </a:solidFill>
              </a:rPr>
              <a:t> Unit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0">
                <a:solidFill>
                  <a:srgbClr val="FFFFFF"/>
                </a:solidFill>
              </a:rPr>
              <a:t>Franchise or Department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A5AF66-6AD0-0748-89FA-2E250B707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5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23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8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7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50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2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8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4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74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5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-341313">
              <a:buSzPct val="100000"/>
              <a:buFont typeface="+mj-lt"/>
              <a:buAutoNum type="arabicPeriod"/>
              <a:tabLst>
                <a:tab pos="3998913" algn="r"/>
                <a:tab pos="8229600" algn="r"/>
              </a:tabLst>
              <a:defRPr baseline="0"/>
            </a:lvl1pPr>
            <a:lvl2pPr marL="574675" indent="-233363">
              <a:defRPr baseline="0"/>
            </a:lvl2pPr>
            <a:lvl3pPr marL="801688" indent="-227013">
              <a:defRPr baseline="0"/>
            </a:lvl3pPr>
            <a:lvl4pPr marL="1028700" indent="-227013">
              <a:defRPr baseline="0"/>
            </a:lvl4pPr>
            <a:lvl5pPr marL="1257300" indent="-228600">
              <a:defRPr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30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4999-DCF4-417C-8EF0-DA2C29EA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F1A41-AFF3-4B89-9DE5-9D12C1DB2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E393-5173-4F5A-87D1-3961F88E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0CF2-1CD4-4B12-A751-D2E09872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9C31-A470-4F32-B348-913E1999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3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4EBA-12B0-4A9B-A2F5-F12DF854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08DF-AC5B-4F51-B530-B319F9E6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7AD4-A70E-4707-B046-C7412CEB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311E2-1FFB-4C9F-B28A-D2318BD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ABEC-030E-40BD-AF48-E38D62B1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7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F0F3-E3D7-43D8-8A74-D93C8233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F2F5-00E7-4594-8F1B-FEC6659A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5554-F4C5-43D6-843F-C0049BAC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6646-B32E-4F82-B53F-CC792479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5FAB-7A3B-4233-B6DB-8F66C84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76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9700-B90A-4BD4-85A0-1409B680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FF69-F273-4DB8-B86C-F02BA2278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0ACE-A7FB-49F4-9A78-126CE810E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0C0E3-CCDB-4873-80F8-DD416541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93DB7-CAD8-42BC-BCAC-5DAD0690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ECCF-B7FC-435C-9578-B74746B7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66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6B66-4C08-48A1-962E-602EBDF2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44AD-58EE-4A25-9F63-EADD4DB0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9BEC-9B87-4EE5-94B8-B2628863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7FEA-F3E4-4D74-BF31-0BCA3C395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BEB1F-8195-45BC-B1D9-42E057D69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D396E-CF20-4F1E-A077-53703709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7762E-CABC-402D-BC0A-19615712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5550A-021D-45F1-983A-F8EA261C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9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DD0F-048A-4A91-9128-B4CDC61D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ECEA2-57FA-4399-B77A-57C2A20A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F4A9E-9A36-4CF8-929F-644643EE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DADBB-4218-4A97-A80D-073B0DDA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65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FE2C3-E661-4CB7-A53D-9E32D810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ADA8C-3FF0-4582-BFC5-DD0F0EE5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9987-6138-43EE-B55E-C4E91172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26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B48F-DD44-4583-A5BE-0FC2251C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5C15-DC4F-4F33-9BF6-8BEDB147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593EA-0D5C-4CC6-893A-43FEABA2E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58AE-9A77-454C-B4A3-41F313BB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FB01-4401-4732-83DA-7FE78D99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A7059-B161-4ED7-8C0A-2C54FA5E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3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EB07-7374-4BF0-9657-9219319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A995F-A011-4446-8520-D6CAF34A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6286A-4574-4F12-84D9-765E8A8F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6BED-2E7C-4754-A3ED-9996EAC2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1DF71-3072-464B-8FD5-CDF44C2A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3D55-E0E6-49CA-8449-4EF22CB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charset="2"/>
              <a:buChar char="§"/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5948-804F-42EE-8D3D-1BED7E56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3EDA7-7244-45FE-B882-2157FF50B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FC53-5F15-4436-AA3C-BB0E9F6F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E21A-03E5-4113-91AB-87075BEE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A569-23DB-4C8B-A527-C48F8D1E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64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DDD3A-AF65-4F92-B65B-0AC59C22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A65F-34F5-4292-8940-7177E14FA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3D12-C5FA-4A94-87E7-8CD35F6F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3156-309E-471D-B67E-E3504129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6F5C-CDCA-465E-B21A-66BC4B8B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1138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898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608076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30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466344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786467"/>
            <a:ext cx="822960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822960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45720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/>
          </p:nvPr>
        </p:nvSpPr>
        <p:spPr>
          <a:xfrm>
            <a:off x="466344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Optional picture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EE3BDE7-CD22-5C47-8AB5-1BB7AA03176B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457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457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42900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371375"/>
            <a:ext cx="8229600" cy="310537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459422" y="478155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900" b="0" i="0" spc="0" baseline="0" smtClean="0">
                <a:solidFill>
                  <a:srgbClr val="7F7F7F"/>
                </a:solidFill>
                <a:latin typeface="+mn-lt"/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88022" y="4781550"/>
            <a:ext cx="3792538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800" b="0" i="0" spc="0" baseline="0" dirty="0">
                <a:solidFill>
                  <a:srgbClr val="9C9C9C"/>
                </a:solidFill>
                <a:latin typeface="+mn-lt"/>
              </a:defRPr>
            </a:lvl1pPr>
          </a:lstStyle>
          <a:p>
            <a:r>
              <a:rPr lang="en-US"/>
              <a:t>AEA Meeting May 20th, 2020 | Business Use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2" r:id="rId3"/>
    <p:sldLayoutId id="2147483650" r:id="rId4"/>
    <p:sldLayoutId id="2147483652" r:id="rId5"/>
    <p:sldLayoutId id="2147483676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80" r:id="rId12"/>
    <p:sldLayoutId id="2147483677" r:id="rId13"/>
    <p:sldLayoutId id="2147483651" r:id="rId14"/>
    <p:sldLayoutId id="2147483673" r:id="rId15"/>
    <p:sldLayoutId id="2147483670" r:id="rId16"/>
    <p:sldLayoutId id="2147483671" r:id="rId17"/>
    <p:sldLayoutId id="2147483669" r:id="rId18"/>
    <p:sldLayoutId id="214748366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-100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228600" indent="-228600" algn="l" defTabSz="914400" rtl="0" eaLnBrk="1" latinLnBrk="0" hangingPunct="1">
        <a:spcBef>
          <a:spcPts val="900"/>
        </a:spcBef>
        <a:buClrTx/>
        <a:buSzPct val="100000"/>
        <a:buFont typeface="Wingdings" charset="2"/>
        <a:buChar char="§"/>
        <a:tabLst>
          <a:tab pos="3998913" algn="r"/>
          <a:tab pos="8229600" algn="r"/>
        </a:tabLst>
        <a:defRPr sz="18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BF51-5272-B24E-8FCC-53751C94C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62537-2F30-4A0B-A309-E304115F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4148-5BAE-4EA5-B28E-C4FCFF3B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5B2C-C4B4-4FDD-8247-20EF2120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FB11-23AF-4CF0-9792-60758222FAD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1DF31-F9C1-4402-832F-4568BD9B8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2899-C807-4EB3-A737-3DFDF6120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2615474"/>
            <a:ext cx="7086600" cy="914400"/>
          </a:xfrm>
        </p:spPr>
        <p:txBody>
          <a:bodyPr/>
          <a:lstStyle/>
          <a:p>
            <a:r>
              <a:rPr lang="en-US" sz="2800" dirty="0" smtClean="0"/>
              <a:t>Sepsis </a:t>
            </a:r>
            <a:r>
              <a:rPr lang="en-US" sz="2800" dirty="0"/>
              <a:t>subgroup analysis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101"/>
          <a:stretch>
            <a:fillRect/>
          </a:stretch>
        </p:blipFill>
        <p:spPr/>
      </p:pic>
      <p:sp>
        <p:nvSpPr>
          <p:cNvPr id="6" name="Text Placeholder 1"/>
          <p:cNvSpPr txBox="1">
            <a:spLocks noGrp="1"/>
          </p:cNvSpPr>
          <p:nvPr>
            <p:ph type="body" sz="quarter" idx="12"/>
          </p:nvPr>
        </p:nvSpPr>
        <p:spPr bwMode="gray">
          <a:prstGeom prst="rect">
            <a:avLst/>
          </a:prstGeom>
          <a:solidFill>
            <a:schemeClr val="accent2"/>
          </a:solidFill>
        </p:spPr>
        <p:txBody>
          <a:bodyPr vert="horz" lIns="137160" tIns="34290" rIns="68580" bIns="34290" spcCol="182880" rtlCol="0" anchor="ctr" anchorCtr="0"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 sz="1333" b="1" i="0" kern="120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200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FFFF"/>
                </a:solidFill>
              </a:rPr>
              <a:t>Global Drug Development</a:t>
            </a:r>
            <a:br>
              <a:rPr lang="en-US" sz="1100" dirty="0">
                <a:solidFill>
                  <a:srgbClr val="FFFFFF"/>
                </a:solidFill>
              </a:rPr>
            </a:br>
            <a:r>
              <a:rPr lang="en-US" sz="1100" b="0" dirty="0">
                <a:solidFill>
                  <a:srgbClr val="FFFFFF"/>
                </a:solidFill>
              </a:rPr>
              <a:t>Advanced Exploratory Analytics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725215-3ED4-4BF9-AE89-58D5B3E58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3D6644-0997-4C0E-8969-7484705DEE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55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Build models using </a:t>
            </a:r>
            <a:r>
              <a:rPr lang="en-GB" sz="3300" b="1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Adaboost</a:t>
            </a: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Tuned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024" y="897111"/>
            <a:ext cx="844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building both models with </a:t>
            </a:r>
            <a:r>
              <a:rPr lang="en-US" dirty="0" err="1" smtClean="0"/>
              <a:t>adaboost</a:t>
            </a:r>
            <a:r>
              <a:rPr lang="en-US" dirty="0" smtClean="0"/>
              <a:t> Tuned ,we used a </a:t>
            </a:r>
            <a:r>
              <a:rPr lang="en-US" dirty="0" err="1" smtClean="0"/>
              <a:t>Decisiontree</a:t>
            </a:r>
            <a:r>
              <a:rPr lang="en-US" dirty="0" smtClean="0"/>
              <a:t> algorithm to train model and find the important feature and reduced the max depth to 2.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3127" y="4506488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Full model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068308" y="4511395"/>
            <a:ext cx="110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Max depth 2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5" y="1865369"/>
            <a:ext cx="3486897" cy="2641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1" y="1864541"/>
            <a:ext cx="3527058" cy="26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3D6644-0997-4C0E-8969-7484705DEE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55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Build models using </a:t>
            </a:r>
            <a:r>
              <a:rPr lang="en-GB" sz="3300" b="1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Adaboost</a:t>
            </a: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Tuned...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19" y="4356110"/>
            <a:ext cx="8704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ubgroup from this model will be </a:t>
            </a:r>
            <a:r>
              <a:rPr lang="en-US" sz="1600" dirty="0"/>
              <a:t>PRAPACHE</a:t>
            </a:r>
            <a:r>
              <a:rPr lang="en-US" sz="1600" dirty="0" smtClean="0"/>
              <a:t> &lt;= 26.5 and AGE &lt;=51.74 with the lowest effect of -0.122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5" y="471931"/>
            <a:ext cx="6566808" cy="43262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913" y="4823859"/>
            <a:ext cx="24833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TRUE SG </a:t>
            </a:r>
            <a:r>
              <a:rPr lang="en-US" sz="1050" dirty="0">
                <a:solidFill>
                  <a:srgbClr val="FF0000"/>
                </a:solidFill>
              </a:rPr>
              <a:t>PRAPACHE &lt;= 26 &amp; AGE &lt;= 49.80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3161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3D6644-0997-4C0E-8969-7484705DEE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55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Build models using </a:t>
            </a:r>
            <a:r>
              <a:rPr lang="en-GB" sz="3300" b="1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Gradientboost</a:t>
            </a: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Tuned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024" y="897111"/>
            <a:ext cx="844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building both models with gradient boost Tuned ,we used a </a:t>
            </a:r>
            <a:r>
              <a:rPr lang="en-US" dirty="0" err="1" smtClean="0"/>
              <a:t>Decisiontree</a:t>
            </a:r>
            <a:r>
              <a:rPr lang="en-US" dirty="0" smtClean="0"/>
              <a:t> algorithm to train model and find the important feature and reduced the max depth to 2.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3127" y="4506488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Full model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068308" y="4511395"/>
            <a:ext cx="110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Max depth 2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7" y="1864541"/>
            <a:ext cx="3186943" cy="2641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82" y="1864541"/>
            <a:ext cx="3506514" cy="26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6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3D6644-0997-4C0E-8969-7484705DEE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55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Build models using </a:t>
            </a:r>
            <a:r>
              <a:rPr lang="en-GB" sz="3300" b="1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Gradientboost</a:t>
            </a: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Tuned...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19" y="4356110"/>
            <a:ext cx="8599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ubgroup from this model will be </a:t>
            </a:r>
            <a:r>
              <a:rPr lang="en-US" sz="1600" dirty="0"/>
              <a:t>PRAPACHE</a:t>
            </a:r>
            <a:r>
              <a:rPr lang="en-US" sz="1600" dirty="0" smtClean="0"/>
              <a:t> &lt;= 26.5 and AGE &lt;=51.74 with the lowest effect of -0.017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6" y="419689"/>
            <a:ext cx="6485426" cy="42725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913" y="4823859"/>
            <a:ext cx="24945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TRUE SG PRAPACHE </a:t>
            </a:r>
            <a:r>
              <a:rPr lang="en-US" sz="1050" dirty="0">
                <a:solidFill>
                  <a:srgbClr val="FF0000"/>
                </a:solidFill>
              </a:rPr>
              <a:t>&lt;= 26 &amp; AGE &lt;= 49.80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72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862098" y="920377"/>
            <a:ext cx="940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384867" y="-46878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685800"/>
            <a:endParaRPr lang="en-US" sz="1200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DE8A7F2-57EC-4D3C-ADE6-DE3801ECEFF8}"/>
              </a:ext>
            </a:extLst>
          </p:cNvPr>
          <p:cNvSpPr txBox="1">
            <a:spLocks/>
          </p:cNvSpPr>
          <p:nvPr/>
        </p:nvSpPr>
        <p:spPr>
          <a:xfrm>
            <a:off x="490654" y="24385"/>
            <a:ext cx="6679500" cy="54640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2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Subgroups and results terms</a:t>
            </a:r>
            <a:endParaRPr lang="en-GB" sz="32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56" y="689544"/>
            <a:ext cx="641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Subgroup Size: </a:t>
            </a:r>
            <a:r>
              <a:rPr lang="en-US" dirty="0" smtClean="0"/>
              <a:t>the size of the subgroup based off on each models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90654" y="1319497"/>
            <a:ext cx="8170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Treatment Event Rate: </a:t>
            </a:r>
            <a:r>
              <a:rPr lang="en-US" dirty="0"/>
              <a:t>the </a:t>
            </a:r>
            <a:r>
              <a:rPr lang="en-US" dirty="0" smtClean="0"/>
              <a:t>probability of survival when in treatment group </a:t>
            </a:r>
            <a:r>
              <a:rPr lang="en-US" dirty="0" err="1" smtClean="0"/>
              <a:t>i.e</a:t>
            </a:r>
            <a:r>
              <a:rPr lang="en-US" dirty="0" smtClean="0"/>
              <a:t> THERAPY = 1.  TER = P( S = 1 | X,T=1 )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90656" y="2190387"/>
            <a:ext cx="7605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Control </a:t>
            </a:r>
            <a:r>
              <a:rPr lang="en-US" b="1" dirty="0"/>
              <a:t>Event Rate: </a:t>
            </a:r>
            <a:r>
              <a:rPr lang="en-US" dirty="0"/>
              <a:t>the probability of survival when in </a:t>
            </a:r>
            <a:r>
              <a:rPr lang="en-US" dirty="0" smtClean="0"/>
              <a:t>control </a:t>
            </a:r>
            <a:r>
              <a:rPr lang="en-US" dirty="0"/>
              <a:t>group </a:t>
            </a:r>
            <a:r>
              <a:rPr lang="en-US" dirty="0" err="1"/>
              <a:t>i.e</a:t>
            </a:r>
            <a:r>
              <a:rPr lang="en-US" dirty="0"/>
              <a:t> THERAPY = </a:t>
            </a:r>
            <a:r>
              <a:rPr lang="en-US" dirty="0" smtClean="0"/>
              <a:t>0.  CER </a:t>
            </a:r>
            <a:r>
              <a:rPr lang="en-US" dirty="0"/>
              <a:t>= P( S = 1 | </a:t>
            </a:r>
            <a:r>
              <a:rPr lang="en-US" dirty="0" smtClean="0"/>
              <a:t>X,T=0 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90655" y="3091065"/>
            <a:ext cx="8653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Treatment </a:t>
            </a:r>
            <a:r>
              <a:rPr lang="en-US" b="1" dirty="0" smtClean="0"/>
              <a:t>Sample Size: </a:t>
            </a:r>
            <a:r>
              <a:rPr lang="en-US" dirty="0"/>
              <a:t>the </a:t>
            </a:r>
            <a:r>
              <a:rPr lang="en-US" dirty="0" smtClean="0"/>
              <a:t>length of the data that belongs to the treatment group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90654" y="3714744"/>
            <a:ext cx="8653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Control Sample Size: </a:t>
            </a:r>
            <a:r>
              <a:rPr lang="en-US" dirty="0"/>
              <a:t>the </a:t>
            </a:r>
            <a:r>
              <a:rPr lang="en-US" dirty="0" smtClean="0"/>
              <a:t>length of the data that belongs to the control group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90655" y="4338423"/>
            <a:ext cx="8653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TER - CER: </a:t>
            </a:r>
            <a:r>
              <a:rPr lang="en-US" dirty="0"/>
              <a:t>the </a:t>
            </a:r>
            <a:r>
              <a:rPr lang="en-US" dirty="0" smtClean="0"/>
              <a:t>difference of both event rates.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375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862096" y="1332973"/>
            <a:ext cx="940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384865" y="365718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685800"/>
            <a:endParaRPr lang="en-US" sz="1200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DE8A7F2-57EC-4D3C-ADE6-DE3801ECEFF8}"/>
              </a:ext>
            </a:extLst>
          </p:cNvPr>
          <p:cNvSpPr txBox="1">
            <a:spLocks/>
          </p:cNvSpPr>
          <p:nvPr/>
        </p:nvSpPr>
        <p:spPr>
          <a:xfrm>
            <a:off x="490654" y="24385"/>
            <a:ext cx="6679500" cy="54640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2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Subgroups and results</a:t>
            </a:r>
            <a:endParaRPr lang="en-GB" sz="32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18213"/>
              </p:ext>
            </p:extLst>
          </p:nvPr>
        </p:nvGraphicFramePr>
        <p:xfrm>
          <a:off x="490654" y="642717"/>
          <a:ext cx="8051178" cy="42131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06194">
                  <a:extLst>
                    <a:ext uri="{9D8B030D-6E8A-4147-A177-3AD203B41FA5}">
                      <a16:colId xmlns:a16="http://schemas.microsoft.com/office/drawing/2014/main" val="573127980"/>
                    </a:ext>
                  </a:extLst>
                </a:gridCol>
                <a:gridCol w="1313620">
                  <a:extLst>
                    <a:ext uri="{9D8B030D-6E8A-4147-A177-3AD203B41FA5}">
                      <a16:colId xmlns:a16="http://schemas.microsoft.com/office/drawing/2014/main" val="1487194736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256482374"/>
                    </a:ext>
                  </a:extLst>
                </a:gridCol>
                <a:gridCol w="958962">
                  <a:extLst>
                    <a:ext uri="{9D8B030D-6E8A-4147-A177-3AD203B41FA5}">
                      <a16:colId xmlns:a16="http://schemas.microsoft.com/office/drawing/2014/main" val="2658454566"/>
                    </a:ext>
                  </a:extLst>
                </a:gridCol>
                <a:gridCol w="913814">
                  <a:extLst>
                    <a:ext uri="{9D8B030D-6E8A-4147-A177-3AD203B41FA5}">
                      <a16:colId xmlns:a16="http://schemas.microsoft.com/office/drawing/2014/main" val="855059829"/>
                    </a:ext>
                  </a:extLst>
                </a:gridCol>
                <a:gridCol w="942670">
                  <a:extLst>
                    <a:ext uri="{9D8B030D-6E8A-4147-A177-3AD203B41FA5}">
                      <a16:colId xmlns:a16="http://schemas.microsoft.com/office/drawing/2014/main" val="2970106845"/>
                    </a:ext>
                  </a:extLst>
                </a:gridCol>
                <a:gridCol w="961910">
                  <a:extLst>
                    <a:ext uri="{9D8B030D-6E8A-4147-A177-3AD203B41FA5}">
                      <a16:colId xmlns:a16="http://schemas.microsoft.com/office/drawing/2014/main" val="3446052725"/>
                    </a:ext>
                  </a:extLst>
                </a:gridCol>
                <a:gridCol w="961910">
                  <a:extLst>
                    <a:ext uri="{9D8B030D-6E8A-4147-A177-3AD203B41FA5}">
                      <a16:colId xmlns:a16="http://schemas.microsoft.com/office/drawing/2014/main" val="426297332"/>
                    </a:ext>
                  </a:extLst>
                </a:gridCol>
              </a:tblGrid>
              <a:tr h="68666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Model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Subgroup </a:t>
                      </a:r>
                    </a:p>
                    <a:p>
                      <a:r>
                        <a:rPr lang="en-US" sz="1100" dirty="0" smtClean="0"/>
                        <a:t>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Treatment event rate(TER)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Treatment sample 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event rate(CER)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sample 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TER - CER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59362"/>
                  </a:ext>
                </a:extLst>
              </a:tr>
              <a:tr h="7382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Random Forest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PRAPACHE &lt;= 26.5 &amp; AGE</a:t>
                      </a:r>
                      <a:r>
                        <a:rPr lang="en-US" sz="1100" baseline="0" dirty="0" smtClean="0"/>
                        <a:t> &lt;= 54.877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0.1053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0.28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-0.1747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1206"/>
                  </a:ext>
                </a:extLst>
              </a:tr>
              <a:tr h="7382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Random Forest Tuned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PRAPACHE &lt;= 26.5 &amp; AGE</a:t>
                      </a:r>
                      <a:r>
                        <a:rPr lang="en-US" sz="1100" baseline="0" dirty="0" smtClean="0"/>
                        <a:t> &lt;= 67.354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0.16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0.3125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-0.1525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34404"/>
                  </a:ext>
                </a:extLst>
              </a:tr>
              <a:tr h="738251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Adaboost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PRAPACHE &lt;= 26.5 &amp; AGE</a:t>
                      </a:r>
                      <a:r>
                        <a:rPr lang="en-US" sz="1100" baseline="0" dirty="0" smtClean="0"/>
                        <a:t> &lt;= 51.74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0.0732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0.2195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-0.1463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81056"/>
                  </a:ext>
                </a:extLst>
              </a:tr>
              <a:tr h="573518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Gradientboost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PRAPACHE &lt;= 26.5 &amp; AGE</a:t>
                      </a:r>
                      <a:r>
                        <a:rPr lang="en-US" sz="1100" baseline="0" dirty="0" smtClean="0"/>
                        <a:t> &lt;= 51.74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0.0732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0.2195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-0.1463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03277"/>
                  </a:ext>
                </a:extLst>
              </a:tr>
              <a:tr h="7382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True</a:t>
                      </a:r>
                      <a:r>
                        <a:rPr lang="en-US" sz="1100" baseline="0" dirty="0" smtClean="0"/>
                        <a:t> Subgroup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PRAPACHE &lt;= 26 &amp; AGE</a:t>
                      </a:r>
                      <a:r>
                        <a:rPr lang="en-US" sz="1100" baseline="0" dirty="0" smtClean="0"/>
                        <a:t> &lt;= 49.80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0.0597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0.1818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-0.1221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3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862096" y="1332973"/>
            <a:ext cx="940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384865" y="365718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685800"/>
            <a:endParaRPr lang="en-US" sz="1200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DE8A7F2-57EC-4D3C-ADE6-DE3801ECEF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Classification report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913" y="4823859"/>
            <a:ext cx="24833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TRUE SB </a:t>
            </a:r>
            <a:r>
              <a:rPr lang="en-US" sz="1050" dirty="0">
                <a:solidFill>
                  <a:srgbClr val="FF0000"/>
                </a:solidFill>
              </a:rPr>
              <a:t>PRAPACHE &lt;= 26 &amp; AGE &lt;= 49.80</a:t>
            </a:r>
            <a:endParaRPr lang="en-US" sz="105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11228"/>
              </p:ext>
            </p:extLst>
          </p:nvPr>
        </p:nvGraphicFramePr>
        <p:xfrm>
          <a:off x="5017793" y="2696484"/>
          <a:ext cx="3575823" cy="21273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7785">
                  <a:extLst>
                    <a:ext uri="{9D8B030D-6E8A-4147-A177-3AD203B41FA5}">
                      <a16:colId xmlns:a16="http://schemas.microsoft.com/office/drawing/2014/main" val="1379279782"/>
                    </a:ext>
                  </a:extLst>
                </a:gridCol>
                <a:gridCol w="1013120">
                  <a:extLst>
                    <a:ext uri="{9D8B030D-6E8A-4147-A177-3AD203B41FA5}">
                      <a16:colId xmlns:a16="http://schemas.microsoft.com/office/drawing/2014/main" val="2139499852"/>
                    </a:ext>
                  </a:extLst>
                </a:gridCol>
                <a:gridCol w="1324918">
                  <a:extLst>
                    <a:ext uri="{9D8B030D-6E8A-4147-A177-3AD203B41FA5}">
                      <a16:colId xmlns:a16="http://schemas.microsoft.com/office/drawing/2014/main" val="3436819188"/>
                    </a:ext>
                  </a:extLst>
                </a:gridCol>
              </a:tblGrid>
              <a:tr h="45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Survival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Survival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0049"/>
                  </a:ext>
                </a:extLst>
              </a:tr>
              <a:tr h="835840">
                <a:tc>
                  <a:txBody>
                    <a:bodyPr/>
                    <a:lstStyle/>
                    <a:p>
                      <a:r>
                        <a:rPr lang="en-US" dirty="0" smtClean="0"/>
                        <a:t>survival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   FP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70561"/>
                  </a:ext>
                </a:extLst>
              </a:tr>
              <a:tr h="835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survival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   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   TN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27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0495" y="843894"/>
            <a:ext cx="835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classification report was generated based of using the subgroup for gradient boost </a:t>
            </a:r>
          </a:p>
          <a:p>
            <a:r>
              <a:rPr lang="en-US" dirty="0" smtClean="0"/>
              <a:t>assuming it’s our best model compared to the true subgroup we already know.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624" y="1644359"/>
            <a:ext cx="8218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patients were classified in our true subgroup and 123 from our gradient boosting </a:t>
            </a:r>
          </a:p>
          <a:p>
            <a:r>
              <a:rPr lang="en-US" dirty="0" smtClean="0"/>
              <a:t>Method. We then separate them by the survival and non survival to find out the </a:t>
            </a:r>
          </a:p>
          <a:p>
            <a:r>
              <a:rPr lang="en-US" dirty="0" smtClean="0"/>
              <a:t>number of subgroups that were correctly predicted.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521" y="2927177"/>
            <a:ext cx="3873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100 in the true subgroup,</a:t>
            </a:r>
          </a:p>
          <a:p>
            <a:r>
              <a:rPr lang="en-US" dirty="0" smtClean="0"/>
              <a:t>TN = 90, TP=10.</a:t>
            </a:r>
          </a:p>
          <a:p>
            <a:r>
              <a:rPr lang="en-US" dirty="0" smtClean="0"/>
              <a:t>The remaining incorrect 23 predictions,</a:t>
            </a:r>
          </a:p>
          <a:p>
            <a:r>
              <a:rPr lang="en-US" dirty="0" smtClean="0"/>
              <a:t>18 were FN and 5 were 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862096" y="1332973"/>
            <a:ext cx="940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384865" y="365718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685800"/>
            <a:endParaRPr lang="en-US" sz="1200" i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DE8A7F2-57EC-4D3C-ADE6-DE3801ECEF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Classification report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913" y="4823859"/>
            <a:ext cx="24833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TRUE SB </a:t>
            </a:r>
            <a:r>
              <a:rPr lang="en-US" sz="1050" dirty="0">
                <a:solidFill>
                  <a:srgbClr val="FF0000"/>
                </a:solidFill>
              </a:rPr>
              <a:t>PRAPACHE &lt;= 26 &amp; AGE &lt;= 49.80</a:t>
            </a:r>
            <a:endParaRPr lang="en-US" sz="105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72561"/>
              </p:ext>
            </p:extLst>
          </p:nvPr>
        </p:nvGraphicFramePr>
        <p:xfrm>
          <a:off x="5185061" y="871307"/>
          <a:ext cx="3575823" cy="21273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7785">
                  <a:extLst>
                    <a:ext uri="{9D8B030D-6E8A-4147-A177-3AD203B41FA5}">
                      <a16:colId xmlns:a16="http://schemas.microsoft.com/office/drawing/2014/main" val="1379279782"/>
                    </a:ext>
                  </a:extLst>
                </a:gridCol>
                <a:gridCol w="1013120">
                  <a:extLst>
                    <a:ext uri="{9D8B030D-6E8A-4147-A177-3AD203B41FA5}">
                      <a16:colId xmlns:a16="http://schemas.microsoft.com/office/drawing/2014/main" val="2139499852"/>
                    </a:ext>
                  </a:extLst>
                </a:gridCol>
                <a:gridCol w="1324918">
                  <a:extLst>
                    <a:ext uri="{9D8B030D-6E8A-4147-A177-3AD203B41FA5}">
                      <a16:colId xmlns:a16="http://schemas.microsoft.com/office/drawing/2014/main" val="3436819188"/>
                    </a:ext>
                  </a:extLst>
                </a:gridCol>
              </a:tblGrid>
              <a:tr h="455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Survival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Survival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0049"/>
                  </a:ext>
                </a:extLst>
              </a:tr>
              <a:tr h="835840">
                <a:tc>
                  <a:txBody>
                    <a:bodyPr/>
                    <a:lstStyle/>
                    <a:p>
                      <a:r>
                        <a:rPr lang="en-US" dirty="0" smtClean="0"/>
                        <a:t>survival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   FP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70561"/>
                  </a:ext>
                </a:extLst>
              </a:tr>
              <a:tr h="835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survival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   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   TN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27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7613" y="1332973"/>
            <a:ext cx="2680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(TP + TN)/total.</a:t>
            </a:r>
          </a:p>
          <a:p>
            <a:endParaRPr lang="en-US" dirty="0"/>
          </a:p>
          <a:p>
            <a:r>
              <a:rPr lang="en-US" dirty="0" smtClean="0"/>
              <a:t>10+90/123  =0.813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2396" y="2595103"/>
            <a:ext cx="1991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TNR = TN/(FP + TN)</a:t>
            </a:r>
          </a:p>
          <a:p>
            <a:endParaRPr lang="en-US" dirty="0" smtClean="0"/>
          </a:p>
          <a:p>
            <a:r>
              <a:rPr lang="en-US" dirty="0" smtClean="0"/>
              <a:t>90/5 + 90 = </a:t>
            </a:r>
            <a:r>
              <a:rPr lang="en-US" dirty="0" smtClean="0"/>
              <a:t>0.95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7613" y="25951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TPR = TP/(TP + FN)</a:t>
            </a:r>
          </a:p>
          <a:p>
            <a:endParaRPr lang="en-US" dirty="0"/>
          </a:p>
          <a:p>
            <a:r>
              <a:rPr lang="en-US" dirty="0"/>
              <a:t>10/10 + 18 = 0.357</a:t>
            </a:r>
          </a:p>
        </p:txBody>
      </p:sp>
    </p:spTree>
    <p:extLst>
      <p:ext uri="{BB962C8B-B14F-4D97-AF65-F5344CB8AC3E}">
        <p14:creationId xmlns:p14="http://schemas.microsoft.com/office/powerpoint/2010/main" val="37547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00200" y="3108959"/>
            <a:ext cx="7086600" cy="914400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b="1687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0" y="640080"/>
            <a:ext cx="2286000" cy="548640"/>
          </a:xfrm>
          <a:prstGeom prst="rect">
            <a:avLst/>
          </a:prstGeom>
          <a:solidFill>
            <a:schemeClr val="accent2"/>
          </a:solidFill>
        </p:spPr>
        <p:txBody>
          <a:bodyPr vert="horz" lIns="137160" tIns="34290" rIns="68580" bIns="34290" spcCol="182880" rtlCol="0" anchor="ctr" anchorCtr="0"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 sz="1333" b="1" i="0" kern="120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200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FFFF"/>
                </a:solidFill>
              </a:rPr>
              <a:t>Global Drug Development</a:t>
            </a:r>
            <a:br>
              <a:rPr lang="en-US" sz="1100" dirty="0">
                <a:solidFill>
                  <a:srgbClr val="FFFFFF"/>
                </a:solidFill>
              </a:rPr>
            </a:br>
            <a:r>
              <a:rPr lang="en-US" sz="1100" b="0" dirty="0">
                <a:solidFill>
                  <a:srgbClr val="FFFFFF"/>
                </a:solidFill>
              </a:rPr>
              <a:t>Advanced Exploratory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8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76FA854-6369-455B-A876-BA200D5A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0" y="147458"/>
            <a:ext cx="8229600" cy="9609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Sepsis Data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EE955-EE71-674F-90F4-C4DF20FE5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450"/>
              </a:spcAft>
            </a:pPr>
            <a:fld id="{47547CF9-5B10-D24F-A8D7-45A9778164F7}" type="slidenum">
              <a:rPr lang="uk-UA" smtClean="0"/>
              <a:pPr>
                <a:spcAft>
                  <a:spcPts val="450"/>
                </a:spcAft>
              </a:pPr>
              <a:t>2</a:t>
            </a:fld>
            <a:endParaRPr lang="uk-U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9E858-54E1-6848-88E5-27CA57023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95" t="48050" r="3462" b="17650"/>
          <a:stretch/>
        </p:blipFill>
        <p:spPr>
          <a:xfrm>
            <a:off x="7638585" y="161266"/>
            <a:ext cx="1395000" cy="1073911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9422" y="1380475"/>
            <a:ext cx="8229600" cy="3401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Sepsis dataset is a simulated clinical trial with two groups treatment about sepsis </a:t>
            </a:r>
            <a:r>
              <a:rPr lang="en-US" dirty="0" smtClean="0"/>
              <a:t>disease</a:t>
            </a:r>
            <a:r>
              <a:rPr lang="en-US" dirty="0"/>
              <a:t>. </a:t>
            </a:r>
            <a:r>
              <a:rPr lang="en-US" dirty="0" smtClean="0"/>
              <a:t>This </a:t>
            </a:r>
            <a:r>
              <a:rPr lang="en-US" dirty="0"/>
              <a:t>dataset </a:t>
            </a:r>
            <a:r>
              <a:rPr lang="en-US" dirty="0" smtClean="0"/>
              <a:t>contains </a:t>
            </a:r>
            <a:r>
              <a:rPr lang="en-US" dirty="0"/>
              <a:t>simulated data on 470 subjects with a binary outcome survival, that stores survival status for patient after 28 days of treatment, value of 1 for subjects who died after 28 days and 0 otherwise. There are 11 covariates, </a:t>
            </a:r>
            <a:r>
              <a:rPr lang="en-US" dirty="0" smtClean="0"/>
              <a:t>all </a:t>
            </a:r>
            <a:r>
              <a:rPr lang="en-US" dirty="0"/>
              <a:t>of which are numerical </a:t>
            </a:r>
            <a:r>
              <a:rPr lang="en-US" dirty="0" smtClean="0"/>
              <a:t>variables.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dirty="0"/>
              <a:t>rue subgroup </a:t>
            </a:r>
            <a:r>
              <a:rPr lang="en-US" dirty="0">
                <a:solidFill>
                  <a:srgbClr val="FF0000"/>
                </a:solidFill>
              </a:rPr>
              <a:t>is PRAPACHE &lt;= 26 &amp; AGE &lt;= </a:t>
            </a:r>
            <a:r>
              <a:rPr lang="en-US" dirty="0" smtClean="0">
                <a:solidFill>
                  <a:srgbClr val="FF0000"/>
                </a:solidFill>
              </a:rPr>
              <a:t>49.80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This true subgroup is defined with the lower event rate (survival = 1) in </a:t>
            </a:r>
            <a:r>
              <a:rPr lang="en-US" dirty="0" err="1"/>
              <a:t>treatement</a:t>
            </a:r>
            <a:r>
              <a:rPr lang="en-US" dirty="0"/>
              <a:t> arm. Therefore in following examples we’ll search the subgroup with the highest event rate, and we know it is PRAPACHE &gt; 26 &amp; AGE &gt; 49.80.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28B522-EE01-4C84-BE5D-848092EF3B5E}"/>
              </a:ext>
            </a:extLst>
          </p:cNvPr>
          <p:cNvSpPr txBox="1">
            <a:spLocks/>
          </p:cNvSpPr>
          <p:nvPr/>
        </p:nvSpPr>
        <p:spPr>
          <a:xfrm>
            <a:off x="248899" y="14496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Model Building Virtual Twins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899" y="1060056"/>
            <a:ext cx="8642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two model using a selected algorithm, The first model applies the opposite treatment to the second model and Vice Versa, after that we calculate the treatment effect p1-p0 and build the model using a </a:t>
            </a:r>
            <a:r>
              <a:rPr lang="en-US" dirty="0" err="1" smtClean="0"/>
              <a:t>DecisionTreeRegressor</a:t>
            </a:r>
            <a:r>
              <a:rPr lang="en-US" dirty="0" smtClean="0"/>
              <a:t> to find the possible strong biomarkers and subgroup.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5803" y="285300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8321" y="4044454"/>
            <a:ext cx="10126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 dirty="0">
                <a:solidFill>
                  <a:srgbClr val="FFFFFF"/>
                </a:solidFill>
                <a:latin typeface="Calibri"/>
              </a:rPr>
              <a:t>Control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0104" y="4044454"/>
            <a:ext cx="10126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>
                <a:solidFill>
                  <a:srgbClr val="FFFFFF"/>
                </a:solidFill>
                <a:latin typeface="Calibri"/>
              </a:rPr>
              <a:t>Active</a:t>
            </a:r>
          </a:p>
        </p:txBody>
      </p:sp>
      <p:sp>
        <p:nvSpPr>
          <p:cNvPr id="13" name="Up Arrow 12"/>
          <p:cNvSpPr/>
          <p:nvPr/>
        </p:nvSpPr>
        <p:spPr bwMode="auto">
          <a:xfrm rot="13680782">
            <a:off x="3789232" y="2752539"/>
            <a:ext cx="445550" cy="1517665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>
                <a:solidFill>
                  <a:srgbClr val="000000"/>
                </a:solidFill>
                <a:latin typeface="Calibri"/>
              </a:rPr>
              <a:t>3. Apply active model to control data</a:t>
            </a:r>
            <a:endParaRPr lang="en-GB" sz="788" b="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Up Arrow 13"/>
          <p:cNvSpPr/>
          <p:nvPr/>
        </p:nvSpPr>
        <p:spPr bwMode="auto">
          <a:xfrm rot="7723294">
            <a:off x="3935938" y="2764260"/>
            <a:ext cx="445550" cy="1517665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>
                <a:solidFill>
                  <a:srgbClr val="000000"/>
                </a:solidFill>
                <a:latin typeface="Calibri"/>
              </a:rPr>
              <a:t>4. Apply control model to active data</a:t>
            </a:r>
            <a:endParaRPr lang="en-GB" sz="788" b="1" dirty="0" err="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" name="Picture 2" descr="http://upload.wikimedia.org/wikipedia/commons/thumb/3/37/People_icon.svg/500px-People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8322" y="3639410"/>
            <a:ext cx="977717" cy="977717"/>
          </a:xfrm>
          <a:prstGeom prst="rect">
            <a:avLst/>
          </a:prstGeom>
          <a:noFill/>
        </p:spPr>
      </p:pic>
      <p:pic>
        <p:nvPicPr>
          <p:cNvPr id="17" name="Picture 2" descr="http://upload.wikimedia.org/wikipedia/commons/thumb/3/37/People_icon.svg/500px-People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5000" y="3639409"/>
            <a:ext cx="977717" cy="9777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415496" y="3943601"/>
            <a:ext cx="89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srgbClr val="FFFFFF"/>
                </a:solidFill>
              </a:rPr>
              <a:t>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6977" y="3949516"/>
            <a:ext cx="778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b="1" dirty="0" smtClean="0">
                <a:solidFill>
                  <a:srgbClr val="FFFFFF"/>
                </a:solidFill>
              </a:rPr>
              <a:t>Active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847241" y="2457654"/>
            <a:ext cx="1336649" cy="52655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 dirty="0">
                <a:solidFill>
                  <a:srgbClr val="FFFFFF"/>
                </a:solidFill>
                <a:latin typeface="Calibri"/>
              </a:rPr>
              <a:t>1. Derive predictive model for control arm p(Y=1|X,T=0)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4836355" y="2458277"/>
            <a:ext cx="1336649" cy="52655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 dirty="0">
                <a:solidFill>
                  <a:srgbClr val="FFFFFF"/>
                </a:solidFill>
                <a:latin typeface="Calibri"/>
              </a:rPr>
              <a:t>1. Derive predictive model for </a:t>
            </a:r>
            <a:r>
              <a:rPr lang="en-GB" sz="1013" b="1" dirty="0" smtClean="0">
                <a:solidFill>
                  <a:srgbClr val="FFFFFF"/>
                </a:solidFill>
                <a:latin typeface="Calibri"/>
              </a:rPr>
              <a:t>active </a:t>
            </a:r>
            <a:r>
              <a:rPr lang="en-GB" sz="1013" b="1" dirty="0">
                <a:solidFill>
                  <a:srgbClr val="FFFFFF"/>
                </a:solidFill>
                <a:latin typeface="Calibri"/>
              </a:rPr>
              <a:t>arm </a:t>
            </a:r>
            <a:r>
              <a:rPr lang="en-GB" sz="1013" b="1" dirty="0" smtClean="0">
                <a:solidFill>
                  <a:srgbClr val="FFFFFF"/>
                </a:solidFill>
                <a:latin typeface="Calibri"/>
              </a:rPr>
              <a:t>p(Y=1|X,T=1)</a:t>
            </a:r>
            <a:endParaRPr lang="en-GB" sz="1013" b="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1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28B522-EE01-4C84-BE5D-848092EF3B5E}"/>
              </a:ext>
            </a:extLst>
          </p:cNvPr>
          <p:cNvSpPr txBox="1">
            <a:spLocks/>
          </p:cNvSpPr>
          <p:nvPr/>
        </p:nvSpPr>
        <p:spPr>
          <a:xfrm>
            <a:off x="598160" y="407569"/>
            <a:ext cx="7886700" cy="4399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The Data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9" y="1160178"/>
            <a:ext cx="8349002" cy="2077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241" y="3666916"/>
            <a:ext cx="8614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applying the active group to the control group and otherwise, we store p1 and p0 </a:t>
            </a:r>
          </a:p>
          <a:p>
            <a:r>
              <a:rPr lang="en-US" dirty="0" smtClean="0"/>
              <a:t>of the actual survivals for </a:t>
            </a:r>
            <a:r>
              <a:rPr lang="en-US" dirty="0"/>
              <a:t>the active and control group before getting our new predictions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appending </a:t>
            </a:r>
            <a:r>
              <a:rPr lang="en-US" dirty="0" smtClean="0"/>
              <a:t>them with </a:t>
            </a:r>
            <a:r>
              <a:rPr lang="en-US" dirty="0"/>
              <a:t>the expected prediction if the patient fell in the opposite group.</a:t>
            </a:r>
          </a:p>
        </p:txBody>
      </p:sp>
    </p:spTree>
    <p:extLst>
      <p:ext uri="{BB962C8B-B14F-4D97-AF65-F5344CB8AC3E}">
        <p14:creationId xmlns:p14="http://schemas.microsoft.com/office/powerpoint/2010/main" val="12247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3D6644-0997-4C0E-8969-7484705DEE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55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Build models using </a:t>
            </a:r>
            <a:r>
              <a:rPr lang="en-GB" sz="3300" b="1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RandomForest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293" y="897111"/>
            <a:ext cx="827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building both models with random forest ,we used a </a:t>
            </a:r>
            <a:r>
              <a:rPr lang="en-US" dirty="0" err="1" smtClean="0"/>
              <a:t>Decisiontree</a:t>
            </a:r>
            <a:r>
              <a:rPr lang="en-US" dirty="0" smtClean="0"/>
              <a:t> algorithm to train model and find the important feature and reduced the max depth to 2.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0" y="1864541"/>
            <a:ext cx="3332750" cy="2646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68" y="1864542"/>
            <a:ext cx="3438444" cy="26468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3127" y="4506488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Full model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068308" y="4511395"/>
            <a:ext cx="110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Max depth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59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048" y="825188"/>
            <a:ext cx="816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DecisionTree</a:t>
            </a:r>
            <a:r>
              <a:rPr lang="en-US" dirty="0" smtClean="0"/>
              <a:t>  </a:t>
            </a:r>
            <a:r>
              <a:rPr lang="en-US" dirty="0" err="1" smtClean="0"/>
              <a:t>Regressor</a:t>
            </a:r>
            <a:r>
              <a:rPr lang="en-US" dirty="0" smtClean="0"/>
              <a:t> uses the smallest MSE of target variable to find it’s splits (best splits)  from root node down to leaf nodes.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79" y="1789306"/>
            <a:ext cx="607695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32" y="3961913"/>
            <a:ext cx="821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full model is built off with all the features, the second model prunes the tree to a</a:t>
            </a:r>
          </a:p>
          <a:p>
            <a:r>
              <a:rPr lang="en-US" dirty="0" smtClean="0"/>
              <a:t>depth of two which uses only two features in the data (PRAPACHE &amp; AGE).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3D6644-0997-4C0E-8969-7484705DEE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55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Build models using </a:t>
            </a:r>
            <a:r>
              <a:rPr lang="en-GB" sz="3300" b="1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RandomForest</a:t>
            </a: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...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83" y="428686"/>
            <a:ext cx="6507161" cy="4096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419" y="4356110"/>
            <a:ext cx="8720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ubgroup from this model will be PRAPACHE &lt;= 26.5 and AGE &lt;=54.877 with the lowest effect of -0.174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913" y="4823859"/>
            <a:ext cx="24833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TRUE SG </a:t>
            </a:r>
            <a:r>
              <a:rPr lang="en-US" sz="1050" dirty="0">
                <a:solidFill>
                  <a:srgbClr val="FF0000"/>
                </a:solidFill>
              </a:rPr>
              <a:t>PRAPACHE &lt;= 26 &amp; AGE &lt;= 49.80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13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3D6644-0997-4C0E-8969-7484705DEE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55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Build models using </a:t>
            </a:r>
            <a:r>
              <a:rPr lang="en-GB" sz="3300" b="1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RandomForest</a:t>
            </a: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Tuned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024" y="897111"/>
            <a:ext cx="844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building both models with random forest Tuned ,we used a </a:t>
            </a:r>
            <a:r>
              <a:rPr lang="en-US" dirty="0" err="1" smtClean="0"/>
              <a:t>Decisiontree</a:t>
            </a:r>
            <a:r>
              <a:rPr lang="en-US" dirty="0" smtClean="0"/>
              <a:t> algorithm to train model and find the important feature and reduced the max depth to 2.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3127" y="4506488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Full model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068308" y="4511395"/>
            <a:ext cx="110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Max depth 2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4" y="1864542"/>
            <a:ext cx="3287466" cy="264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47" y="1865368"/>
            <a:ext cx="3272883" cy="26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3D6644-0997-4C0E-8969-7484705DEE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55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Build models using </a:t>
            </a:r>
            <a:r>
              <a:rPr lang="en-GB" sz="3300" b="1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RandomForest</a:t>
            </a: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r>
              <a:rPr lang="en-GB" sz="3300" b="1" dirty="0" err="1" smtClean="0">
                <a:solidFill>
                  <a:sysClr val="windowText" lastClr="000000"/>
                </a:solidFill>
                <a:latin typeface="Calibri Light" panose="020F0302020204030204"/>
              </a:rPr>
              <a:t>Tunded</a:t>
            </a:r>
            <a:r>
              <a:rPr lang="en-GB" sz="3300" b="1" dirty="0" smtClean="0">
                <a:solidFill>
                  <a:sysClr val="windowText" lastClr="000000"/>
                </a:solidFill>
                <a:latin typeface="Calibri Light" panose="020F0302020204030204"/>
              </a:rPr>
              <a:t>...</a:t>
            </a:r>
            <a:endParaRPr lang="en-GB" sz="33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19" y="4356110"/>
            <a:ext cx="8704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ubgroup from this model will be </a:t>
            </a:r>
            <a:r>
              <a:rPr lang="en-US" sz="1600" dirty="0"/>
              <a:t>PRAPACHE</a:t>
            </a:r>
            <a:r>
              <a:rPr lang="en-US" sz="1600" dirty="0" smtClean="0"/>
              <a:t> &lt;= 26.5 and AGE &lt;=67.354 with the lowest effect of -0.121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79" y="439892"/>
            <a:ext cx="6424095" cy="42321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913" y="4823859"/>
            <a:ext cx="24833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TRUE SG </a:t>
            </a:r>
            <a:r>
              <a:rPr lang="en-US" sz="1050" dirty="0">
                <a:solidFill>
                  <a:srgbClr val="FF0000"/>
                </a:solidFill>
              </a:rPr>
              <a:t>PRAPACHE &lt;= 26 &amp; AGE &lt;= 49.80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438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heme/theme1.xml><?xml version="1.0" encoding="utf-8"?>
<a:theme xmlns:a="http://schemas.openxmlformats.org/drawingml/2006/main" name="Novartis 2016">
  <a:themeElements>
    <a:clrScheme name="Custom 6">
      <a:dk1>
        <a:srgbClr val="000000"/>
      </a:dk1>
      <a:lt1>
        <a:srgbClr val="FFFFFF"/>
      </a:lt1>
      <a:dk2>
        <a:srgbClr val="9D9D9C"/>
      </a:dk2>
      <a:lt2>
        <a:srgbClr val="C6C6C6"/>
      </a:lt2>
      <a:accent1>
        <a:srgbClr val="023761"/>
      </a:accent1>
      <a:accent2>
        <a:srgbClr val="0460A9"/>
      </a:accent2>
      <a:accent3>
        <a:srgbClr val="5191DD"/>
      </a:accent3>
      <a:accent4>
        <a:srgbClr val="9ABFDC"/>
      </a:accent4>
      <a:accent5>
        <a:srgbClr val="C6C6C6"/>
      </a:accent5>
      <a:accent6>
        <a:srgbClr val="9D9D9C"/>
      </a:accent6>
      <a:hlink>
        <a:srgbClr val="000000"/>
      </a:hlink>
      <a:folHlink>
        <a:srgbClr val="9D9D9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C19B7BDB-81E6-4748-828F-5C5B12C9BF0B}" vid="{D724004F-CA97-47E7-9722-BAB7CE15913E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B832C3947A014E8B4012DF60F5A0F8" ma:contentTypeVersion="6" ma:contentTypeDescription="Create a new document." ma:contentTypeScope="" ma:versionID="a8c2630084fa47aa99903348c4d01b7f">
  <xsd:schema xmlns:xsd="http://www.w3.org/2001/XMLSchema" xmlns:xs="http://www.w3.org/2001/XMLSchema" xmlns:p="http://schemas.microsoft.com/office/2006/metadata/properties" xmlns:ns3="ea3d65d7-17b9-41f1-808c-4992e74be346" targetNamespace="http://schemas.microsoft.com/office/2006/metadata/properties" ma:root="true" ma:fieldsID="0abbfd940f9e661b0fff3305eb0262a5" ns3:_="">
    <xsd:import namespace="ea3d65d7-17b9-41f1-808c-4992e74be3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d65d7-17b9-41f1-808c-4992e74be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2AA89E-050C-48F2-BBB5-D754503543B8}">
  <ds:schemaRefs>
    <ds:schemaRef ds:uri="ea3d65d7-17b9-41f1-808c-4992e74be34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91CFB9-8303-410A-B9E1-2CE33B959D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66A85D-E9F3-4A87-B9C5-2566FE188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d65d7-17b9-41f1-808c-4992e74be3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1099</Words>
  <Application>Microsoft Office PowerPoint</Application>
  <PresentationFormat>On-screen Show (16:9)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Arial Regular</vt:lpstr>
      <vt:lpstr>Calibri</vt:lpstr>
      <vt:lpstr>Calibri Light</vt:lpstr>
      <vt:lpstr>Gill Sans MT</vt:lpstr>
      <vt:lpstr>Wingdings</vt:lpstr>
      <vt:lpstr>Novartis 2016</vt:lpstr>
      <vt:lpstr>1_Office Theme</vt:lpstr>
      <vt:lpstr>Office Theme</vt:lpstr>
      <vt:lpstr>Sepsis subgroup analysis</vt:lpstr>
      <vt:lpstr>The Sepsis Data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Company>Novartis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Models &amp; Operating Characteristics with OncoBayes2</dc:title>
  <dc:creator>Widmer, Lukas Andreas</dc:creator>
  <cp:lastModifiedBy>Mathias, Samuel (Ext)</cp:lastModifiedBy>
  <cp:revision>347</cp:revision>
  <cp:lastPrinted>2017-09-27T16:10:53Z</cp:lastPrinted>
  <dcterms:created xsi:type="dcterms:W3CDTF">2020-01-27T11:55:29Z</dcterms:created>
  <dcterms:modified xsi:type="dcterms:W3CDTF">2021-11-03T14:04:27Z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erName">
    <vt:lpwstr/>
  </property>
  <property fmtid="{D5CDD505-2E9C-101B-9397-08002B2CF9AE}" pid="3" name="ConfidentialityLevel">
    <vt:lpwstr>None (no value displayed on slides)</vt:lpwstr>
  </property>
  <property fmtid="{D5CDD505-2E9C-101B-9397-08002B2CF9AE}" pid="4" name="HideFooter">
    <vt:bool>false</vt:bool>
  </property>
  <property fmtid="{D5CDD505-2E9C-101B-9397-08002B2CF9AE}" pid="5" name="ContentTypeId">
    <vt:lpwstr>0x01010038B832C3947A014E8B4012DF60F5A0F8</vt:lpwstr>
  </property>
  <property fmtid="{D5CDD505-2E9C-101B-9397-08002B2CF9AE}" pid="6" name="MSIP_Label_4929bff8-5b33-42aa-95d2-28f72e792cb0_Enabled">
    <vt:lpwstr>true</vt:lpwstr>
  </property>
  <property fmtid="{D5CDD505-2E9C-101B-9397-08002B2CF9AE}" pid="7" name="MSIP_Label_4929bff8-5b33-42aa-95d2-28f72e792cb0_SetDate">
    <vt:lpwstr>2021-10-05T11:01:01Z</vt:lpwstr>
  </property>
  <property fmtid="{D5CDD505-2E9C-101B-9397-08002B2CF9AE}" pid="8" name="MSIP_Label_4929bff8-5b33-42aa-95d2-28f72e792cb0_Method">
    <vt:lpwstr>Standard</vt:lpwstr>
  </property>
  <property fmtid="{D5CDD505-2E9C-101B-9397-08002B2CF9AE}" pid="9" name="MSIP_Label_4929bff8-5b33-42aa-95d2-28f72e792cb0_Name">
    <vt:lpwstr>Internal</vt:lpwstr>
  </property>
  <property fmtid="{D5CDD505-2E9C-101B-9397-08002B2CF9AE}" pid="10" name="MSIP_Label_4929bff8-5b33-42aa-95d2-28f72e792cb0_SiteId">
    <vt:lpwstr>f35a6974-607f-47d4-82d7-ff31d7dc53a5</vt:lpwstr>
  </property>
  <property fmtid="{D5CDD505-2E9C-101B-9397-08002B2CF9AE}" pid="11" name="MSIP_Label_4929bff8-5b33-42aa-95d2-28f72e792cb0_ActionId">
    <vt:lpwstr>bba90e1a-c1a1-4968-b7b7-97194e0edd36</vt:lpwstr>
  </property>
  <property fmtid="{D5CDD505-2E9C-101B-9397-08002B2CF9AE}" pid="12" name="MSIP_Label_4929bff8-5b33-42aa-95d2-28f72e792cb0_ContentBits">
    <vt:lpwstr>0</vt:lpwstr>
  </property>
</Properties>
</file>