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Century Gothic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" roundtripDataSignature="AMtx7mgAGfcVPq9sR4wqUO0+MX7pL7JP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37" Type="http://schemas.openxmlformats.org/officeDocument/2006/relationships/font" Target="fonts/CenturyGothic-bold.fntdata"/><Relationship Id="rId14" Type="http://schemas.openxmlformats.org/officeDocument/2006/relationships/slide" Target="slides/slide9.xml"/><Relationship Id="rId36" Type="http://schemas.openxmlformats.org/officeDocument/2006/relationships/font" Target="fonts/CenturyGothic-regular.fntdata"/><Relationship Id="rId17" Type="http://schemas.openxmlformats.org/officeDocument/2006/relationships/slide" Target="slides/slide12.xml"/><Relationship Id="rId39" Type="http://schemas.openxmlformats.org/officeDocument/2006/relationships/font" Target="fonts/CenturyGothic-boldItalic.fntdata"/><Relationship Id="rId16" Type="http://schemas.openxmlformats.org/officeDocument/2006/relationships/slide" Target="slides/slide11.xml"/><Relationship Id="rId38" Type="http://schemas.openxmlformats.org/officeDocument/2006/relationships/font" Target="fonts/CenturyGothic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49a646ca6_2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449a646ca6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import random = biblioteca de sorteio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49a646ca6_2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449a646ca6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 math =MATEMATICA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49a646ca6_2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449a646ca6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49a646ca6_2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449a646ca6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49a646ca6_2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449a646ca6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449a646ca6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g1449a646ca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8dac2cf0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e8dac2cf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8dac2cf0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e8dac2cf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8dac2cf00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e8dac2cf0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8dac2cf00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e8dac2cf0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8dac2cf00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e8dac2cf0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49a646ca6_2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449a646ca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49a646ca6_2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449a646ca6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49a646ca6_2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449a646ca6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49a646ca6_2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449a646ca6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49a646ca6_2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449a646ca6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códigos para importar alfabeto maiusculo, minusculo e digitos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49a646ca6_2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449a646ca6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49a646ca6_2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449a646ca6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mean = media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mediana = mediana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variance = variancia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discord.com/invite/eUrT2UFeS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hyperlink" Target="https://discord.com/invite/eUrT2UFeS6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467550" y="1484009"/>
            <a:ext cx="867645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Biblioteca Padrão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3034682" y="248160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ambiente de desenvolvimento 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49a646ca6_2_79"/>
          <p:cNvSpPr txBox="1"/>
          <p:nvPr>
            <p:ph idx="1" type="subTitle"/>
          </p:nvPr>
        </p:nvSpPr>
        <p:spPr>
          <a:xfrm>
            <a:off x="1846449" y="286604"/>
            <a:ext cx="5600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" name="Google Shape;126;g1449a646ca6_2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449a646ca6_2_7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449a646ca6_2_79"/>
          <p:cNvSpPr txBox="1"/>
          <p:nvPr/>
        </p:nvSpPr>
        <p:spPr>
          <a:xfrm>
            <a:off x="1027800" y="1520250"/>
            <a:ext cx="70884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 random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random.choice([“Julia”, ”Ana”, “Maria”, “Renata”])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random.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sample(range(100), 10)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random.random()	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random.randrange(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800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129" name="Google Shape;129;g1449a646ca6_2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0378" y="2076710"/>
            <a:ext cx="600739" cy="60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49a646ca6_2_87"/>
          <p:cNvSpPr txBox="1"/>
          <p:nvPr>
            <p:ph idx="1" type="subTitle"/>
          </p:nvPr>
        </p:nvSpPr>
        <p:spPr>
          <a:xfrm>
            <a:off x="1846449" y="286604"/>
            <a:ext cx="5600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5" name="Google Shape;135;g1449a646ca6_2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449a646ca6_2_8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449a646ca6_2_87"/>
          <p:cNvSpPr txBox="1"/>
          <p:nvPr/>
        </p:nvSpPr>
        <p:spPr>
          <a:xfrm>
            <a:off x="3165550" y="2091325"/>
            <a:ext cx="2631600" cy="16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 math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math.exp(1)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math.pi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math.factorial(10)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138" name="Google Shape;138;g1449a646ca6_2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3403" y="2566285"/>
            <a:ext cx="600739" cy="60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49a646ca6_2_47"/>
          <p:cNvSpPr txBox="1"/>
          <p:nvPr>
            <p:ph idx="1" type="subTitle"/>
          </p:nvPr>
        </p:nvSpPr>
        <p:spPr>
          <a:xfrm>
            <a:off x="1846449" y="286604"/>
            <a:ext cx="5600002" cy="1129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2"/>
                </a:solidFill>
                <a:highlight>
                  <a:schemeClr val="dk2"/>
                </a:highlight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1" sz="4000">
              <a:solidFill>
                <a:schemeClr val="lt2"/>
              </a:solidFill>
              <a:highlight>
                <a:schemeClr val="dk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" name="Google Shape;144;g1449a646ca6_2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449a646ca6_2_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449a646ca6_2_47"/>
          <p:cNvSpPr txBox="1"/>
          <p:nvPr/>
        </p:nvSpPr>
        <p:spPr>
          <a:xfrm>
            <a:off x="711844" y="1942602"/>
            <a:ext cx="7496100" cy="16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Agora, vamos praticar algumas das funções da biblioteca básica.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Hora de praticar!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147" name="Google Shape;147;g1449a646ca6_2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1628" y="3810297"/>
            <a:ext cx="600739" cy="60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49a646ca6_2_9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g1449a646ca6_2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449a646ca6_2_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449a646ca6_2_9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No meu GitHub, terá um repositório voltado com as informações do curso de forma detalhada e dica de leituras.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https://github.com/JuliaHellenFerreira/DIO-CriandooAmbientedeDesenvolvimento-Python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ês círculos, cada um contendo círculos concêntricos." id="156" name="Google Shape;156;g1449a646ca6_2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650" y="2437504"/>
            <a:ext cx="2372390" cy="2372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49a646ca6_2_10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449a646ca6_2_10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49a646ca6_2_10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1449a646ca6_2_10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449a646ca6_2_10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449a646ca6_2_10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1449a646ca6_2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449a646ca6_2_10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449a646ca6_2_10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49a646ca6_2_10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g1449a646ca6_2_10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>
            <p:ph idx="1" type="subTitle"/>
          </p:nvPr>
        </p:nvSpPr>
        <p:spPr>
          <a:xfrm>
            <a:off x="497634" y="2106323"/>
            <a:ext cx="8148732" cy="113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a Biblioteca Padrão;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Hora de praticar!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lâmpada" id="180" name="Google Shape;18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3925" y="3429675"/>
            <a:ext cx="1456152" cy="145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 Padrão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311700" y="1821896"/>
            <a:ext cx="89421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Tem como objetivo fornecer soluções padronizadas para problemas que ocorrem na programação. Dentro das bibliotecas temos os módulos que são em sua maioria escritos na linguagem 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1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mputador com preenchimento sólido" id="189" name="Google Shape;18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5985" y="3711452"/>
            <a:ext cx="1432040" cy="143204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 txBox="1"/>
          <p:nvPr/>
        </p:nvSpPr>
        <p:spPr>
          <a:xfrm>
            <a:off x="4081961" y="2334408"/>
            <a:ext cx="3555151" cy="2319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1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 Padrão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6" name="Google Shape;1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489098" y="1203300"/>
            <a:ext cx="7985100" cy="3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Os módulos principais são: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Serviços Genéricos de Sistema Operacional -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os,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Serviços de Tempo de Execução Python –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Módulos Matemáticos e Numéricos –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math, statistics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199" name="Google Shape;19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44363">
            <a:off x="412550" y="4021325"/>
            <a:ext cx="929725" cy="9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idx="1" type="subTitle"/>
          </p:nvPr>
        </p:nvSpPr>
        <p:spPr>
          <a:xfrm>
            <a:off x="1846449" y="286604"/>
            <a:ext cx="5600002" cy="1129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Biblioteca Padrão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597150" y="1358125"/>
            <a:ext cx="79497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Protocolos de Internet e Suporte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– urllib, cgi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Serviços de Processamento de Texto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– re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Comunicação em Rede e Interprocesso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– socket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Persistência de Dados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– pickl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208" name="Google Shape;20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63838">
            <a:off x="291459" y="413743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/>
          <p:nvPr>
            <p:ph idx="1" type="subTitle"/>
          </p:nvPr>
        </p:nvSpPr>
        <p:spPr>
          <a:xfrm>
            <a:off x="1846449" y="286604"/>
            <a:ext cx="5600002" cy="1129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2"/>
                </a:solidFill>
                <a:highlight>
                  <a:schemeClr val="dk2"/>
                </a:highlight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1" sz="4000">
              <a:solidFill>
                <a:schemeClr val="lt2"/>
              </a:solidFill>
              <a:highlight>
                <a:schemeClr val="dk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4" name="Google Shape;2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765544" y="1902302"/>
            <a:ext cx="7495954" cy="1606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Agora, vamos praticar algumas das funções da biblioteca básica.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Hora de praticar!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217" name="Google Shape;21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1628" y="3810297"/>
            <a:ext cx="600739" cy="60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449a646ca6_2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g1449a646ca6_2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g1449a646ca6_2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Google Shape;49;g1449a646ca6_2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1449a646ca6_2_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1449a646ca6_2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g1449a646ca6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1449a646ca6_2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1449a646ca6_2_0"/>
          <p:cNvSpPr txBox="1"/>
          <p:nvPr/>
        </p:nvSpPr>
        <p:spPr>
          <a:xfrm>
            <a:off x="467550" y="1484009"/>
            <a:ext cx="867645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Biblioteca Padrão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g1449a646ca6_2_0"/>
          <p:cNvSpPr txBox="1"/>
          <p:nvPr/>
        </p:nvSpPr>
        <p:spPr>
          <a:xfrm>
            <a:off x="3034682" y="248160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ambiente de desenvolvimento 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8dac2cf00_0_0"/>
          <p:cNvSpPr txBox="1"/>
          <p:nvPr>
            <p:ph idx="1" type="subTitle"/>
          </p:nvPr>
        </p:nvSpPr>
        <p:spPr>
          <a:xfrm>
            <a:off x="1771949" y="297354"/>
            <a:ext cx="5600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Exercícios 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3" name="Google Shape;223;ge8dac2cf0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e8dac2cf00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e8dac2cf00_0_0"/>
          <p:cNvSpPr txBox="1"/>
          <p:nvPr/>
        </p:nvSpPr>
        <p:spPr>
          <a:xfrm>
            <a:off x="3048750" y="2158125"/>
            <a:ext cx="43233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 string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string.ascii_lowercase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string.ascii_uppercase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string.digits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226" name="Google Shape;226;ge8dac2cf0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3403" y="2566285"/>
            <a:ext cx="600739" cy="60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8dac2cf00_1_0"/>
          <p:cNvSpPr txBox="1"/>
          <p:nvPr>
            <p:ph idx="1" type="subTitle"/>
          </p:nvPr>
        </p:nvSpPr>
        <p:spPr>
          <a:xfrm>
            <a:off x="1589774" y="-1288571"/>
            <a:ext cx="5600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Exercícios 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2" name="Google Shape;232;ge8dac2cf00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e8dac2cf00_1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e8dac2cf00_1_0"/>
          <p:cNvSpPr txBox="1"/>
          <p:nvPr/>
        </p:nvSpPr>
        <p:spPr>
          <a:xfrm>
            <a:off x="3292775" y="2004925"/>
            <a:ext cx="52332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from datetime import date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hoje = date.today()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nascimento = date(19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94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idade = hoje - nascimento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idade.days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235" name="Google Shape;235;ge8dac2cf00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5778" y="834385"/>
            <a:ext cx="600739" cy="60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8dac2cf00_0_27"/>
          <p:cNvSpPr txBox="1"/>
          <p:nvPr>
            <p:ph idx="1" type="subTitle"/>
          </p:nvPr>
        </p:nvSpPr>
        <p:spPr>
          <a:xfrm>
            <a:off x="1846449" y="286604"/>
            <a:ext cx="5600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ge8dac2cf00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e8dac2cf00_0_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e8dac2cf00_0_27"/>
          <p:cNvSpPr txBox="1"/>
          <p:nvPr/>
        </p:nvSpPr>
        <p:spPr>
          <a:xfrm>
            <a:off x="3027750" y="1819300"/>
            <a:ext cx="4596600" cy="1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 statistics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data = [8, 9, 1.25, 0.25, 7, 1.25, 10]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statistics.mean(data)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statistics.median(data)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statistics.variance(data)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244" name="Google Shape;244;ge8dac2cf00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3403" y="2566285"/>
            <a:ext cx="600739" cy="60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8dac2cf00_0_44"/>
          <p:cNvSpPr txBox="1"/>
          <p:nvPr>
            <p:ph idx="1" type="subTitle"/>
          </p:nvPr>
        </p:nvSpPr>
        <p:spPr>
          <a:xfrm>
            <a:off x="1846449" y="286604"/>
            <a:ext cx="5600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0" name="Google Shape;250;ge8dac2cf00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e8dac2cf00_0_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e8dac2cf00_0_44"/>
          <p:cNvSpPr txBox="1"/>
          <p:nvPr/>
        </p:nvSpPr>
        <p:spPr>
          <a:xfrm>
            <a:off x="2288750" y="1960000"/>
            <a:ext cx="6556500" cy="2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 random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random.choice(['Julia', 'Ana', 'Maria', "Renata”])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random.sample(range(100), 10) 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random.random()	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random.randrange(6)	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253" name="Google Shape;253;ge8dac2cf00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3403" y="2566285"/>
            <a:ext cx="600739" cy="60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8dac2cf00_0_52"/>
          <p:cNvSpPr txBox="1"/>
          <p:nvPr>
            <p:ph idx="1" type="subTitle"/>
          </p:nvPr>
        </p:nvSpPr>
        <p:spPr>
          <a:xfrm>
            <a:off x="1846449" y="286604"/>
            <a:ext cx="5600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4" name="Google Shape;274;ge8dac2cf00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e8dac2cf00_0_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e8dac2cf00_0_52"/>
          <p:cNvSpPr txBox="1"/>
          <p:nvPr/>
        </p:nvSpPr>
        <p:spPr>
          <a:xfrm>
            <a:off x="3330700" y="2063400"/>
            <a:ext cx="2631600" cy="16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 math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math.exp(1)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math.pi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math.factorial(10)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277" name="Google Shape;277;ge8dac2cf00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3403" y="2566285"/>
            <a:ext cx="600739" cy="60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 txBox="1"/>
          <p:nvPr/>
        </p:nvSpPr>
        <p:spPr>
          <a:xfrm>
            <a:off x="179400" y="15672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No meu GitHub, terá um repositório voltado com as informações do curso de forma detalhada e dica de leituras.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://github.com/JuliaHellenFerreira/DIO-CriandooAmbientedeDesenvolvimento-PHYTON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ês círculos, cada um contendo círculos concêntricos." id="286" name="Google Shape;28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0225" y="2571754"/>
            <a:ext cx="2372390" cy="2372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49a646ca6_2_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" name="Google Shape;61;g1449a646ca6_2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1449a646ca6_2_14"/>
          <p:cNvSpPr txBox="1"/>
          <p:nvPr>
            <p:ph idx="1" type="subTitle"/>
          </p:nvPr>
        </p:nvSpPr>
        <p:spPr>
          <a:xfrm>
            <a:off x="497634" y="2106323"/>
            <a:ext cx="8148732" cy="113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a Biblioteca Padrão;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Hora de praticar!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g1449a646ca6_2_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lâmpada" id="64" name="Google Shape;64;g1449a646ca6_2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3925" y="3429675"/>
            <a:ext cx="1456152" cy="145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49a646ca6_2_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 Padrão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" name="Google Shape;70;g1449a646ca6_2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449a646ca6_2_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449a646ca6_2_22"/>
          <p:cNvSpPr txBox="1"/>
          <p:nvPr/>
        </p:nvSpPr>
        <p:spPr>
          <a:xfrm>
            <a:off x="311700" y="1821896"/>
            <a:ext cx="89421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Tem como objetivo fornecer soluções padronizadas para problemas que ocorrem na programação. Dentro das bibliotecas temos os módulos que são em sua maioria escritos na linguagem 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1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mputador com preenchimento sólido" id="73" name="Google Shape;73;g1449a646ca6_2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5985" y="3711452"/>
            <a:ext cx="1432040" cy="143204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1449a646ca6_2_22"/>
          <p:cNvSpPr txBox="1"/>
          <p:nvPr/>
        </p:nvSpPr>
        <p:spPr>
          <a:xfrm>
            <a:off x="4081961" y="2334408"/>
            <a:ext cx="3555151" cy="2319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1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49a646ca6_2_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 Padrão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0" name="Google Shape;80;g1449a646ca6_2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449a646ca6_2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449a646ca6_2_31"/>
          <p:cNvSpPr txBox="1"/>
          <p:nvPr/>
        </p:nvSpPr>
        <p:spPr>
          <a:xfrm>
            <a:off x="579448" y="1234025"/>
            <a:ext cx="7985100" cy="3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Os módulos principais são: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Serviços Genéricos de Sistema Operacional -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os,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Serviços de Tempo de Execução Python –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Módulos Matemáticos e Numéricos –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math, statistics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83" name="Google Shape;83;g1449a646ca6_2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44363">
            <a:off x="412550" y="4021325"/>
            <a:ext cx="929725" cy="9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49a646ca6_2_39"/>
          <p:cNvSpPr txBox="1"/>
          <p:nvPr>
            <p:ph idx="1" type="subTitle"/>
          </p:nvPr>
        </p:nvSpPr>
        <p:spPr>
          <a:xfrm>
            <a:off x="1846449" y="286604"/>
            <a:ext cx="5600002" cy="1129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Biblioteca Padrão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g1449a646ca6_2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449a646ca6_2_3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449a646ca6_2_39"/>
          <p:cNvSpPr txBox="1"/>
          <p:nvPr/>
        </p:nvSpPr>
        <p:spPr>
          <a:xfrm>
            <a:off x="597150" y="1358125"/>
            <a:ext cx="79497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Protocolos de Internet e Suporte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– urllib, cgi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Serviços de Processamento de Texto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– re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Comunicação em Rede e Interprocesso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– socket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Persistência de Dados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– pickl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92" name="Google Shape;92;g1449a646ca6_2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63838">
            <a:off x="291459" y="413743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49a646ca6_2_55"/>
          <p:cNvSpPr txBox="1"/>
          <p:nvPr/>
        </p:nvSpPr>
        <p:spPr>
          <a:xfrm>
            <a:off x="3915750" y="2333525"/>
            <a:ext cx="43233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 string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</a:rPr>
              <a:t>string.ascii_lowercase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string.ascii_uppercase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string.digits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49a646ca6_2_55"/>
          <p:cNvSpPr txBox="1"/>
          <p:nvPr>
            <p:ph idx="1" type="subTitle"/>
          </p:nvPr>
        </p:nvSpPr>
        <p:spPr>
          <a:xfrm>
            <a:off x="1771949" y="297354"/>
            <a:ext cx="5600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Exercícios 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9" name="Google Shape;99;g1449a646ca6_2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449a646ca6_2_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tas de Divisão com preenchimento sólido" id="101" name="Google Shape;101;g1449a646ca6_2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3403" y="2566285"/>
            <a:ext cx="600739" cy="60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49a646ca6_2_63"/>
          <p:cNvSpPr txBox="1"/>
          <p:nvPr>
            <p:ph idx="1" type="subTitle"/>
          </p:nvPr>
        </p:nvSpPr>
        <p:spPr>
          <a:xfrm>
            <a:off x="1266099" y="-1196446"/>
            <a:ext cx="5600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Exercícios 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" name="Google Shape;107;g1449a646ca6_2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449a646ca6_2_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449a646ca6_2_63"/>
          <p:cNvSpPr txBox="1"/>
          <p:nvPr/>
        </p:nvSpPr>
        <p:spPr>
          <a:xfrm>
            <a:off x="2728125" y="1793050"/>
            <a:ext cx="52332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from datetime import date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hoje= date.today(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nascimento = date(1984, 4 , 4)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idade = hoje - nascimento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dade.days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110" name="Google Shape;110;g1449a646ca6_2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5778" y="834385"/>
            <a:ext cx="600739" cy="60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49a646ca6_2_71"/>
          <p:cNvSpPr txBox="1"/>
          <p:nvPr>
            <p:ph idx="1" type="subTitle"/>
          </p:nvPr>
        </p:nvSpPr>
        <p:spPr>
          <a:xfrm>
            <a:off x="1846449" y="286604"/>
            <a:ext cx="5600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g1449a646ca6_2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449a646ca6_2_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449a646ca6_2_71"/>
          <p:cNvSpPr txBox="1"/>
          <p:nvPr/>
        </p:nvSpPr>
        <p:spPr>
          <a:xfrm>
            <a:off x="311700" y="1961100"/>
            <a:ext cx="4728300" cy="1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 statistics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data = [8, 9, 1.25, 0.25, 7, 1.25, 10]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statistics.mean(data)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statistics.median(data)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statistics.variance(data)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0,25;1,25;1,25;7;8;9;10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119" name="Google Shape;119;g1449a646ca6_2_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2903" y="1971010"/>
            <a:ext cx="600739" cy="60073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449a646ca6_2_71"/>
          <p:cNvSpPr txBox="1"/>
          <p:nvPr/>
        </p:nvSpPr>
        <p:spPr>
          <a:xfrm>
            <a:off x="152400" y="1524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 statistics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