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sldIdLst>
    <p:sldId id="256" r:id="rId2"/>
    <p:sldId id="257" r:id="rId3"/>
    <p:sldId id="281" r:id="rId4"/>
    <p:sldId id="282" r:id="rId5"/>
    <p:sldId id="291" r:id="rId6"/>
    <p:sldId id="300" r:id="rId7"/>
    <p:sldId id="301" r:id="rId8"/>
    <p:sldId id="265" r:id="rId9"/>
    <p:sldId id="276" r:id="rId10"/>
    <p:sldId id="275" r:id="rId11"/>
    <p:sldId id="297" r:id="rId12"/>
    <p:sldId id="295" r:id="rId13"/>
    <p:sldId id="278" r:id="rId14"/>
    <p:sldId id="279" r:id="rId15"/>
    <p:sldId id="280" r:id="rId16"/>
    <p:sldId id="266" r:id="rId17"/>
    <p:sldId id="283" r:id="rId18"/>
    <p:sldId id="267" r:id="rId19"/>
    <p:sldId id="284" r:id="rId20"/>
    <p:sldId id="285" r:id="rId21"/>
    <p:sldId id="286" r:id="rId22"/>
    <p:sldId id="287" r:id="rId23"/>
    <p:sldId id="268" r:id="rId24"/>
    <p:sldId id="292" r:id="rId25"/>
    <p:sldId id="293" r:id="rId26"/>
    <p:sldId id="288" r:id="rId27"/>
    <p:sldId id="308" r:id="rId28"/>
    <p:sldId id="309" r:id="rId29"/>
    <p:sldId id="310" r:id="rId30"/>
    <p:sldId id="311" r:id="rId31"/>
    <p:sldId id="312" r:id="rId32"/>
    <p:sldId id="313" r:id="rId33"/>
    <p:sldId id="314" r:id="rId34"/>
    <p:sldId id="315" r:id="rId35"/>
    <p:sldId id="316" r:id="rId36"/>
    <p:sldId id="317" r:id="rId37"/>
    <p:sldId id="269" r:id="rId38"/>
    <p:sldId id="299" r:id="rId39"/>
    <p:sldId id="298" r:id="rId40"/>
    <p:sldId id="270" r:id="rId41"/>
    <p:sldId id="294" r:id="rId42"/>
    <p:sldId id="318" r:id="rId43"/>
    <p:sldId id="271" r:id="rId44"/>
    <p:sldId id="290" r:id="rId45"/>
    <p:sldId id="302" r:id="rId46"/>
    <p:sldId id="320" r:id="rId47"/>
    <p:sldId id="322" r:id="rId48"/>
    <p:sldId id="321" r:id="rId49"/>
    <p:sldId id="319" r:id="rId50"/>
    <p:sldId id="272" r:id="rId51"/>
    <p:sldId id="303" r:id="rId52"/>
    <p:sldId id="304" r:id="rId53"/>
    <p:sldId id="273" r:id="rId54"/>
    <p:sldId id="305" r:id="rId55"/>
    <p:sldId id="306" r:id="rId56"/>
    <p:sldId id="274" r:id="rId57"/>
    <p:sldId id="32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2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Connecting to data in Access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Foundations for building visualizations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Bringing everything together in a dashboard</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06DC5E0B-BFAA-46A5-8D16-1641CBBF8804}">
      <dgm:prSet phldrT="[Text]"/>
      <dgm:spPr/>
      <dgm:t>
        <a:bodyPr/>
        <a:lstStyle/>
        <a:p>
          <a:r>
            <a:rPr lang="en-US" dirty="0"/>
            <a:t>Northwind</a:t>
          </a:r>
        </a:p>
      </dgm:t>
    </dgm:pt>
    <dgm:pt modelId="{F078187B-6E87-4AA9-8F79-0461AA43230B}" type="parTrans" cxnId="{746BA50D-AD52-4C15-A0AD-0C1E734898EB}">
      <dgm:prSet/>
      <dgm:spPr/>
      <dgm:t>
        <a:bodyPr/>
        <a:lstStyle/>
        <a:p>
          <a:endParaRPr lang="en-US"/>
        </a:p>
      </dgm:t>
    </dgm:pt>
    <dgm:pt modelId="{3EE7F2E7-8E84-49C1-9DB9-771853B0FF70}" type="sibTrans" cxnId="{746BA50D-AD52-4C15-A0AD-0C1E734898EB}">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6">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46BA50D-AD52-4C15-A0AD-0C1E734898EB}" srcId="{121A4E49-D7FE-4C61-890E-F26433221A05}" destId="{06DC5E0B-BFAA-46A5-8D16-1641CBBF8804}" srcOrd="0" destOrd="0" parTransId="{F078187B-6E87-4AA9-8F79-0461AA43230B}" sibTransId="{3EE7F2E7-8E84-49C1-9DB9-771853B0FF70}"/>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62470CE8-6841-4E0B-A261-29A08B71DC15}" type="presOf" srcId="{06DC5E0B-BFAA-46A5-8D16-1641CBBF8804}" destId="{0A9236D2-7D4D-4D50-85DB-5AF77D540342}" srcOrd="0" destOrd="1" presId="urn:microsoft.com/office/officeart/2018/2/layout/IconLabelDescriptionList"/>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DC62DB-D008-4E92-88D8-F2AAC438EE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9CA52E4-DA76-4F9F-8AB7-655AAB48FDF5}">
      <dgm:prSet phldrT="[Text]"/>
      <dgm:spPr/>
      <dgm:t>
        <a:bodyPr/>
        <a:lstStyle/>
        <a:p>
          <a:r>
            <a:rPr lang="en-US" dirty="0"/>
            <a:t>Quick Table Calculations</a:t>
          </a:r>
        </a:p>
      </dgm:t>
    </dgm:pt>
    <dgm:pt modelId="{C974D4C1-1A0A-4AA4-B9BB-F9E1E0CFAB95}" type="sibTrans" cxnId="{4D50AC3F-16CF-4F05-9A3C-038827138BA0}">
      <dgm:prSet/>
      <dgm:spPr/>
      <dgm:t>
        <a:bodyPr/>
        <a:lstStyle/>
        <a:p>
          <a:endParaRPr lang="en-US"/>
        </a:p>
      </dgm:t>
    </dgm:pt>
    <dgm:pt modelId="{BCA9F31A-0339-4959-A946-5D6577477A2D}" type="parTrans" cxnId="{4D50AC3F-16CF-4F05-9A3C-038827138BA0}">
      <dgm:prSet/>
      <dgm:spPr/>
      <dgm:t>
        <a:bodyPr/>
        <a:lstStyle/>
        <a:p>
          <a:endParaRPr lang="en-US"/>
        </a:p>
      </dgm:t>
    </dgm:pt>
    <dgm:pt modelId="{291371C3-54B7-488C-A4B1-EA6888E45709}">
      <dgm:prSet phldrT="[Text]" custT="1"/>
      <dgm:spPr/>
      <dgm:t>
        <a:bodyPr/>
        <a:lstStyle/>
        <a:p>
          <a:r>
            <a:rPr lang="en-US" sz="2400" kern="1200" dirty="0">
              <a:solidFill>
                <a:prstClr val="black">
                  <a:hueOff val="0"/>
                  <a:satOff val="0"/>
                  <a:lumOff val="0"/>
                  <a:alphaOff val="0"/>
                </a:prstClr>
              </a:solidFill>
              <a:latin typeface="Century Gothic" panose="020B0502020202020204"/>
              <a:ea typeface="+mn-ea"/>
              <a:cs typeface="+mn-cs"/>
            </a:rPr>
            <a:t>Running</a:t>
          </a:r>
          <a:r>
            <a:rPr lang="en-US" sz="2400" b="0" i="0" kern="1200" dirty="0"/>
            <a:t> totals</a:t>
          </a:r>
          <a:endParaRPr lang="en-US" sz="2400" kern="1200" dirty="0"/>
        </a:p>
      </dgm:t>
    </dgm:pt>
    <dgm:pt modelId="{288208F1-5FD3-4663-B9E7-091B3030F577}" type="sibTrans" cxnId="{06E98CD0-0179-4B85-A7EF-E2D56F4D4A89}">
      <dgm:prSet/>
      <dgm:spPr/>
      <dgm:t>
        <a:bodyPr/>
        <a:lstStyle/>
        <a:p>
          <a:endParaRPr lang="en-US"/>
        </a:p>
      </dgm:t>
    </dgm:pt>
    <dgm:pt modelId="{685E4D78-1B78-4601-B449-F27DF5B33FE3}" type="parTrans" cxnId="{06E98CD0-0179-4B85-A7EF-E2D56F4D4A89}">
      <dgm:prSet/>
      <dgm:spPr/>
      <dgm:t>
        <a:bodyPr/>
        <a:lstStyle/>
        <a:p>
          <a:endParaRPr lang="en-US"/>
        </a:p>
      </dgm:t>
    </dgm:pt>
    <dgm:pt modelId="{2AFC48E3-2941-4C3D-9A45-3A8C3A46020F}">
      <dgm:prSet phldrT="[Text]"/>
      <dgm:spPr/>
      <dgm:t>
        <a:bodyPr/>
        <a:lstStyle/>
        <a:p>
          <a:r>
            <a:rPr lang="en-US" sz="2400" kern="1200" dirty="0"/>
            <a:t>Difference</a:t>
          </a:r>
        </a:p>
      </dgm:t>
    </dgm:pt>
    <dgm:pt modelId="{45B7F85F-D438-4F4B-892A-051DB153F9D1}" type="parTrans" cxnId="{5A6F707F-36F2-44E4-B067-95BE8ABC5D65}">
      <dgm:prSet/>
      <dgm:spPr/>
      <dgm:t>
        <a:bodyPr/>
        <a:lstStyle/>
        <a:p>
          <a:endParaRPr lang="en-US"/>
        </a:p>
      </dgm:t>
    </dgm:pt>
    <dgm:pt modelId="{D577296C-DE5E-470D-8282-8EFDB0A3E672}" type="sibTrans" cxnId="{5A6F707F-36F2-44E4-B067-95BE8ABC5D65}">
      <dgm:prSet/>
      <dgm:spPr/>
      <dgm:t>
        <a:bodyPr/>
        <a:lstStyle/>
        <a:p>
          <a:endParaRPr lang="en-US"/>
        </a:p>
      </dgm:t>
    </dgm:pt>
    <dgm:pt modelId="{9A7B1E52-EED9-4B33-84B2-49E59F94C705}">
      <dgm:prSet phldrT="[Text]"/>
      <dgm:spPr/>
      <dgm:t>
        <a:bodyPr/>
        <a:lstStyle/>
        <a:p>
          <a:r>
            <a:rPr lang="en-US" sz="2400" kern="1200" dirty="0"/>
            <a:t>% Difference</a:t>
          </a:r>
        </a:p>
      </dgm:t>
    </dgm:pt>
    <dgm:pt modelId="{C3E9EB47-9769-47BC-A9C2-262B0123CDA4}" type="parTrans" cxnId="{DC6F6E77-A821-4565-AB62-8ABAC455E2B0}">
      <dgm:prSet/>
      <dgm:spPr/>
      <dgm:t>
        <a:bodyPr/>
        <a:lstStyle/>
        <a:p>
          <a:endParaRPr lang="en-US"/>
        </a:p>
      </dgm:t>
    </dgm:pt>
    <dgm:pt modelId="{3418EA9E-BCD9-478D-B4D3-362A6569409E}" type="sibTrans" cxnId="{DC6F6E77-A821-4565-AB62-8ABAC455E2B0}">
      <dgm:prSet/>
      <dgm:spPr/>
      <dgm:t>
        <a:bodyPr/>
        <a:lstStyle/>
        <a:p>
          <a:endParaRPr lang="en-US"/>
        </a:p>
      </dgm:t>
    </dgm:pt>
    <dgm:pt modelId="{75C949B3-E58B-493F-BA6C-DEA5A1C51F19}">
      <dgm:prSet phldrT="[Text]"/>
      <dgm:spPr/>
      <dgm:t>
        <a:bodyPr/>
        <a:lstStyle/>
        <a:p>
          <a:r>
            <a:rPr lang="en-US" sz="2400" kern="1200" dirty="0"/>
            <a:t>% of total</a:t>
          </a:r>
        </a:p>
      </dgm:t>
    </dgm:pt>
    <dgm:pt modelId="{78FCBBEA-8370-4CCB-ABE0-E53AC86E2CCC}" type="parTrans" cxnId="{DEF39C5D-8D55-45BC-870A-E3B96A928C9C}">
      <dgm:prSet/>
      <dgm:spPr/>
      <dgm:t>
        <a:bodyPr/>
        <a:lstStyle/>
        <a:p>
          <a:endParaRPr lang="en-US"/>
        </a:p>
      </dgm:t>
    </dgm:pt>
    <dgm:pt modelId="{5A81A433-6E24-4DA1-A9D2-1881DC866521}" type="sibTrans" cxnId="{DEF39C5D-8D55-45BC-870A-E3B96A928C9C}">
      <dgm:prSet/>
      <dgm:spPr/>
      <dgm:t>
        <a:bodyPr/>
        <a:lstStyle/>
        <a:p>
          <a:endParaRPr lang="en-US"/>
        </a:p>
      </dgm:t>
    </dgm:pt>
    <dgm:pt modelId="{BF8FF121-F15A-4FE1-847E-FD711CFFCF06}">
      <dgm:prSet phldrT="[Text]"/>
      <dgm:spPr/>
      <dgm:t>
        <a:bodyPr/>
        <a:lstStyle/>
        <a:p>
          <a:r>
            <a:rPr lang="en-US" sz="2400" kern="1200" dirty="0"/>
            <a:t>Rank</a:t>
          </a:r>
        </a:p>
      </dgm:t>
    </dgm:pt>
    <dgm:pt modelId="{F4EC58BE-D5EB-4D6C-B508-D51ED0B4C382}" type="parTrans" cxnId="{333872D9-1B24-42A3-BDEB-75B72C2759B6}">
      <dgm:prSet/>
      <dgm:spPr/>
      <dgm:t>
        <a:bodyPr/>
        <a:lstStyle/>
        <a:p>
          <a:endParaRPr lang="en-US"/>
        </a:p>
      </dgm:t>
    </dgm:pt>
    <dgm:pt modelId="{9FF5D1F3-7FC7-4191-AB6F-F81DC1A7C214}" type="sibTrans" cxnId="{333872D9-1B24-42A3-BDEB-75B72C2759B6}">
      <dgm:prSet/>
      <dgm:spPr/>
      <dgm:t>
        <a:bodyPr/>
        <a:lstStyle/>
        <a:p>
          <a:endParaRPr lang="en-US"/>
        </a:p>
      </dgm:t>
    </dgm:pt>
    <dgm:pt modelId="{0FBF9A81-BDF6-4946-AD01-FD73EB12E242}">
      <dgm:prSet phldrT="[Text]"/>
      <dgm:spPr/>
      <dgm:t>
        <a:bodyPr/>
        <a:lstStyle/>
        <a:p>
          <a:r>
            <a:rPr lang="en-US" sz="2400" kern="1200" dirty="0"/>
            <a:t>Percentile</a:t>
          </a:r>
        </a:p>
      </dgm:t>
    </dgm:pt>
    <dgm:pt modelId="{13BF2BD3-73CA-4E82-9104-B33DFB750382}" type="parTrans" cxnId="{FB59F8FB-8A40-4341-8F93-FB263637EB08}">
      <dgm:prSet/>
      <dgm:spPr/>
      <dgm:t>
        <a:bodyPr/>
        <a:lstStyle/>
        <a:p>
          <a:endParaRPr lang="en-US"/>
        </a:p>
      </dgm:t>
    </dgm:pt>
    <dgm:pt modelId="{2AFDC16A-1FC4-4E8D-AA27-826BF440D029}" type="sibTrans" cxnId="{FB59F8FB-8A40-4341-8F93-FB263637EB08}">
      <dgm:prSet/>
      <dgm:spPr/>
      <dgm:t>
        <a:bodyPr/>
        <a:lstStyle/>
        <a:p>
          <a:endParaRPr lang="en-US"/>
        </a:p>
      </dgm:t>
    </dgm:pt>
    <dgm:pt modelId="{68E6C0B9-44B6-42DE-9AF6-B92B8045FB69}">
      <dgm:prSet phldrT="[Text]"/>
      <dgm:spPr/>
      <dgm:t>
        <a:bodyPr/>
        <a:lstStyle/>
        <a:p>
          <a:r>
            <a:rPr lang="en-US" sz="2400" kern="1200" dirty="0"/>
            <a:t>Moving average</a:t>
          </a:r>
        </a:p>
      </dgm:t>
    </dgm:pt>
    <dgm:pt modelId="{EE3EEAFF-323F-410C-AF72-F5E6AEF1BF01}" type="parTrans" cxnId="{D2C438D9-F597-47E9-8C0B-5D266B55AD70}">
      <dgm:prSet/>
      <dgm:spPr/>
      <dgm:t>
        <a:bodyPr/>
        <a:lstStyle/>
        <a:p>
          <a:endParaRPr lang="en-US"/>
        </a:p>
      </dgm:t>
    </dgm:pt>
    <dgm:pt modelId="{D5D33CDC-6E8B-4B4B-94AF-AC227EAE7B01}" type="sibTrans" cxnId="{D2C438D9-F597-47E9-8C0B-5D266B55AD70}">
      <dgm:prSet/>
      <dgm:spPr/>
      <dgm:t>
        <a:bodyPr/>
        <a:lstStyle/>
        <a:p>
          <a:endParaRPr lang="en-US"/>
        </a:p>
      </dgm:t>
    </dgm:pt>
    <dgm:pt modelId="{15D29736-0E08-45DE-B9EF-F9B18A07163A}">
      <dgm:prSet phldrT="[Text]"/>
      <dgm:spPr/>
      <dgm:t>
        <a:bodyPr/>
        <a:lstStyle/>
        <a:p>
          <a:r>
            <a:rPr lang="en-US" sz="2400" kern="1200" dirty="0"/>
            <a:t>YTD total</a:t>
          </a:r>
        </a:p>
      </dgm:t>
    </dgm:pt>
    <dgm:pt modelId="{2D970162-6A4A-45E3-8E7B-7E98C8763C65}" type="parTrans" cxnId="{EC492371-D57B-4C93-B57A-1E3DF5D0D787}">
      <dgm:prSet/>
      <dgm:spPr/>
      <dgm:t>
        <a:bodyPr/>
        <a:lstStyle/>
        <a:p>
          <a:endParaRPr lang="en-US"/>
        </a:p>
      </dgm:t>
    </dgm:pt>
    <dgm:pt modelId="{5186F069-EFA4-4336-8C5E-9A7A09E20697}" type="sibTrans" cxnId="{EC492371-D57B-4C93-B57A-1E3DF5D0D787}">
      <dgm:prSet/>
      <dgm:spPr/>
      <dgm:t>
        <a:bodyPr/>
        <a:lstStyle/>
        <a:p>
          <a:endParaRPr lang="en-US"/>
        </a:p>
      </dgm:t>
    </dgm:pt>
    <dgm:pt modelId="{D11BC861-923D-4E81-8288-4190579DE9B0}">
      <dgm:prSet phldrT="[Text]"/>
      <dgm:spPr/>
      <dgm:t>
        <a:bodyPr/>
        <a:lstStyle/>
        <a:p>
          <a:r>
            <a:rPr lang="en-US" sz="2400" kern="1200" dirty="0"/>
            <a:t>Compound growth rate</a:t>
          </a:r>
        </a:p>
      </dgm:t>
    </dgm:pt>
    <dgm:pt modelId="{3768A48D-FEB2-41BC-88E4-F7C25E702408}" type="parTrans" cxnId="{8DDDFD77-814E-418E-8C98-101FA48EE764}">
      <dgm:prSet/>
      <dgm:spPr/>
      <dgm:t>
        <a:bodyPr/>
        <a:lstStyle/>
        <a:p>
          <a:endParaRPr lang="en-US"/>
        </a:p>
      </dgm:t>
    </dgm:pt>
    <dgm:pt modelId="{8F7F9E7C-2960-4EBA-8C5A-38C6C34E689F}" type="sibTrans" cxnId="{8DDDFD77-814E-418E-8C98-101FA48EE764}">
      <dgm:prSet/>
      <dgm:spPr/>
      <dgm:t>
        <a:bodyPr/>
        <a:lstStyle/>
        <a:p>
          <a:endParaRPr lang="en-US"/>
        </a:p>
      </dgm:t>
    </dgm:pt>
    <dgm:pt modelId="{1F220670-4E0E-4836-AE67-A8E46CF9B0EC}">
      <dgm:prSet phldrT="[Text]"/>
      <dgm:spPr/>
      <dgm:t>
        <a:bodyPr/>
        <a:lstStyle/>
        <a:p>
          <a:r>
            <a:rPr lang="en-US" sz="2400" kern="1200" dirty="0"/>
            <a:t>Year of year growth</a:t>
          </a:r>
        </a:p>
      </dgm:t>
    </dgm:pt>
    <dgm:pt modelId="{28113231-5EE9-410C-8418-9C943B758790}" type="parTrans" cxnId="{841EFDDB-5E44-4DF0-9650-7CCAFC0E3BFB}">
      <dgm:prSet/>
      <dgm:spPr/>
      <dgm:t>
        <a:bodyPr/>
        <a:lstStyle/>
        <a:p>
          <a:endParaRPr lang="en-US"/>
        </a:p>
      </dgm:t>
    </dgm:pt>
    <dgm:pt modelId="{B086B52A-4486-4DB3-A2A8-32E2B418722A}" type="sibTrans" cxnId="{841EFDDB-5E44-4DF0-9650-7CCAFC0E3BFB}">
      <dgm:prSet/>
      <dgm:spPr/>
      <dgm:t>
        <a:bodyPr/>
        <a:lstStyle/>
        <a:p>
          <a:endParaRPr lang="en-US"/>
        </a:p>
      </dgm:t>
    </dgm:pt>
    <dgm:pt modelId="{96AD668A-1C13-4416-B502-79EAEE13AB75}">
      <dgm:prSet phldrT="[Text]"/>
      <dgm:spPr/>
      <dgm:t>
        <a:bodyPr/>
        <a:lstStyle/>
        <a:p>
          <a:r>
            <a:rPr lang="en-US" sz="2400" kern="1200" dirty="0"/>
            <a:t>YTD growth</a:t>
          </a:r>
        </a:p>
      </dgm:t>
    </dgm:pt>
    <dgm:pt modelId="{E6355BF7-EA2B-49A5-BC19-054F9E2F164C}" type="parTrans" cxnId="{2B0E916E-29D3-4A4A-A108-C5537F3FC721}">
      <dgm:prSet/>
      <dgm:spPr/>
      <dgm:t>
        <a:bodyPr/>
        <a:lstStyle/>
        <a:p>
          <a:endParaRPr lang="en-US"/>
        </a:p>
      </dgm:t>
    </dgm:pt>
    <dgm:pt modelId="{7CD03442-4531-458D-918F-687E16C06468}" type="sibTrans" cxnId="{2B0E916E-29D3-4A4A-A108-C5537F3FC721}">
      <dgm:prSet/>
      <dgm:spPr/>
      <dgm:t>
        <a:bodyPr/>
        <a:lstStyle/>
        <a:p>
          <a:endParaRPr lang="en-US"/>
        </a:p>
      </dgm:t>
    </dgm:pt>
    <dgm:pt modelId="{7285E842-610E-4A73-B55B-CA7A6AF869DE}" type="pres">
      <dgm:prSet presAssocID="{C7DC62DB-D008-4E92-88D8-F2AAC438EEA9}" presName="Name0" presStyleCnt="0">
        <dgm:presLayoutVars>
          <dgm:dir/>
          <dgm:animLvl val="lvl"/>
          <dgm:resizeHandles val="exact"/>
        </dgm:presLayoutVars>
      </dgm:prSet>
      <dgm:spPr/>
    </dgm:pt>
    <dgm:pt modelId="{DB2DDCAF-CBBA-4760-9A91-54A278840EE5}" type="pres">
      <dgm:prSet presAssocID="{29CA52E4-DA76-4F9F-8AB7-655AAB48FDF5}" presName="composite" presStyleCnt="0"/>
      <dgm:spPr/>
    </dgm:pt>
    <dgm:pt modelId="{5CD97BAD-D52D-4CFB-950E-72BD215BDC21}" type="pres">
      <dgm:prSet presAssocID="{29CA52E4-DA76-4F9F-8AB7-655AAB48FDF5}" presName="parTx" presStyleLbl="alignNode1" presStyleIdx="0" presStyleCnt="1">
        <dgm:presLayoutVars>
          <dgm:chMax val="0"/>
          <dgm:chPref val="0"/>
          <dgm:bulletEnabled val="1"/>
        </dgm:presLayoutVars>
      </dgm:prSet>
      <dgm:spPr/>
    </dgm:pt>
    <dgm:pt modelId="{8129CF1F-7327-4869-BFC3-7640548FC673}" type="pres">
      <dgm:prSet presAssocID="{29CA52E4-DA76-4F9F-8AB7-655AAB48FDF5}" presName="desTx" presStyleLbl="alignAccFollowNode1" presStyleIdx="0" presStyleCnt="1" custLinFactNeighborY="865">
        <dgm:presLayoutVars>
          <dgm:bulletEnabled val="1"/>
        </dgm:presLayoutVars>
      </dgm:prSet>
      <dgm:spPr/>
    </dgm:pt>
  </dgm:ptLst>
  <dgm:cxnLst>
    <dgm:cxn modelId="{522B4A10-9B0E-47C9-B88C-AD78883D82FD}" type="presOf" srcId="{29CA52E4-DA76-4F9F-8AB7-655AAB48FDF5}" destId="{5CD97BAD-D52D-4CFB-950E-72BD215BDC21}" srcOrd="0" destOrd="0" presId="urn:microsoft.com/office/officeart/2005/8/layout/hList1"/>
    <dgm:cxn modelId="{2D846120-2769-450C-A5E7-41A918B1AF40}" type="presOf" srcId="{75C949B3-E58B-493F-BA6C-DEA5A1C51F19}" destId="{8129CF1F-7327-4869-BFC3-7640548FC673}" srcOrd="0" destOrd="3" presId="urn:microsoft.com/office/officeart/2005/8/layout/hList1"/>
    <dgm:cxn modelId="{9C9A9125-7583-4B62-916A-4146F30AAF65}" type="presOf" srcId="{0FBF9A81-BDF6-4946-AD01-FD73EB12E242}" destId="{8129CF1F-7327-4869-BFC3-7640548FC673}" srcOrd="0" destOrd="5" presId="urn:microsoft.com/office/officeart/2005/8/layout/hList1"/>
    <dgm:cxn modelId="{7DA1C326-CB06-4AF3-9BA8-29434BF97471}" type="presOf" srcId="{291371C3-54B7-488C-A4B1-EA6888E45709}" destId="{8129CF1F-7327-4869-BFC3-7640548FC673}" srcOrd="0" destOrd="0" presId="urn:microsoft.com/office/officeart/2005/8/layout/hList1"/>
    <dgm:cxn modelId="{2C25AD3C-A4E0-4B9D-A424-9D446086F82B}" type="presOf" srcId="{2AFC48E3-2941-4C3D-9A45-3A8C3A46020F}" destId="{8129CF1F-7327-4869-BFC3-7640548FC673}" srcOrd="0" destOrd="1" presId="urn:microsoft.com/office/officeart/2005/8/layout/hList1"/>
    <dgm:cxn modelId="{4D50AC3F-16CF-4F05-9A3C-038827138BA0}" srcId="{C7DC62DB-D008-4E92-88D8-F2AAC438EEA9}" destId="{29CA52E4-DA76-4F9F-8AB7-655AAB48FDF5}" srcOrd="0" destOrd="0" parTransId="{BCA9F31A-0339-4959-A946-5D6577477A2D}" sibTransId="{C974D4C1-1A0A-4AA4-B9BB-F9E1E0CFAB95}"/>
    <dgm:cxn modelId="{DEF39C5D-8D55-45BC-870A-E3B96A928C9C}" srcId="{29CA52E4-DA76-4F9F-8AB7-655AAB48FDF5}" destId="{75C949B3-E58B-493F-BA6C-DEA5A1C51F19}" srcOrd="3" destOrd="0" parTransId="{78FCBBEA-8370-4CCB-ABE0-E53AC86E2CCC}" sibTransId="{5A81A433-6E24-4DA1-A9D2-1881DC866521}"/>
    <dgm:cxn modelId="{5F7F2562-5782-48FA-ACF1-0F45DD6C537B}" type="presOf" srcId="{D11BC861-923D-4E81-8288-4190579DE9B0}" destId="{8129CF1F-7327-4869-BFC3-7640548FC673}" srcOrd="0" destOrd="8" presId="urn:microsoft.com/office/officeart/2005/8/layout/hList1"/>
    <dgm:cxn modelId="{EC5F896D-D27F-430E-A8CA-32F1EC66FEE9}" type="presOf" srcId="{96AD668A-1C13-4416-B502-79EAEE13AB75}" destId="{8129CF1F-7327-4869-BFC3-7640548FC673}" srcOrd="0" destOrd="10" presId="urn:microsoft.com/office/officeart/2005/8/layout/hList1"/>
    <dgm:cxn modelId="{2B0E916E-29D3-4A4A-A108-C5537F3FC721}" srcId="{29CA52E4-DA76-4F9F-8AB7-655AAB48FDF5}" destId="{96AD668A-1C13-4416-B502-79EAEE13AB75}" srcOrd="10" destOrd="0" parTransId="{E6355BF7-EA2B-49A5-BC19-054F9E2F164C}" sibTransId="{7CD03442-4531-458D-918F-687E16C06468}"/>
    <dgm:cxn modelId="{EC492371-D57B-4C93-B57A-1E3DF5D0D787}" srcId="{29CA52E4-DA76-4F9F-8AB7-655AAB48FDF5}" destId="{15D29736-0E08-45DE-B9EF-F9B18A07163A}" srcOrd="7" destOrd="0" parTransId="{2D970162-6A4A-45E3-8E7B-7E98C8763C65}" sibTransId="{5186F069-EFA4-4336-8C5E-9A7A09E20697}"/>
    <dgm:cxn modelId="{DC6F6E77-A821-4565-AB62-8ABAC455E2B0}" srcId="{29CA52E4-DA76-4F9F-8AB7-655AAB48FDF5}" destId="{9A7B1E52-EED9-4B33-84B2-49E59F94C705}" srcOrd="2" destOrd="0" parTransId="{C3E9EB47-9769-47BC-A9C2-262B0123CDA4}" sibTransId="{3418EA9E-BCD9-478D-B4D3-362A6569409E}"/>
    <dgm:cxn modelId="{8DDDFD77-814E-418E-8C98-101FA48EE764}" srcId="{29CA52E4-DA76-4F9F-8AB7-655AAB48FDF5}" destId="{D11BC861-923D-4E81-8288-4190579DE9B0}" srcOrd="8" destOrd="0" parTransId="{3768A48D-FEB2-41BC-88E4-F7C25E702408}" sibTransId="{8F7F9E7C-2960-4EBA-8C5A-38C6C34E689F}"/>
    <dgm:cxn modelId="{5A6F707F-36F2-44E4-B067-95BE8ABC5D65}" srcId="{29CA52E4-DA76-4F9F-8AB7-655AAB48FDF5}" destId="{2AFC48E3-2941-4C3D-9A45-3A8C3A46020F}" srcOrd="1" destOrd="0" parTransId="{45B7F85F-D438-4F4B-892A-051DB153F9D1}" sibTransId="{D577296C-DE5E-470D-8282-8EFDB0A3E672}"/>
    <dgm:cxn modelId="{42C4C380-6B2D-4BC9-A58F-35DF3516106F}" type="presOf" srcId="{BF8FF121-F15A-4FE1-847E-FD711CFFCF06}" destId="{8129CF1F-7327-4869-BFC3-7640548FC673}" srcOrd="0" destOrd="4" presId="urn:microsoft.com/office/officeart/2005/8/layout/hList1"/>
    <dgm:cxn modelId="{35E54983-30BC-48ED-9909-A3C715E06CE7}" type="presOf" srcId="{15D29736-0E08-45DE-B9EF-F9B18A07163A}" destId="{8129CF1F-7327-4869-BFC3-7640548FC673}" srcOrd="0" destOrd="7" presId="urn:microsoft.com/office/officeart/2005/8/layout/hList1"/>
    <dgm:cxn modelId="{5F767F84-B4BB-4756-8E53-70E11110D193}" type="presOf" srcId="{68E6C0B9-44B6-42DE-9AF6-B92B8045FB69}" destId="{8129CF1F-7327-4869-BFC3-7640548FC673}" srcOrd="0" destOrd="6" presId="urn:microsoft.com/office/officeart/2005/8/layout/hList1"/>
    <dgm:cxn modelId="{476FD28D-AE11-4E65-9A6B-85C3CF9852E8}" type="presOf" srcId="{C7DC62DB-D008-4E92-88D8-F2AAC438EEA9}" destId="{7285E842-610E-4A73-B55B-CA7A6AF869DE}" srcOrd="0" destOrd="0" presId="urn:microsoft.com/office/officeart/2005/8/layout/hList1"/>
    <dgm:cxn modelId="{5BE565A6-0410-4BF0-BD3D-98F2F34E0698}" type="presOf" srcId="{9A7B1E52-EED9-4B33-84B2-49E59F94C705}" destId="{8129CF1F-7327-4869-BFC3-7640548FC673}" srcOrd="0" destOrd="2" presId="urn:microsoft.com/office/officeart/2005/8/layout/hList1"/>
    <dgm:cxn modelId="{4F555FC4-36F3-46F7-871A-6528182A6DD5}" type="presOf" srcId="{1F220670-4E0E-4836-AE67-A8E46CF9B0EC}" destId="{8129CF1F-7327-4869-BFC3-7640548FC673}" srcOrd="0" destOrd="9" presId="urn:microsoft.com/office/officeart/2005/8/layout/hList1"/>
    <dgm:cxn modelId="{06E98CD0-0179-4B85-A7EF-E2D56F4D4A89}" srcId="{29CA52E4-DA76-4F9F-8AB7-655AAB48FDF5}" destId="{291371C3-54B7-488C-A4B1-EA6888E45709}" srcOrd="0" destOrd="0" parTransId="{685E4D78-1B78-4601-B449-F27DF5B33FE3}" sibTransId="{288208F1-5FD3-4663-B9E7-091B3030F577}"/>
    <dgm:cxn modelId="{D2C438D9-F597-47E9-8C0B-5D266B55AD70}" srcId="{29CA52E4-DA76-4F9F-8AB7-655AAB48FDF5}" destId="{68E6C0B9-44B6-42DE-9AF6-B92B8045FB69}" srcOrd="6" destOrd="0" parTransId="{EE3EEAFF-323F-410C-AF72-F5E6AEF1BF01}" sibTransId="{D5D33CDC-6E8B-4B4B-94AF-AC227EAE7B01}"/>
    <dgm:cxn modelId="{333872D9-1B24-42A3-BDEB-75B72C2759B6}" srcId="{29CA52E4-DA76-4F9F-8AB7-655AAB48FDF5}" destId="{BF8FF121-F15A-4FE1-847E-FD711CFFCF06}" srcOrd="4" destOrd="0" parTransId="{F4EC58BE-D5EB-4D6C-B508-D51ED0B4C382}" sibTransId="{9FF5D1F3-7FC7-4191-AB6F-F81DC1A7C214}"/>
    <dgm:cxn modelId="{841EFDDB-5E44-4DF0-9650-7CCAFC0E3BFB}" srcId="{29CA52E4-DA76-4F9F-8AB7-655AAB48FDF5}" destId="{1F220670-4E0E-4836-AE67-A8E46CF9B0EC}" srcOrd="9" destOrd="0" parTransId="{28113231-5EE9-410C-8418-9C943B758790}" sibTransId="{B086B52A-4486-4DB3-A2A8-32E2B418722A}"/>
    <dgm:cxn modelId="{FB59F8FB-8A40-4341-8F93-FB263637EB08}" srcId="{29CA52E4-DA76-4F9F-8AB7-655AAB48FDF5}" destId="{0FBF9A81-BDF6-4946-AD01-FD73EB12E242}" srcOrd="5" destOrd="0" parTransId="{13BF2BD3-73CA-4E82-9104-B33DFB750382}" sibTransId="{2AFDC16A-1FC4-4E8D-AA27-826BF440D029}"/>
    <dgm:cxn modelId="{5E236659-8131-484C-9B60-D8DC29361BF4}" type="presParOf" srcId="{7285E842-610E-4A73-B55B-CA7A6AF869DE}" destId="{DB2DDCAF-CBBA-4760-9A91-54A278840EE5}" srcOrd="0" destOrd="0" presId="urn:microsoft.com/office/officeart/2005/8/layout/hList1"/>
    <dgm:cxn modelId="{84E5E75E-AC8B-4F5C-A731-86088B2FA405}" type="presParOf" srcId="{DB2DDCAF-CBBA-4760-9A91-54A278840EE5}" destId="{5CD97BAD-D52D-4CFB-950E-72BD215BDC21}" srcOrd="0" destOrd="0" presId="urn:microsoft.com/office/officeart/2005/8/layout/hList1"/>
    <dgm:cxn modelId="{98A72125-0813-48CF-90E9-BBF195CB4755}" type="presParOf" srcId="{DB2DDCAF-CBBA-4760-9A91-54A278840EE5}" destId="{8129CF1F-7327-4869-BFC3-7640548FC6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Formatting considerations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How formatting works in Tableau</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Adding value to visualizations</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6">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Dashboard objectives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Create </a:t>
          </a:r>
          <a:r>
            <a:rPr lang="en-US" dirty="0" err="1"/>
            <a:t>viz’s</a:t>
          </a:r>
          <a:r>
            <a:rPr lang="en-US" dirty="0"/>
            <a:t> for dashboard/story use</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Create dashboard</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F6C1FF41-C214-484C-B5B7-8DEE928B0BCC}">
      <dgm:prSet phldrT="[Text]"/>
      <dgm:spPr/>
      <dgm:t>
        <a:bodyPr/>
        <a:lstStyle/>
        <a:p>
          <a:pPr>
            <a:lnSpc>
              <a:spcPct val="100000"/>
            </a:lnSpc>
            <a:defRPr b="1"/>
          </a:pPr>
          <a:r>
            <a:rPr lang="en-US" dirty="0"/>
            <a:t>Lesson 4</a:t>
          </a:r>
        </a:p>
      </dgm:t>
    </dgm:pt>
    <dgm:pt modelId="{E0723A19-0976-451E-A873-D58AC8B9D354}" type="parTrans" cxnId="{A7FD6AB2-22B2-4751-ABCF-7642E6BB916A}">
      <dgm:prSet/>
      <dgm:spPr/>
      <dgm:t>
        <a:bodyPr/>
        <a:lstStyle/>
        <a:p>
          <a:endParaRPr lang="en-US"/>
        </a:p>
      </dgm:t>
    </dgm:pt>
    <dgm:pt modelId="{256938CC-F260-4A55-9824-D57909390212}" type="sibTrans" cxnId="{A7FD6AB2-22B2-4751-ABCF-7642E6BB916A}">
      <dgm:prSet/>
      <dgm:spPr/>
      <dgm:t>
        <a:bodyPr/>
        <a:lstStyle/>
        <a:p>
          <a:endParaRPr lang="en-US"/>
        </a:p>
      </dgm:t>
    </dgm:pt>
    <dgm:pt modelId="{0DF91697-C0C2-4D24-BC08-9C3147964C84}">
      <dgm:prSet phldrT="[Text]"/>
      <dgm:spPr/>
      <dgm:t>
        <a:bodyPr/>
        <a:lstStyle/>
        <a:p>
          <a:pPr>
            <a:lnSpc>
              <a:spcPct val="100000"/>
            </a:lnSpc>
          </a:pPr>
          <a:r>
            <a:rPr lang="en-US" dirty="0"/>
            <a:t>Add interactivity to a dashboard</a:t>
          </a:r>
        </a:p>
      </dgm:t>
    </dgm:pt>
    <dgm:pt modelId="{79421F84-94D4-4223-904B-2A74F0E69095}" type="parTrans" cxnId="{88EA5E41-CD08-40CA-B8FE-03D6FAA82C87}">
      <dgm:prSet/>
      <dgm:spPr/>
      <dgm:t>
        <a:bodyPr/>
        <a:lstStyle/>
        <a:p>
          <a:endParaRPr lang="en-US"/>
        </a:p>
      </dgm:t>
    </dgm:pt>
    <dgm:pt modelId="{D2AA3E89-BFCC-44F4-967E-72E0A61D6302}" type="sibTrans" cxnId="{88EA5E41-CD08-40CA-B8FE-03D6FAA82C87}">
      <dgm:prSet/>
      <dgm:spPr/>
      <dgm:t>
        <a:bodyPr/>
        <a:lstStyle/>
        <a:p>
          <a:endParaRPr lang="en-US"/>
        </a:p>
      </dgm:t>
    </dgm:pt>
    <dgm:pt modelId="{A7DEA442-71E4-44BF-BFF9-A301CDD3C7B7}">
      <dgm:prSet phldrT="[Text]"/>
      <dgm:spPr/>
      <dgm:t>
        <a:bodyPr/>
        <a:lstStyle/>
        <a:p>
          <a:pPr>
            <a:lnSpc>
              <a:spcPct val="100000"/>
            </a:lnSpc>
            <a:defRPr b="1"/>
          </a:pPr>
          <a:r>
            <a:rPr lang="en-US" dirty="0"/>
            <a:t>Lesson 5</a:t>
          </a:r>
        </a:p>
      </dgm:t>
    </dgm:pt>
    <dgm:pt modelId="{D6229F1E-6BCB-443E-839B-161089199201}" type="parTrans" cxnId="{19A4F3B3-FBF7-4FB9-B649-A4BABEE1F9F9}">
      <dgm:prSet/>
      <dgm:spPr/>
      <dgm:t>
        <a:bodyPr/>
        <a:lstStyle/>
        <a:p>
          <a:endParaRPr lang="en-US"/>
        </a:p>
      </dgm:t>
    </dgm:pt>
    <dgm:pt modelId="{70B988C3-B3D5-40C4-BD60-613D73ECF444}" type="sibTrans" cxnId="{19A4F3B3-FBF7-4FB9-B649-A4BABEE1F9F9}">
      <dgm:prSet/>
      <dgm:spPr/>
      <dgm:t>
        <a:bodyPr/>
        <a:lstStyle/>
        <a:p>
          <a:endParaRPr lang="en-US"/>
        </a:p>
      </dgm:t>
    </dgm:pt>
    <dgm:pt modelId="{E69319AF-36DE-4D7E-B3A9-378CD7C25447}">
      <dgm:prSet phldrT="[Text]"/>
      <dgm:spPr/>
      <dgm:t>
        <a:bodyPr/>
        <a:lstStyle/>
        <a:p>
          <a:pPr>
            <a:lnSpc>
              <a:spcPct val="100000"/>
            </a:lnSpc>
          </a:pPr>
          <a:r>
            <a:rPr lang="en-US" dirty="0"/>
            <a:t>Story points</a:t>
          </a:r>
        </a:p>
      </dgm:t>
    </dgm:pt>
    <dgm:pt modelId="{1FF88755-5F03-4BC9-A31D-1E0399701F90}" type="parTrans" cxnId="{AFDF3A24-AFC8-4CE2-A3DA-550D08814BD3}">
      <dgm:prSet/>
      <dgm:spPr/>
      <dgm:t>
        <a:bodyPr/>
        <a:lstStyle/>
        <a:p>
          <a:endParaRPr lang="en-US"/>
        </a:p>
      </dgm:t>
    </dgm:pt>
    <dgm:pt modelId="{7E5DC661-1C9A-4E5E-9E12-B1A8E1D9A28C}" type="sibTrans" cxnId="{AFDF3A24-AFC8-4CE2-A3DA-550D08814BD3}">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10">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10">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10">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10">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10">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10">
        <dgm:presLayoutVars/>
      </dgm:prSet>
      <dgm:spPr/>
    </dgm:pt>
    <dgm:pt modelId="{4C69A90B-1810-4A6F-9E1E-01844FB50B27}" type="pres">
      <dgm:prSet presAssocID="{BC95BF52-41C8-4CDF-8DB7-5BF36F128E91}" presName="sibTrans" presStyleCnt="0"/>
      <dgm:spPr/>
    </dgm:pt>
    <dgm:pt modelId="{C99DD45C-1395-4D67-BC0C-131B06E3DE74}" type="pres">
      <dgm:prSet presAssocID="{F6C1FF41-C214-484C-B5B7-8DEE928B0BCC}" presName="compNode" presStyleCnt="0"/>
      <dgm:spPr/>
    </dgm:pt>
    <dgm:pt modelId="{604BEE6A-DBE4-4895-949D-4D47438550A1}" type="pres">
      <dgm:prSet presAssocID="{F6C1FF41-C214-484C-B5B7-8DEE928B0BCC}"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587D062-0057-4DAC-B243-3C3B418BE54E}" type="pres">
      <dgm:prSet presAssocID="{F6C1FF41-C214-484C-B5B7-8DEE928B0BCC}" presName="iconSpace" presStyleCnt="0"/>
      <dgm:spPr/>
    </dgm:pt>
    <dgm:pt modelId="{7685DA87-188F-4CF7-B2C1-46CA02CA3086}" type="pres">
      <dgm:prSet presAssocID="{F6C1FF41-C214-484C-B5B7-8DEE928B0BCC}" presName="parTx" presStyleLbl="revTx" presStyleIdx="6" presStyleCnt="10">
        <dgm:presLayoutVars>
          <dgm:chMax val="0"/>
          <dgm:chPref val="0"/>
        </dgm:presLayoutVars>
      </dgm:prSet>
      <dgm:spPr/>
    </dgm:pt>
    <dgm:pt modelId="{960EBDC2-2571-4F91-8491-FA055E68F700}" type="pres">
      <dgm:prSet presAssocID="{F6C1FF41-C214-484C-B5B7-8DEE928B0BCC}" presName="txSpace" presStyleCnt="0"/>
      <dgm:spPr/>
    </dgm:pt>
    <dgm:pt modelId="{4DC94BF7-7288-46AF-A661-18D40671B4AA}" type="pres">
      <dgm:prSet presAssocID="{F6C1FF41-C214-484C-B5B7-8DEE928B0BCC}" presName="desTx" presStyleLbl="revTx" presStyleIdx="7" presStyleCnt="10">
        <dgm:presLayoutVars/>
      </dgm:prSet>
      <dgm:spPr/>
    </dgm:pt>
    <dgm:pt modelId="{5F10D837-0EA3-487F-8073-89FA9B424A0D}" type="pres">
      <dgm:prSet presAssocID="{256938CC-F260-4A55-9824-D57909390212}" presName="sibTrans" presStyleCnt="0"/>
      <dgm:spPr/>
    </dgm:pt>
    <dgm:pt modelId="{B60A3C31-192F-44FD-80A7-FEB4EFD3DD73}" type="pres">
      <dgm:prSet presAssocID="{A7DEA442-71E4-44BF-BFF9-A301CDD3C7B7}" presName="compNode" presStyleCnt="0"/>
      <dgm:spPr/>
    </dgm:pt>
    <dgm:pt modelId="{5E4CE5F6-159B-4C8E-924B-CFC92A344743}" type="pres">
      <dgm:prSet presAssocID="{A7DEA442-71E4-44BF-BFF9-A301CDD3C7B7}" presName="iconRect" presStyleLbl="node1" presStyleIdx="4"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430E9266-1A43-484A-B07F-DA1FAAFF6BE2}" type="pres">
      <dgm:prSet presAssocID="{A7DEA442-71E4-44BF-BFF9-A301CDD3C7B7}" presName="iconSpace" presStyleCnt="0"/>
      <dgm:spPr/>
    </dgm:pt>
    <dgm:pt modelId="{69778CD5-D34E-42D4-A6BD-D206B9A4940B}" type="pres">
      <dgm:prSet presAssocID="{A7DEA442-71E4-44BF-BFF9-A301CDD3C7B7}" presName="parTx" presStyleLbl="revTx" presStyleIdx="8" presStyleCnt="10">
        <dgm:presLayoutVars>
          <dgm:chMax val="0"/>
          <dgm:chPref val="0"/>
        </dgm:presLayoutVars>
      </dgm:prSet>
      <dgm:spPr/>
    </dgm:pt>
    <dgm:pt modelId="{8BE4D93D-B82D-4665-8496-F6C4E8E9AF80}" type="pres">
      <dgm:prSet presAssocID="{A7DEA442-71E4-44BF-BFF9-A301CDD3C7B7}" presName="txSpace" presStyleCnt="0"/>
      <dgm:spPr/>
    </dgm:pt>
    <dgm:pt modelId="{2D3EEB84-81D8-44B7-B470-7A5F405025A8}" type="pres">
      <dgm:prSet presAssocID="{A7DEA442-71E4-44BF-BFF9-A301CDD3C7B7}" presName="desTx" presStyleLbl="revTx" presStyleIdx="9" presStyleCnt="10">
        <dgm:presLayoutVars/>
      </dgm:prSet>
      <dgm:spPr/>
    </dgm:pt>
  </dgm:ptLst>
  <dgm:cxnLst>
    <dgm:cxn modelId="{2424A802-7A2F-4B0D-AF97-8C3284E84220}" type="presOf" srcId="{A7DEA442-71E4-44BF-BFF9-A301CDD3C7B7}" destId="{69778CD5-D34E-42D4-A6BD-D206B9A4940B}" srcOrd="0" destOrd="0" presId="urn:microsoft.com/office/officeart/2018/2/layout/IconLabelDescriptionLi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AFDF3A24-AFC8-4CE2-A3DA-550D08814BD3}" srcId="{A7DEA442-71E4-44BF-BFF9-A301CDD3C7B7}" destId="{E69319AF-36DE-4D7E-B3A9-378CD7C25447}" srcOrd="0" destOrd="0" parTransId="{1FF88755-5F03-4BC9-A31D-1E0399701F90}" sibTransId="{7E5DC661-1C9A-4E5E-9E12-B1A8E1D9A28C}"/>
    <dgm:cxn modelId="{88EA5E41-CD08-40CA-B8FE-03D6FAA82C87}" srcId="{F6C1FF41-C214-484C-B5B7-8DEE928B0BCC}" destId="{0DF91697-C0C2-4D24-BC08-9C3147964C84}" srcOrd="0" destOrd="0" parTransId="{79421F84-94D4-4223-904B-2A74F0E69095}" sibTransId="{D2AA3E89-BFCC-44F4-967E-72E0A61D6302}"/>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FC66DBA1-A47B-438A-8C59-C1FBD22C3CFA}" type="presOf" srcId="{F6C1FF41-C214-484C-B5B7-8DEE928B0BCC}" destId="{7685DA87-188F-4CF7-B2C1-46CA02CA3086}" srcOrd="0" destOrd="0" presId="urn:microsoft.com/office/officeart/2018/2/layout/IconLabelDescriptionList"/>
    <dgm:cxn modelId="{3EFBACA2-7826-40CF-AE0F-D53365460C21}" type="presOf" srcId="{833EB1A1-3006-4C51-9A3C-6BC2C66AE145}" destId="{57293E35-2C8F-4265-BBE8-864D6E769CAF}" srcOrd="0" destOrd="0" presId="urn:microsoft.com/office/officeart/2018/2/layout/IconLabelDescriptionList"/>
    <dgm:cxn modelId="{A7FD6AB2-22B2-4751-ABCF-7642E6BB916A}" srcId="{833EB1A1-3006-4C51-9A3C-6BC2C66AE145}" destId="{F6C1FF41-C214-484C-B5B7-8DEE928B0BCC}" srcOrd="3" destOrd="0" parTransId="{E0723A19-0976-451E-A873-D58AC8B9D354}" sibTransId="{256938CC-F260-4A55-9824-D57909390212}"/>
    <dgm:cxn modelId="{19A4F3B3-FBF7-4FB9-B649-A4BABEE1F9F9}" srcId="{833EB1A1-3006-4C51-9A3C-6BC2C66AE145}" destId="{A7DEA442-71E4-44BF-BFF9-A301CDD3C7B7}" srcOrd="4" destOrd="0" parTransId="{D6229F1E-6BCB-443E-839B-161089199201}" sibTransId="{70B988C3-B3D5-40C4-BD60-613D73ECF444}"/>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361739CB-43F6-4BD3-A35E-C4BE5F04C708}" type="presOf" srcId="{0DF91697-C0C2-4D24-BC08-9C3147964C84}" destId="{4DC94BF7-7288-46AF-A661-18D40671B4AA}" srcOrd="0" destOrd="0" presId="urn:microsoft.com/office/officeart/2018/2/layout/IconLabelDescriptionList"/>
    <dgm:cxn modelId="{50FC04EB-6594-49D1-BB22-5F43FF014A8F}" type="presOf" srcId="{E69319AF-36DE-4D7E-B3A9-378CD7C25447}" destId="{2D3EEB84-81D8-44B7-B470-7A5F405025A8}" srcOrd="0" destOrd="0" presId="urn:microsoft.com/office/officeart/2018/2/layout/IconLabelDescriptionList"/>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 modelId="{5656F778-236C-4425-9DF1-92A0140AFA40}" type="presParOf" srcId="{57293E35-2C8F-4265-BBE8-864D6E769CAF}" destId="{4C69A90B-1810-4A6F-9E1E-01844FB50B27}" srcOrd="5" destOrd="0" presId="urn:microsoft.com/office/officeart/2018/2/layout/IconLabelDescriptionList"/>
    <dgm:cxn modelId="{A70FE0C7-AA93-46C7-AE52-34176CBA1492}" type="presParOf" srcId="{57293E35-2C8F-4265-BBE8-864D6E769CAF}" destId="{C99DD45C-1395-4D67-BC0C-131B06E3DE74}" srcOrd="6" destOrd="0" presId="urn:microsoft.com/office/officeart/2018/2/layout/IconLabelDescriptionList"/>
    <dgm:cxn modelId="{DDDD2994-BDE4-4083-9C56-DD77DA6CA38E}" type="presParOf" srcId="{C99DD45C-1395-4D67-BC0C-131B06E3DE74}" destId="{604BEE6A-DBE4-4895-949D-4D47438550A1}" srcOrd="0" destOrd="0" presId="urn:microsoft.com/office/officeart/2018/2/layout/IconLabelDescriptionList"/>
    <dgm:cxn modelId="{EEED7AB1-CA1F-4E74-BD17-DE12836DD3EC}" type="presParOf" srcId="{C99DD45C-1395-4D67-BC0C-131B06E3DE74}" destId="{9587D062-0057-4DAC-B243-3C3B418BE54E}" srcOrd="1" destOrd="0" presId="urn:microsoft.com/office/officeart/2018/2/layout/IconLabelDescriptionList"/>
    <dgm:cxn modelId="{CEF76665-B8A3-4EF1-8E8A-AAFB8D5AEB9F}" type="presParOf" srcId="{C99DD45C-1395-4D67-BC0C-131B06E3DE74}" destId="{7685DA87-188F-4CF7-B2C1-46CA02CA3086}" srcOrd="2" destOrd="0" presId="urn:microsoft.com/office/officeart/2018/2/layout/IconLabelDescriptionList"/>
    <dgm:cxn modelId="{9DAF65A3-3F8F-48F7-A846-DCB768EDDAF6}" type="presParOf" srcId="{C99DD45C-1395-4D67-BC0C-131B06E3DE74}" destId="{960EBDC2-2571-4F91-8491-FA055E68F700}" srcOrd="3" destOrd="0" presId="urn:microsoft.com/office/officeart/2018/2/layout/IconLabelDescriptionList"/>
    <dgm:cxn modelId="{951D113E-6968-44B1-8B70-D0BAC6C73098}" type="presParOf" srcId="{C99DD45C-1395-4D67-BC0C-131B06E3DE74}" destId="{4DC94BF7-7288-46AF-A661-18D40671B4AA}" srcOrd="4" destOrd="0" presId="urn:microsoft.com/office/officeart/2018/2/layout/IconLabelDescriptionList"/>
    <dgm:cxn modelId="{03BBB497-F340-40DD-9D2C-82A0EC978520}" type="presParOf" srcId="{57293E35-2C8F-4265-BBE8-864D6E769CAF}" destId="{5F10D837-0EA3-487F-8073-89FA9B424A0D}" srcOrd="7" destOrd="0" presId="urn:microsoft.com/office/officeart/2018/2/layout/IconLabelDescriptionList"/>
    <dgm:cxn modelId="{CC9B3C42-F40E-4300-A003-CEDCD80A97E9}" type="presParOf" srcId="{57293E35-2C8F-4265-BBE8-864D6E769CAF}" destId="{B60A3C31-192F-44FD-80A7-FEB4EFD3DD73}" srcOrd="8" destOrd="0" presId="urn:microsoft.com/office/officeart/2018/2/layout/IconLabelDescriptionList"/>
    <dgm:cxn modelId="{8521BCB8-6556-4709-8267-6A4D8A0C2C90}" type="presParOf" srcId="{B60A3C31-192F-44FD-80A7-FEB4EFD3DD73}" destId="{5E4CE5F6-159B-4C8E-924B-CFC92A344743}" srcOrd="0" destOrd="0" presId="urn:microsoft.com/office/officeart/2018/2/layout/IconLabelDescriptionList"/>
    <dgm:cxn modelId="{5E505BC9-AC49-46CE-BE2D-CD92C957D059}" type="presParOf" srcId="{B60A3C31-192F-44FD-80A7-FEB4EFD3DD73}" destId="{430E9266-1A43-484A-B07F-DA1FAAFF6BE2}" srcOrd="1" destOrd="0" presId="urn:microsoft.com/office/officeart/2018/2/layout/IconLabelDescriptionList"/>
    <dgm:cxn modelId="{FEDB43F1-88CB-4FD8-AEA1-B26E27FF91F3}" type="presParOf" srcId="{B60A3C31-192F-44FD-80A7-FEB4EFD3DD73}" destId="{69778CD5-D34E-42D4-A6BD-D206B9A4940B}" srcOrd="2" destOrd="0" presId="urn:microsoft.com/office/officeart/2018/2/layout/IconLabelDescriptionList"/>
    <dgm:cxn modelId="{145588AA-2704-4530-A2E7-518EB3BAC4A1}" type="presParOf" srcId="{B60A3C31-192F-44FD-80A7-FEB4EFD3DD73}" destId="{8BE4D93D-B82D-4665-8496-F6C4E8E9AF80}" srcOrd="3" destOrd="0" presId="urn:microsoft.com/office/officeart/2018/2/layout/IconLabelDescriptionList"/>
    <dgm:cxn modelId="{40CE9AB3-1E38-42F3-99B5-FC8CDB2BEE8F}" type="presParOf" srcId="{B60A3C31-192F-44FD-80A7-FEB4EFD3DD73}" destId="{2D3EEB84-81D8-44B7-B470-7A5F405025A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Trends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Distribution</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Forecasting</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6">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Structuring data for Tableau</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Dealing with data structure issues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An overview of advanced fixes for data problems</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A9D2687D-F145-46A5-B90F-A50F507B603D}">
      <dgm:prSet phldrT="[Text]"/>
      <dgm:spPr/>
      <dgm:t>
        <a:bodyPr/>
        <a:lstStyle/>
        <a:p>
          <a:r>
            <a:rPr lang="en-US" dirty="0"/>
            <a:t>Vehicles – Data Interpreter</a:t>
          </a:r>
        </a:p>
      </dgm:t>
    </dgm:pt>
    <dgm:pt modelId="{53FC9AB7-2046-4012-98E2-EE597E69A594}" type="parTrans" cxnId="{0BD04646-312F-4863-86FF-1BC530133AA8}">
      <dgm:prSet/>
      <dgm:spPr/>
      <dgm:t>
        <a:bodyPr/>
        <a:lstStyle/>
        <a:p>
          <a:endParaRPr lang="en-US"/>
        </a:p>
      </dgm:t>
    </dgm:pt>
    <dgm:pt modelId="{25438396-C628-4DF1-BF1D-C6882AD17866}" type="sibTrans" cxnId="{0BD04646-312F-4863-86FF-1BC530133AA8}">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6">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0BD04646-312F-4863-86FF-1BC530133AA8}" srcId="{E6EE95F8-02AB-4559-A3FE-DA6BFCA4C7F4}" destId="{A9D2687D-F145-46A5-B90F-A50F507B603D}" srcOrd="0" destOrd="0" parTransId="{53FC9AB7-2046-4012-98E2-EE597E69A594}" sibTransId="{25438396-C628-4DF1-BF1D-C6882AD17866}"/>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89AC129F-1BA0-4E37-8116-BA8579DFFD3F}" type="presOf" srcId="{A9D2687D-F145-46A5-B90F-A50F507B603D}" destId="{09AE3428-78F0-44E9-8F38-A15B202735D8}" srcOrd="0" destOrd="1"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Sheet swapping and dynamic dashboards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Leveraging sets to answer complex questions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76189E3B-36EA-48E9-8AFA-69868525A0DD}">
      <dgm:prSet phldrT="[Text]"/>
      <dgm:spPr/>
      <dgm:t>
        <a:bodyPr/>
        <a:lstStyle/>
        <a:p>
          <a:pPr>
            <a:lnSpc>
              <a:spcPct val="100000"/>
            </a:lnSpc>
            <a:defRPr b="1"/>
          </a:pPr>
          <a:r>
            <a:rPr lang="en-US" dirty="0"/>
            <a:t>Lesson 3</a:t>
          </a:r>
        </a:p>
      </dgm:t>
    </dgm:pt>
    <dgm:pt modelId="{137BD59E-DB58-42CA-AFEE-09A6ACEEC417}" type="parTrans" cxnId="{17242BBB-0A77-4683-BDC6-0C318AF1F6E1}">
      <dgm:prSet/>
      <dgm:spPr/>
      <dgm:t>
        <a:bodyPr/>
        <a:lstStyle/>
        <a:p>
          <a:endParaRPr lang="en-US"/>
        </a:p>
      </dgm:t>
    </dgm:pt>
    <dgm:pt modelId="{0645F522-F4F5-46FD-A36B-13524B979827}" type="sibTrans" cxnId="{17242BBB-0A77-4683-BDC6-0C318AF1F6E1}">
      <dgm:prSet/>
      <dgm:spPr/>
      <dgm:t>
        <a:bodyPr/>
        <a:lstStyle/>
        <a:p>
          <a:endParaRPr lang="en-US"/>
        </a:p>
      </dgm:t>
    </dgm:pt>
    <dgm:pt modelId="{24987F14-7BF6-4840-B2DF-CE62D5AB36CB}">
      <dgm:prSet phldrT="[Text]"/>
      <dgm:spPr/>
      <dgm:t>
        <a:bodyPr/>
        <a:lstStyle/>
        <a:p>
          <a:pPr>
            <a:lnSpc>
              <a:spcPct val="100000"/>
            </a:lnSpc>
          </a:pPr>
          <a:r>
            <a:rPr lang="en-US" dirty="0"/>
            <a:t>Using background images</a:t>
          </a:r>
        </a:p>
      </dgm:t>
    </dgm:pt>
    <dgm:pt modelId="{296845CE-E4AB-4474-9169-7EE194C77551}" type="parTrans" cxnId="{84AC7216-777D-49C9-A053-7E5555B63D56}">
      <dgm:prSet/>
      <dgm:spPr/>
      <dgm:t>
        <a:bodyPr/>
        <a:lstStyle/>
        <a:p>
          <a:endParaRPr lang="en-US"/>
        </a:p>
      </dgm:t>
    </dgm:pt>
    <dgm:pt modelId="{AF5B5BCA-BCE2-43DA-BB21-23DBC1C09116}" type="sibTrans" cxnId="{84AC7216-777D-49C9-A053-7E5555B63D56}">
      <dgm:prSet/>
      <dgm:spPr/>
      <dgm:t>
        <a:bodyPr/>
        <a:lstStyle/>
        <a:p>
          <a:endParaRPr lang="en-US"/>
        </a:p>
      </dgm:t>
    </dgm:pt>
    <dgm:pt modelId="{E6FFC4DE-9D64-48F1-88DE-9FC2FDB7B2E0}">
      <dgm:prSet phldrT="[Text]"/>
      <dgm:spPr/>
      <dgm:t>
        <a:bodyPr/>
        <a:lstStyle/>
        <a:p>
          <a:pPr>
            <a:lnSpc>
              <a:spcPct val="100000"/>
            </a:lnSpc>
            <a:defRPr b="1"/>
          </a:pPr>
          <a:r>
            <a:rPr lang="en-US" dirty="0"/>
            <a:t>Lesson 4</a:t>
          </a:r>
        </a:p>
      </dgm:t>
    </dgm:pt>
    <dgm:pt modelId="{BD6801E3-FD47-4910-91AC-DCAC6AEA67AD}" type="parTrans" cxnId="{A0D4E9CB-D3B5-43FC-A62B-3AED357E2D3E}">
      <dgm:prSet/>
      <dgm:spPr/>
      <dgm:t>
        <a:bodyPr/>
        <a:lstStyle/>
        <a:p>
          <a:endParaRPr lang="en-US"/>
        </a:p>
      </dgm:t>
    </dgm:pt>
    <dgm:pt modelId="{5CBE7908-09F2-4FBB-9394-D3A826632CA5}" type="sibTrans" cxnId="{A0D4E9CB-D3B5-43FC-A62B-3AED357E2D3E}">
      <dgm:prSet/>
      <dgm:spPr/>
      <dgm:t>
        <a:bodyPr/>
        <a:lstStyle/>
        <a:p>
          <a:endParaRPr lang="en-US"/>
        </a:p>
      </dgm:t>
    </dgm:pt>
    <dgm:pt modelId="{B427545A-7622-4CA5-BFDA-68C56B567EAC}">
      <dgm:prSet phldrT="[Text]"/>
      <dgm:spPr/>
      <dgm:t>
        <a:bodyPr/>
        <a:lstStyle/>
        <a:p>
          <a:pPr>
            <a:lnSpc>
              <a:spcPct val="100000"/>
            </a:lnSpc>
          </a:pPr>
          <a:r>
            <a:rPr lang="en-US" dirty="0"/>
            <a:t>Mapping techniques</a:t>
          </a:r>
        </a:p>
      </dgm:t>
    </dgm:pt>
    <dgm:pt modelId="{266B8D54-76E3-4CC7-B3E4-65440E65FC21}" type="parTrans" cxnId="{46B3D638-67D2-4709-ADB4-86E097FC8C69}">
      <dgm:prSet/>
      <dgm:spPr/>
      <dgm:t>
        <a:bodyPr/>
        <a:lstStyle/>
        <a:p>
          <a:endParaRPr lang="en-US"/>
        </a:p>
      </dgm:t>
    </dgm:pt>
    <dgm:pt modelId="{754453D6-1F7A-4094-B3FE-E204FE896FFE}" type="sibTrans" cxnId="{46B3D638-67D2-4709-ADB4-86E097FC8C69}">
      <dgm:prSet/>
      <dgm:spPr/>
      <dgm:t>
        <a:bodyPr/>
        <a:lstStyle/>
        <a:p>
          <a:endParaRPr lang="en-US"/>
        </a:p>
      </dgm:t>
    </dgm:pt>
    <dgm:pt modelId="{CB212AED-0A60-4186-B54B-8F64C6AB5F9B}">
      <dgm:prSet phldrT="[Text]"/>
      <dgm:spPr/>
      <dgm:t>
        <a:bodyPr/>
        <a:lstStyle/>
        <a:p>
          <a:r>
            <a:rPr lang="en-US" dirty="0"/>
            <a:t>Australian Ghost Sightings</a:t>
          </a:r>
        </a:p>
      </dgm:t>
    </dgm:pt>
    <dgm:pt modelId="{6845FF48-384A-483E-924E-AB01366BA464}" type="parTrans" cxnId="{0A6821CF-58A4-42CC-81E5-C2ADE001A7FC}">
      <dgm:prSet/>
      <dgm:spPr/>
      <dgm:t>
        <a:bodyPr/>
        <a:lstStyle/>
        <a:p>
          <a:endParaRPr lang="en-US"/>
        </a:p>
      </dgm:t>
    </dgm:pt>
    <dgm:pt modelId="{C28005A5-DE4A-42CB-AEE2-2000608FA5FE}" type="sibTrans" cxnId="{0A6821CF-58A4-42CC-81E5-C2ADE001A7FC}">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8">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8">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8">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8">
        <dgm:presLayoutVars/>
      </dgm:prSet>
      <dgm:spPr/>
    </dgm:pt>
    <dgm:pt modelId="{26B0D584-5A27-4DE2-B9FB-052526D3124D}" type="pres">
      <dgm:prSet presAssocID="{ABFD3974-BF42-49F7-9F84-B2129CA7200A}" presName="sibTrans" presStyleCnt="0"/>
      <dgm:spPr/>
    </dgm:pt>
    <dgm:pt modelId="{8255F905-2C93-4B45-A4BA-4A3D20530417}" type="pres">
      <dgm:prSet presAssocID="{76189E3B-36EA-48E9-8AFA-69868525A0DD}" presName="compNode" presStyleCnt="0"/>
      <dgm:spPr/>
    </dgm:pt>
    <dgm:pt modelId="{512C8B8C-784F-4502-AAE5-9223AB8C54F5}" type="pres">
      <dgm:prSet presAssocID="{76189E3B-36EA-48E9-8AFA-69868525A0DD}"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60ED7500-1AA7-4338-96DE-5452FECFDB38}" type="pres">
      <dgm:prSet presAssocID="{76189E3B-36EA-48E9-8AFA-69868525A0DD}" presName="iconSpace" presStyleCnt="0"/>
      <dgm:spPr/>
    </dgm:pt>
    <dgm:pt modelId="{FB060958-87EA-4C09-819D-FF3BF22C03F7}" type="pres">
      <dgm:prSet presAssocID="{76189E3B-36EA-48E9-8AFA-69868525A0DD}" presName="parTx" presStyleLbl="revTx" presStyleIdx="4" presStyleCnt="8">
        <dgm:presLayoutVars>
          <dgm:chMax val="0"/>
          <dgm:chPref val="0"/>
        </dgm:presLayoutVars>
      </dgm:prSet>
      <dgm:spPr/>
    </dgm:pt>
    <dgm:pt modelId="{A33EAE8B-CBD4-4123-8955-0CDB8865C48F}" type="pres">
      <dgm:prSet presAssocID="{76189E3B-36EA-48E9-8AFA-69868525A0DD}" presName="txSpace" presStyleCnt="0"/>
      <dgm:spPr/>
    </dgm:pt>
    <dgm:pt modelId="{6E30163B-5271-4A75-8314-14D56B4AFFDF}" type="pres">
      <dgm:prSet presAssocID="{76189E3B-36EA-48E9-8AFA-69868525A0DD}" presName="desTx" presStyleLbl="revTx" presStyleIdx="5" presStyleCnt="8">
        <dgm:presLayoutVars/>
      </dgm:prSet>
      <dgm:spPr/>
    </dgm:pt>
    <dgm:pt modelId="{4DC99DDD-2586-4EB2-A3F3-8A38B7D1DE86}" type="pres">
      <dgm:prSet presAssocID="{0645F522-F4F5-46FD-A36B-13524B979827}" presName="sibTrans" presStyleCnt="0"/>
      <dgm:spPr/>
    </dgm:pt>
    <dgm:pt modelId="{54A0CC44-9A29-45C6-87BD-AAE485E071B8}" type="pres">
      <dgm:prSet presAssocID="{E6FFC4DE-9D64-48F1-88DE-9FC2FDB7B2E0}" presName="compNode" presStyleCnt="0"/>
      <dgm:spPr/>
    </dgm:pt>
    <dgm:pt modelId="{08C8BFFE-9616-4D52-BC7A-C6513C2CBC44}" type="pres">
      <dgm:prSet presAssocID="{E6FFC4DE-9D64-48F1-88DE-9FC2FDB7B2E0}" presName="iconRect" presStyleLbl="node1" presStyleIdx="3"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85976FE6-73F0-4822-A7C9-A88D82999E6D}" type="pres">
      <dgm:prSet presAssocID="{E6FFC4DE-9D64-48F1-88DE-9FC2FDB7B2E0}" presName="iconSpace" presStyleCnt="0"/>
      <dgm:spPr/>
    </dgm:pt>
    <dgm:pt modelId="{6AEA5558-5049-4006-A12B-769DF4CCF98E}" type="pres">
      <dgm:prSet presAssocID="{E6FFC4DE-9D64-48F1-88DE-9FC2FDB7B2E0}" presName="parTx" presStyleLbl="revTx" presStyleIdx="6" presStyleCnt="8">
        <dgm:presLayoutVars>
          <dgm:chMax val="0"/>
          <dgm:chPref val="0"/>
        </dgm:presLayoutVars>
      </dgm:prSet>
      <dgm:spPr/>
    </dgm:pt>
    <dgm:pt modelId="{3FA90FDB-5B84-4206-B715-D2952C611188}" type="pres">
      <dgm:prSet presAssocID="{E6FFC4DE-9D64-48F1-88DE-9FC2FDB7B2E0}" presName="txSpace" presStyleCnt="0"/>
      <dgm:spPr/>
    </dgm:pt>
    <dgm:pt modelId="{22B55F5D-4C81-4366-8BE5-5E812B25E243}" type="pres">
      <dgm:prSet presAssocID="{E6FFC4DE-9D64-48F1-88DE-9FC2FDB7B2E0}" presName="desTx" presStyleLbl="revTx" presStyleIdx="7" presStyleCnt="8">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84AC7216-777D-49C9-A053-7E5555B63D56}" srcId="{76189E3B-36EA-48E9-8AFA-69868525A0DD}" destId="{24987F14-7BF6-4840-B2DF-CE62D5AB36CB}" srcOrd="0" destOrd="0" parTransId="{296845CE-E4AB-4474-9169-7EE194C77551}" sibTransId="{AF5B5BCA-BCE2-43DA-BB21-23DBC1C09116}"/>
    <dgm:cxn modelId="{46B3D638-67D2-4709-ADB4-86E097FC8C69}" srcId="{E6FFC4DE-9D64-48F1-88DE-9FC2FDB7B2E0}" destId="{B427545A-7622-4CA5-BFDA-68C56B567EAC}" srcOrd="0" destOrd="0" parTransId="{266B8D54-76E3-4CC7-B3E4-65440E65FC21}" sibTransId="{754453D6-1F7A-4094-B3FE-E204FE896FFE}"/>
    <dgm:cxn modelId="{D9270461-F2FF-4180-8A2C-F43ABBB24191}" type="presOf" srcId="{E6FFC4DE-9D64-48F1-88DE-9FC2FDB7B2E0}" destId="{6AEA5558-5049-4006-A12B-769DF4CCF98E}" srcOrd="0" destOrd="0" presId="urn:microsoft.com/office/officeart/2018/2/layout/IconLabelDescriptionList"/>
    <dgm:cxn modelId="{5764DE65-E499-4402-A655-ADDB0BA10348}" type="presOf" srcId="{24987F14-7BF6-4840-B2DF-CE62D5AB36CB}" destId="{6E30163B-5271-4A75-8314-14D56B4AFFDF}" srcOrd="0" destOrd="0" presId="urn:microsoft.com/office/officeart/2018/2/layout/IconLabelDescriptionList"/>
    <dgm:cxn modelId="{B1132369-7F26-4CFF-868F-307AD70C787F}" type="presOf" srcId="{76189E3B-36EA-48E9-8AFA-69868525A0DD}" destId="{FB060958-87EA-4C09-819D-FF3BF22C03F7}"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17242BBB-0A77-4683-BDC6-0C318AF1F6E1}" srcId="{833EB1A1-3006-4C51-9A3C-6BC2C66AE145}" destId="{76189E3B-36EA-48E9-8AFA-69868525A0DD}" srcOrd="2" destOrd="0" parTransId="{137BD59E-DB58-42CA-AFEE-09A6ACEEC417}" sibTransId="{0645F522-F4F5-46FD-A36B-13524B979827}"/>
    <dgm:cxn modelId="{7E56EEC1-52F8-4D64-BE87-A66B5BDC3FDB}" srcId="{227BD773-8A85-4B44-B978-EF7048A69C3E}" destId="{121A4E49-D7FE-4C61-890E-F26433221A05}" srcOrd="0" destOrd="0" parTransId="{2EB7E36B-7F86-47DE-9E3C-5C1001E2A522}" sibTransId="{72FB0319-6CBC-49A9-907F-D3562B90DEEB}"/>
    <dgm:cxn modelId="{CDF79AC2-CA6B-47B1-9EF6-23D3FDFD77F3}" type="presOf" srcId="{CB212AED-0A60-4186-B54B-8F64C6AB5F9B}" destId="{22B55F5D-4C81-4366-8BE5-5E812B25E243}" srcOrd="0" destOrd="1" presId="urn:microsoft.com/office/officeart/2018/2/layout/IconLabelDescriptionList"/>
    <dgm:cxn modelId="{A0D4E9CB-D3B5-43FC-A62B-3AED357E2D3E}" srcId="{833EB1A1-3006-4C51-9A3C-6BC2C66AE145}" destId="{E6FFC4DE-9D64-48F1-88DE-9FC2FDB7B2E0}" srcOrd="3" destOrd="0" parTransId="{BD6801E3-FD47-4910-91AC-DCAC6AEA67AD}" sibTransId="{5CBE7908-09F2-4FBB-9394-D3A826632CA5}"/>
    <dgm:cxn modelId="{0A6821CF-58A4-42CC-81E5-C2ADE001A7FC}" srcId="{B427545A-7622-4CA5-BFDA-68C56B567EAC}" destId="{CB212AED-0A60-4186-B54B-8F64C6AB5F9B}" srcOrd="0" destOrd="0" parTransId="{6845FF48-384A-483E-924E-AB01366BA464}" sibTransId="{C28005A5-DE4A-42CB-AEE2-2000608FA5FE}"/>
    <dgm:cxn modelId="{87DA0DF0-090F-4B91-92E5-C9EEEB44E3E9}" type="presOf" srcId="{B427545A-7622-4CA5-BFDA-68C56B567EAC}" destId="{22B55F5D-4C81-4366-8BE5-5E812B25E243}" srcOrd="0" destOrd="0" presId="urn:microsoft.com/office/officeart/2018/2/layout/IconLabelDescriptionList"/>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4A6DC17F-F7DD-4E25-AA73-EFB0C6FCE47F}" type="presParOf" srcId="{57293E35-2C8F-4265-BBE8-864D6E769CAF}" destId="{8255F905-2C93-4B45-A4BA-4A3D20530417}" srcOrd="4" destOrd="0" presId="urn:microsoft.com/office/officeart/2018/2/layout/IconLabelDescriptionList"/>
    <dgm:cxn modelId="{8BB9556A-A507-4C50-977E-CE85580DA3F6}" type="presParOf" srcId="{8255F905-2C93-4B45-A4BA-4A3D20530417}" destId="{512C8B8C-784F-4502-AAE5-9223AB8C54F5}" srcOrd="0" destOrd="0" presId="urn:microsoft.com/office/officeart/2018/2/layout/IconLabelDescriptionList"/>
    <dgm:cxn modelId="{0C803176-BF25-4EA8-9CF1-53F332BD0373}" type="presParOf" srcId="{8255F905-2C93-4B45-A4BA-4A3D20530417}" destId="{60ED7500-1AA7-4338-96DE-5452FECFDB38}" srcOrd="1" destOrd="0" presId="urn:microsoft.com/office/officeart/2018/2/layout/IconLabelDescriptionList"/>
    <dgm:cxn modelId="{80868207-D954-4A53-8BBA-41AA74223A17}" type="presParOf" srcId="{8255F905-2C93-4B45-A4BA-4A3D20530417}" destId="{FB060958-87EA-4C09-819D-FF3BF22C03F7}" srcOrd="2" destOrd="0" presId="urn:microsoft.com/office/officeart/2018/2/layout/IconLabelDescriptionList"/>
    <dgm:cxn modelId="{BCC7D6DB-86F5-4BDA-9AAE-C50C23242089}" type="presParOf" srcId="{8255F905-2C93-4B45-A4BA-4A3D20530417}" destId="{A33EAE8B-CBD4-4123-8955-0CDB8865C48F}" srcOrd="3" destOrd="0" presId="urn:microsoft.com/office/officeart/2018/2/layout/IconLabelDescriptionList"/>
    <dgm:cxn modelId="{9E05A635-C61D-485E-9EAD-CE04C0DC350F}" type="presParOf" srcId="{8255F905-2C93-4B45-A4BA-4A3D20530417}" destId="{6E30163B-5271-4A75-8314-14D56B4AFFDF}" srcOrd="4" destOrd="0" presId="urn:microsoft.com/office/officeart/2018/2/layout/IconLabelDescriptionList"/>
    <dgm:cxn modelId="{0514D7DE-FDE6-4140-9F42-3A8EB1472824}" type="presParOf" srcId="{57293E35-2C8F-4265-BBE8-864D6E769CAF}" destId="{4DC99DDD-2586-4EB2-A3F3-8A38B7D1DE86}" srcOrd="5" destOrd="0" presId="urn:microsoft.com/office/officeart/2018/2/layout/IconLabelDescriptionList"/>
    <dgm:cxn modelId="{8EE52CD3-38BC-4BEC-92A5-128B494836E4}" type="presParOf" srcId="{57293E35-2C8F-4265-BBE8-864D6E769CAF}" destId="{54A0CC44-9A29-45C6-87BD-AAE485E071B8}" srcOrd="6" destOrd="0" presId="urn:microsoft.com/office/officeart/2018/2/layout/IconLabelDescriptionList"/>
    <dgm:cxn modelId="{7BF8D788-0BC9-4127-A9AE-F9B381874CA8}" type="presParOf" srcId="{54A0CC44-9A29-45C6-87BD-AAE485E071B8}" destId="{08C8BFFE-9616-4D52-BC7A-C6513C2CBC44}" srcOrd="0" destOrd="0" presId="urn:microsoft.com/office/officeart/2018/2/layout/IconLabelDescriptionList"/>
    <dgm:cxn modelId="{3E3CE4F1-04D3-4C4F-BDC4-95763196E5A3}" type="presParOf" srcId="{54A0CC44-9A29-45C6-87BD-AAE485E071B8}" destId="{85976FE6-73F0-4822-A7C9-A88D82999E6D}" srcOrd="1" destOrd="0" presId="urn:microsoft.com/office/officeart/2018/2/layout/IconLabelDescriptionList"/>
    <dgm:cxn modelId="{79A03D13-53B6-4665-8599-E95FC77A5BE5}" type="presParOf" srcId="{54A0CC44-9A29-45C6-87BD-AAE485E071B8}" destId="{6AEA5558-5049-4006-A12B-769DF4CCF98E}" srcOrd="2" destOrd="0" presId="urn:microsoft.com/office/officeart/2018/2/layout/IconLabelDescriptionList"/>
    <dgm:cxn modelId="{741A47E7-D095-47A4-8315-416EA1C92B81}" type="presParOf" srcId="{54A0CC44-9A29-45C6-87BD-AAE485E071B8}" destId="{3FA90FDB-5B84-4206-B715-D2952C611188}" srcOrd="3" destOrd="0" presId="urn:microsoft.com/office/officeart/2018/2/layout/IconLabelDescriptionList"/>
    <dgm:cxn modelId="{B7DA9BB0-AF01-456B-A6BA-441ECEEE7AF7}" type="presParOf" srcId="{54A0CC44-9A29-45C6-87BD-AAE485E071B8}" destId="{22B55F5D-4C81-4366-8BE5-5E812B25E24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Presenting, printing, and exporting</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Sharing a workbook with users of Tableau Desktop or Tableau Reader</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Sharing data with users of Tableau Server, Tableau Online, and Tableau Public</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6">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DC62DB-D008-4E92-88D8-F2AAC438EE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9CA52E4-DA76-4F9F-8AB7-655AAB48FDF5}">
      <dgm:prSet phldrT="[Text]"/>
      <dgm:spPr/>
      <dgm:t>
        <a:bodyPr/>
        <a:lstStyle/>
        <a:p>
          <a:r>
            <a:rPr lang="en-US" dirty="0"/>
            <a:t>Logical</a:t>
          </a:r>
        </a:p>
      </dgm:t>
    </dgm:pt>
    <dgm:pt modelId="{BCA9F31A-0339-4959-A946-5D6577477A2D}" type="parTrans" cxnId="{4D50AC3F-16CF-4F05-9A3C-038827138BA0}">
      <dgm:prSet/>
      <dgm:spPr/>
      <dgm:t>
        <a:bodyPr/>
        <a:lstStyle/>
        <a:p>
          <a:endParaRPr lang="en-US"/>
        </a:p>
      </dgm:t>
    </dgm:pt>
    <dgm:pt modelId="{C974D4C1-1A0A-4AA4-B9BB-F9E1E0CFAB95}" type="sibTrans" cxnId="{4D50AC3F-16CF-4F05-9A3C-038827138BA0}">
      <dgm:prSet/>
      <dgm:spPr/>
      <dgm:t>
        <a:bodyPr/>
        <a:lstStyle/>
        <a:p>
          <a:endParaRPr lang="en-US"/>
        </a:p>
      </dgm:t>
    </dgm:pt>
    <dgm:pt modelId="{291371C3-54B7-488C-A4B1-EA6888E45709}">
      <dgm:prSet phldrT="[Text]"/>
      <dgm:spPr/>
      <dgm:t>
        <a:bodyPr/>
        <a:lstStyle/>
        <a:p>
          <a:r>
            <a:rPr lang="en-US" dirty="0"/>
            <a:t>This is the default view in the Data Source page canvas.  This is the relationships (noodles) canvas.</a:t>
          </a:r>
        </a:p>
      </dgm:t>
    </dgm:pt>
    <dgm:pt modelId="{685E4D78-1B78-4601-B449-F27DF5B33FE3}" type="parTrans" cxnId="{06E98CD0-0179-4B85-A7EF-E2D56F4D4A89}">
      <dgm:prSet/>
      <dgm:spPr/>
      <dgm:t>
        <a:bodyPr/>
        <a:lstStyle/>
        <a:p>
          <a:endParaRPr lang="en-US"/>
        </a:p>
      </dgm:t>
    </dgm:pt>
    <dgm:pt modelId="{288208F1-5FD3-4663-B9E7-091B3030F577}" type="sibTrans" cxnId="{06E98CD0-0179-4B85-A7EF-E2D56F4D4A89}">
      <dgm:prSet/>
      <dgm:spPr/>
      <dgm:t>
        <a:bodyPr/>
        <a:lstStyle/>
        <a:p>
          <a:endParaRPr lang="en-US"/>
        </a:p>
      </dgm:t>
    </dgm:pt>
    <dgm:pt modelId="{C01B6A3D-4E42-4B72-A5B3-15099D9E5454}">
      <dgm:prSet phldrT="[Text]"/>
      <dgm:spPr/>
      <dgm:t>
        <a:bodyPr/>
        <a:lstStyle/>
        <a:p>
          <a:r>
            <a:rPr lang="en-US" dirty="0"/>
            <a:t>Physical</a:t>
          </a:r>
        </a:p>
      </dgm:t>
    </dgm:pt>
    <dgm:pt modelId="{1BE13452-F612-49B1-A408-6F905B4188B7}" type="parTrans" cxnId="{81CBD183-7DF3-4B1B-96B1-0B821A6661BE}">
      <dgm:prSet/>
      <dgm:spPr/>
      <dgm:t>
        <a:bodyPr/>
        <a:lstStyle/>
        <a:p>
          <a:endParaRPr lang="en-US"/>
        </a:p>
      </dgm:t>
    </dgm:pt>
    <dgm:pt modelId="{A86EEC8F-6102-4CBF-9A8E-F63DE1090001}" type="sibTrans" cxnId="{81CBD183-7DF3-4B1B-96B1-0B821A6661BE}">
      <dgm:prSet/>
      <dgm:spPr/>
      <dgm:t>
        <a:bodyPr/>
        <a:lstStyle/>
        <a:p>
          <a:endParaRPr lang="en-US"/>
        </a:p>
      </dgm:t>
    </dgm:pt>
    <dgm:pt modelId="{E0BEEBA2-C721-4E3C-A9F7-7C5EA281A43F}">
      <dgm:prSet phldrT="[Text]"/>
      <dgm:spPr/>
      <dgm:t>
        <a:bodyPr/>
        <a:lstStyle/>
        <a:p>
          <a:r>
            <a:rPr lang="en-US" dirty="0"/>
            <a:t>You combine data between tables in this layer using joins and unions.</a:t>
          </a:r>
        </a:p>
      </dgm:t>
    </dgm:pt>
    <dgm:pt modelId="{EBE0615C-7D4E-4EAC-9DF3-3A8C7AA368E5}" type="parTrans" cxnId="{B5872098-9892-4FA6-9A51-A21B17156AB6}">
      <dgm:prSet/>
      <dgm:spPr/>
      <dgm:t>
        <a:bodyPr/>
        <a:lstStyle/>
        <a:p>
          <a:endParaRPr lang="en-US"/>
        </a:p>
      </dgm:t>
    </dgm:pt>
    <dgm:pt modelId="{4F69B6D2-7548-47AC-963D-D59E535AF5B7}" type="sibTrans" cxnId="{B5872098-9892-4FA6-9A51-A21B17156AB6}">
      <dgm:prSet/>
      <dgm:spPr/>
      <dgm:t>
        <a:bodyPr/>
        <a:lstStyle/>
        <a:p>
          <a:endParaRPr lang="en-US"/>
        </a:p>
      </dgm:t>
    </dgm:pt>
    <dgm:pt modelId="{97D3FFF2-37C7-456C-9C72-8D6CB0147290}">
      <dgm:prSet phldrT="[Text]"/>
      <dgm:spPr/>
      <dgm:t>
        <a:bodyPr/>
        <a:lstStyle/>
        <a:p>
          <a:r>
            <a:rPr lang="en-US" dirty="0"/>
            <a:t>Each logical table contains at least one physical table.</a:t>
          </a:r>
        </a:p>
      </dgm:t>
    </dgm:pt>
    <dgm:pt modelId="{D0E3E6E2-D678-4CFE-8B7B-FE47830B3B66}" type="parTrans" cxnId="{355C7B9F-E044-4247-B778-F090F6992C30}">
      <dgm:prSet/>
      <dgm:spPr/>
      <dgm:t>
        <a:bodyPr/>
        <a:lstStyle/>
        <a:p>
          <a:endParaRPr lang="en-US"/>
        </a:p>
      </dgm:t>
    </dgm:pt>
    <dgm:pt modelId="{F81FB52B-0EE7-4968-8D68-72915D7AC1AE}" type="sibTrans" cxnId="{355C7B9F-E044-4247-B778-F090F6992C30}">
      <dgm:prSet/>
      <dgm:spPr/>
      <dgm:t>
        <a:bodyPr/>
        <a:lstStyle/>
        <a:p>
          <a:endParaRPr lang="en-US"/>
        </a:p>
      </dgm:t>
    </dgm:pt>
    <dgm:pt modelId="{37B43467-9C0D-4E7E-9673-5388C7CD2DB6}">
      <dgm:prSet phldrT="[Text]"/>
      <dgm:spPr/>
      <dgm:t>
        <a:bodyPr/>
        <a:lstStyle/>
        <a:p>
          <a:r>
            <a:rPr lang="en-US" dirty="0"/>
            <a:t>You combine data in this layer using relationships.</a:t>
          </a:r>
        </a:p>
      </dgm:t>
    </dgm:pt>
    <dgm:pt modelId="{CDAE8B07-B2BE-49F1-ADDB-D904C738F8B5}" type="parTrans" cxnId="{F979E8C6-53A6-44D5-B595-EDBB028D026A}">
      <dgm:prSet/>
      <dgm:spPr/>
      <dgm:t>
        <a:bodyPr/>
        <a:lstStyle/>
        <a:p>
          <a:endParaRPr lang="en-US"/>
        </a:p>
      </dgm:t>
    </dgm:pt>
    <dgm:pt modelId="{B934BED6-7B7C-48A0-B177-D435322D2758}" type="sibTrans" cxnId="{F979E8C6-53A6-44D5-B595-EDBB028D026A}">
      <dgm:prSet/>
      <dgm:spPr/>
      <dgm:t>
        <a:bodyPr/>
        <a:lstStyle/>
        <a:p>
          <a:endParaRPr lang="en-US"/>
        </a:p>
      </dgm:t>
    </dgm:pt>
    <dgm:pt modelId="{4146934E-295E-4C13-A6C2-47AB773F4B2D}">
      <dgm:prSet phldrT="[Text]"/>
      <dgm:spPr/>
      <dgm:t>
        <a:bodyPr/>
        <a:lstStyle/>
        <a:p>
          <a:r>
            <a:rPr lang="en-US" dirty="0"/>
            <a:t>This is the Join/Union canvas.</a:t>
          </a:r>
        </a:p>
      </dgm:t>
    </dgm:pt>
    <dgm:pt modelId="{7EC9044F-178A-4305-BB54-7BD49F0F802A}" type="parTrans" cxnId="{DB8B47CE-19F4-40E1-BCA2-44B7F1EBED99}">
      <dgm:prSet/>
      <dgm:spPr/>
      <dgm:t>
        <a:bodyPr/>
        <a:lstStyle/>
        <a:p>
          <a:endParaRPr lang="en-US"/>
        </a:p>
      </dgm:t>
    </dgm:pt>
    <dgm:pt modelId="{8AA60EC7-EBC4-4792-A4E5-6E26E478F3E1}" type="sibTrans" cxnId="{DB8B47CE-19F4-40E1-BCA2-44B7F1EBED99}">
      <dgm:prSet/>
      <dgm:spPr/>
      <dgm:t>
        <a:bodyPr/>
        <a:lstStyle/>
        <a:p>
          <a:endParaRPr lang="en-US"/>
        </a:p>
      </dgm:t>
    </dgm:pt>
    <dgm:pt modelId="{7285E842-610E-4A73-B55B-CA7A6AF869DE}" type="pres">
      <dgm:prSet presAssocID="{C7DC62DB-D008-4E92-88D8-F2AAC438EEA9}" presName="Name0" presStyleCnt="0">
        <dgm:presLayoutVars>
          <dgm:dir/>
          <dgm:animLvl val="lvl"/>
          <dgm:resizeHandles val="exact"/>
        </dgm:presLayoutVars>
      </dgm:prSet>
      <dgm:spPr/>
    </dgm:pt>
    <dgm:pt modelId="{DB2DDCAF-CBBA-4760-9A91-54A278840EE5}" type="pres">
      <dgm:prSet presAssocID="{29CA52E4-DA76-4F9F-8AB7-655AAB48FDF5}" presName="composite" presStyleCnt="0"/>
      <dgm:spPr/>
    </dgm:pt>
    <dgm:pt modelId="{5CD97BAD-D52D-4CFB-950E-72BD215BDC21}" type="pres">
      <dgm:prSet presAssocID="{29CA52E4-DA76-4F9F-8AB7-655AAB48FDF5}" presName="parTx" presStyleLbl="alignNode1" presStyleIdx="0" presStyleCnt="2">
        <dgm:presLayoutVars>
          <dgm:chMax val="0"/>
          <dgm:chPref val="0"/>
          <dgm:bulletEnabled val="1"/>
        </dgm:presLayoutVars>
      </dgm:prSet>
      <dgm:spPr/>
    </dgm:pt>
    <dgm:pt modelId="{8129CF1F-7327-4869-BFC3-7640548FC673}" type="pres">
      <dgm:prSet presAssocID="{29CA52E4-DA76-4F9F-8AB7-655AAB48FDF5}" presName="desTx" presStyleLbl="alignAccFollowNode1" presStyleIdx="0" presStyleCnt="2">
        <dgm:presLayoutVars>
          <dgm:bulletEnabled val="1"/>
        </dgm:presLayoutVars>
      </dgm:prSet>
      <dgm:spPr/>
    </dgm:pt>
    <dgm:pt modelId="{59B6EFDF-88BB-45AC-A45D-B9BEE3C1A959}" type="pres">
      <dgm:prSet presAssocID="{C974D4C1-1A0A-4AA4-B9BB-F9E1E0CFAB95}" presName="space" presStyleCnt="0"/>
      <dgm:spPr/>
    </dgm:pt>
    <dgm:pt modelId="{5973A72E-306A-4399-B97C-6CB02A0CC50A}" type="pres">
      <dgm:prSet presAssocID="{C01B6A3D-4E42-4B72-A5B3-15099D9E5454}" presName="composite" presStyleCnt="0"/>
      <dgm:spPr/>
    </dgm:pt>
    <dgm:pt modelId="{05804B97-F8D2-47DB-AEF3-B3863FDF5673}" type="pres">
      <dgm:prSet presAssocID="{C01B6A3D-4E42-4B72-A5B3-15099D9E5454}" presName="parTx" presStyleLbl="alignNode1" presStyleIdx="1" presStyleCnt="2">
        <dgm:presLayoutVars>
          <dgm:chMax val="0"/>
          <dgm:chPref val="0"/>
          <dgm:bulletEnabled val="1"/>
        </dgm:presLayoutVars>
      </dgm:prSet>
      <dgm:spPr/>
    </dgm:pt>
    <dgm:pt modelId="{99745B11-AACF-4BED-92A4-87710AEC0A1D}" type="pres">
      <dgm:prSet presAssocID="{C01B6A3D-4E42-4B72-A5B3-15099D9E5454}" presName="desTx" presStyleLbl="alignAccFollowNode1" presStyleIdx="1" presStyleCnt="2">
        <dgm:presLayoutVars>
          <dgm:bulletEnabled val="1"/>
        </dgm:presLayoutVars>
      </dgm:prSet>
      <dgm:spPr/>
    </dgm:pt>
  </dgm:ptLst>
  <dgm:cxnLst>
    <dgm:cxn modelId="{522B4A10-9B0E-47C9-B88C-AD78883D82FD}" type="presOf" srcId="{29CA52E4-DA76-4F9F-8AB7-655AAB48FDF5}" destId="{5CD97BAD-D52D-4CFB-950E-72BD215BDC21}" srcOrd="0" destOrd="0" presId="urn:microsoft.com/office/officeart/2005/8/layout/hList1"/>
    <dgm:cxn modelId="{7DA1C326-CB06-4AF3-9BA8-29434BF97471}" type="presOf" srcId="{291371C3-54B7-488C-A4B1-EA6888E45709}" destId="{8129CF1F-7327-4869-BFC3-7640548FC673}" srcOrd="0" destOrd="0" presId="urn:microsoft.com/office/officeart/2005/8/layout/hList1"/>
    <dgm:cxn modelId="{4D50AC3F-16CF-4F05-9A3C-038827138BA0}" srcId="{C7DC62DB-D008-4E92-88D8-F2AAC438EEA9}" destId="{29CA52E4-DA76-4F9F-8AB7-655AAB48FDF5}" srcOrd="0" destOrd="0" parTransId="{BCA9F31A-0339-4959-A946-5D6577477A2D}" sibTransId="{C974D4C1-1A0A-4AA4-B9BB-F9E1E0CFAB95}"/>
    <dgm:cxn modelId="{56AFF35B-3C99-40F9-960F-8671ABE357AC}" type="presOf" srcId="{37B43467-9C0D-4E7E-9673-5388C7CD2DB6}" destId="{8129CF1F-7327-4869-BFC3-7640548FC673}" srcOrd="0" destOrd="1" presId="urn:microsoft.com/office/officeart/2005/8/layout/hList1"/>
    <dgm:cxn modelId="{DF77C466-C5B5-4282-A8CD-81CA93B6C376}" type="presOf" srcId="{E0BEEBA2-C721-4E3C-A9F7-7C5EA281A43F}" destId="{99745B11-AACF-4BED-92A4-87710AEC0A1D}" srcOrd="0" destOrd="0" presId="urn:microsoft.com/office/officeart/2005/8/layout/hList1"/>
    <dgm:cxn modelId="{29F17F4B-50BD-41FE-B968-5B852A42E1AE}" type="presOf" srcId="{4146934E-295E-4C13-A6C2-47AB773F4B2D}" destId="{99745B11-AACF-4BED-92A4-87710AEC0A1D}" srcOrd="0" destOrd="2" presId="urn:microsoft.com/office/officeart/2005/8/layout/hList1"/>
    <dgm:cxn modelId="{56C33853-FE11-42F6-AF5E-F0D6E6C56159}" type="presOf" srcId="{97D3FFF2-37C7-456C-9C72-8D6CB0147290}" destId="{99745B11-AACF-4BED-92A4-87710AEC0A1D}" srcOrd="0" destOrd="1" presId="urn:microsoft.com/office/officeart/2005/8/layout/hList1"/>
    <dgm:cxn modelId="{81CBD183-7DF3-4B1B-96B1-0B821A6661BE}" srcId="{C7DC62DB-D008-4E92-88D8-F2AAC438EEA9}" destId="{C01B6A3D-4E42-4B72-A5B3-15099D9E5454}" srcOrd="1" destOrd="0" parTransId="{1BE13452-F612-49B1-A408-6F905B4188B7}" sibTransId="{A86EEC8F-6102-4CBF-9A8E-F63DE1090001}"/>
    <dgm:cxn modelId="{476FD28D-AE11-4E65-9A6B-85C3CF9852E8}" type="presOf" srcId="{C7DC62DB-D008-4E92-88D8-F2AAC438EEA9}" destId="{7285E842-610E-4A73-B55B-CA7A6AF869DE}" srcOrd="0" destOrd="0" presId="urn:microsoft.com/office/officeart/2005/8/layout/hList1"/>
    <dgm:cxn modelId="{B5872098-9892-4FA6-9A51-A21B17156AB6}" srcId="{C01B6A3D-4E42-4B72-A5B3-15099D9E5454}" destId="{E0BEEBA2-C721-4E3C-A9F7-7C5EA281A43F}" srcOrd="0" destOrd="0" parTransId="{EBE0615C-7D4E-4EAC-9DF3-3A8C7AA368E5}" sibTransId="{4F69B6D2-7548-47AC-963D-D59E535AF5B7}"/>
    <dgm:cxn modelId="{355C7B9F-E044-4247-B778-F090F6992C30}" srcId="{C01B6A3D-4E42-4B72-A5B3-15099D9E5454}" destId="{97D3FFF2-37C7-456C-9C72-8D6CB0147290}" srcOrd="1" destOrd="0" parTransId="{D0E3E6E2-D678-4CFE-8B7B-FE47830B3B66}" sibTransId="{F81FB52B-0EE7-4968-8D68-72915D7AC1AE}"/>
    <dgm:cxn modelId="{F979E8C6-53A6-44D5-B595-EDBB028D026A}" srcId="{29CA52E4-DA76-4F9F-8AB7-655AAB48FDF5}" destId="{37B43467-9C0D-4E7E-9673-5388C7CD2DB6}" srcOrd="1" destOrd="0" parTransId="{CDAE8B07-B2BE-49F1-ADDB-D904C738F8B5}" sibTransId="{B934BED6-7B7C-48A0-B177-D435322D2758}"/>
    <dgm:cxn modelId="{DB8B47CE-19F4-40E1-BCA2-44B7F1EBED99}" srcId="{C01B6A3D-4E42-4B72-A5B3-15099D9E5454}" destId="{4146934E-295E-4C13-A6C2-47AB773F4B2D}" srcOrd="2" destOrd="0" parTransId="{7EC9044F-178A-4305-BB54-7BD49F0F802A}" sibTransId="{8AA60EC7-EBC4-4792-A4E5-6E26E478F3E1}"/>
    <dgm:cxn modelId="{06E98CD0-0179-4B85-A7EF-E2D56F4D4A89}" srcId="{29CA52E4-DA76-4F9F-8AB7-655AAB48FDF5}" destId="{291371C3-54B7-488C-A4B1-EA6888E45709}" srcOrd="0" destOrd="0" parTransId="{685E4D78-1B78-4601-B449-F27DF5B33FE3}" sibTransId="{288208F1-5FD3-4663-B9E7-091B3030F577}"/>
    <dgm:cxn modelId="{208195FC-5821-45BB-9C36-29CB406D91BC}" type="presOf" srcId="{C01B6A3D-4E42-4B72-A5B3-15099D9E5454}" destId="{05804B97-F8D2-47DB-AEF3-B3863FDF5673}" srcOrd="0" destOrd="0" presId="urn:microsoft.com/office/officeart/2005/8/layout/hList1"/>
    <dgm:cxn modelId="{5E236659-8131-484C-9B60-D8DC29361BF4}" type="presParOf" srcId="{7285E842-610E-4A73-B55B-CA7A6AF869DE}" destId="{DB2DDCAF-CBBA-4760-9A91-54A278840EE5}" srcOrd="0" destOrd="0" presId="urn:microsoft.com/office/officeart/2005/8/layout/hList1"/>
    <dgm:cxn modelId="{84E5E75E-AC8B-4F5C-A731-86088B2FA405}" type="presParOf" srcId="{DB2DDCAF-CBBA-4760-9A91-54A278840EE5}" destId="{5CD97BAD-D52D-4CFB-950E-72BD215BDC21}" srcOrd="0" destOrd="0" presId="urn:microsoft.com/office/officeart/2005/8/layout/hList1"/>
    <dgm:cxn modelId="{98A72125-0813-48CF-90E9-BBF195CB4755}" type="presParOf" srcId="{DB2DDCAF-CBBA-4760-9A91-54A278840EE5}" destId="{8129CF1F-7327-4869-BFC3-7640548FC673}" srcOrd="1" destOrd="0" presId="urn:microsoft.com/office/officeart/2005/8/layout/hList1"/>
    <dgm:cxn modelId="{0B371391-BFB0-46D9-8EDF-2D61C0778B83}" type="presParOf" srcId="{7285E842-610E-4A73-B55B-CA7A6AF869DE}" destId="{59B6EFDF-88BB-45AC-A45D-B9BEE3C1A959}" srcOrd="1" destOrd="0" presId="urn:microsoft.com/office/officeart/2005/8/layout/hList1"/>
    <dgm:cxn modelId="{90E1241C-7CE9-44D8-AA6C-F15BA5EF6205}" type="presParOf" srcId="{7285E842-610E-4A73-B55B-CA7A6AF869DE}" destId="{5973A72E-306A-4399-B97C-6CB02A0CC50A}" srcOrd="2" destOrd="0" presId="urn:microsoft.com/office/officeart/2005/8/layout/hList1"/>
    <dgm:cxn modelId="{AED2C099-D030-457B-9585-3AAF906DD402}" type="presParOf" srcId="{5973A72E-306A-4399-B97C-6CB02A0CC50A}" destId="{05804B97-F8D2-47DB-AEF3-B3863FDF5673}" srcOrd="0" destOrd="0" presId="urn:microsoft.com/office/officeart/2005/8/layout/hList1"/>
    <dgm:cxn modelId="{B1CE56A4-08F8-4A5C-8A86-468EA0FDE620}" type="presParOf" srcId="{5973A72E-306A-4399-B97C-6CB02A0CC50A}" destId="{99745B11-AACF-4BED-92A4-87710AEC0A1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The Tableau paradigm</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Connecting to data</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Working with extracts instead of live connections</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F6C1FF41-C214-484C-B5B7-8DEE928B0BCC}">
      <dgm:prSet phldrT="[Text]"/>
      <dgm:spPr/>
      <dgm:t>
        <a:bodyPr/>
        <a:lstStyle/>
        <a:p>
          <a:pPr>
            <a:lnSpc>
              <a:spcPct val="100000"/>
            </a:lnSpc>
            <a:defRPr b="1"/>
          </a:pPr>
          <a:r>
            <a:rPr lang="en-US" dirty="0"/>
            <a:t>Lesson 4</a:t>
          </a:r>
        </a:p>
      </dgm:t>
    </dgm:pt>
    <dgm:pt modelId="{E0723A19-0976-451E-A873-D58AC8B9D354}" type="parTrans" cxnId="{A7FD6AB2-22B2-4751-ABCF-7642E6BB916A}">
      <dgm:prSet/>
      <dgm:spPr/>
      <dgm:t>
        <a:bodyPr/>
        <a:lstStyle/>
        <a:p>
          <a:endParaRPr lang="en-US"/>
        </a:p>
      </dgm:t>
    </dgm:pt>
    <dgm:pt modelId="{256938CC-F260-4A55-9824-D57909390212}" type="sibTrans" cxnId="{A7FD6AB2-22B2-4751-ABCF-7642E6BB916A}">
      <dgm:prSet/>
      <dgm:spPr/>
      <dgm:t>
        <a:bodyPr/>
        <a:lstStyle/>
        <a:p>
          <a:endParaRPr lang="en-US"/>
        </a:p>
      </dgm:t>
    </dgm:pt>
    <dgm:pt modelId="{0DF91697-C0C2-4D24-BC08-9C3147964C84}">
      <dgm:prSet phldrT="[Text]"/>
      <dgm:spPr/>
      <dgm:t>
        <a:bodyPr/>
        <a:lstStyle/>
        <a:p>
          <a:pPr>
            <a:lnSpc>
              <a:spcPct val="100000"/>
            </a:lnSpc>
          </a:pPr>
          <a:r>
            <a:rPr lang="en-US" dirty="0"/>
            <a:t>Metadata and sharing data source connections</a:t>
          </a:r>
        </a:p>
      </dgm:t>
    </dgm:pt>
    <dgm:pt modelId="{79421F84-94D4-4223-904B-2A74F0E69095}" type="parTrans" cxnId="{88EA5E41-CD08-40CA-B8FE-03D6FAA82C87}">
      <dgm:prSet/>
      <dgm:spPr/>
      <dgm:t>
        <a:bodyPr/>
        <a:lstStyle/>
        <a:p>
          <a:endParaRPr lang="en-US"/>
        </a:p>
      </dgm:t>
    </dgm:pt>
    <dgm:pt modelId="{D2AA3E89-BFCC-44F4-967E-72E0A61D6302}" type="sibTrans" cxnId="{88EA5E41-CD08-40CA-B8FE-03D6FAA82C87}">
      <dgm:prSet/>
      <dgm:spPr/>
      <dgm:t>
        <a:bodyPr/>
        <a:lstStyle/>
        <a:p>
          <a:endParaRPr lang="en-US"/>
        </a:p>
      </dgm:t>
    </dgm:pt>
    <dgm:pt modelId="{A7DEA442-71E4-44BF-BFF9-A301CDD3C7B7}">
      <dgm:prSet phldrT="[Text]"/>
      <dgm:spPr/>
      <dgm:t>
        <a:bodyPr/>
        <a:lstStyle/>
        <a:p>
          <a:pPr>
            <a:lnSpc>
              <a:spcPct val="100000"/>
            </a:lnSpc>
            <a:defRPr b="1"/>
          </a:pPr>
          <a:r>
            <a:rPr lang="en-US" dirty="0"/>
            <a:t>Lesson 5</a:t>
          </a:r>
        </a:p>
      </dgm:t>
    </dgm:pt>
    <dgm:pt modelId="{D6229F1E-6BCB-443E-839B-161089199201}" type="parTrans" cxnId="{19A4F3B3-FBF7-4FB9-B649-A4BABEE1F9F9}">
      <dgm:prSet/>
      <dgm:spPr/>
      <dgm:t>
        <a:bodyPr/>
        <a:lstStyle/>
        <a:p>
          <a:endParaRPr lang="en-US"/>
        </a:p>
      </dgm:t>
    </dgm:pt>
    <dgm:pt modelId="{70B988C3-B3D5-40C4-BD60-613D73ECF444}" type="sibTrans" cxnId="{19A4F3B3-FBF7-4FB9-B649-A4BABEE1F9F9}">
      <dgm:prSet/>
      <dgm:spPr/>
      <dgm:t>
        <a:bodyPr/>
        <a:lstStyle/>
        <a:p>
          <a:endParaRPr lang="en-US"/>
        </a:p>
      </dgm:t>
    </dgm:pt>
    <dgm:pt modelId="{E69319AF-36DE-4D7E-B3A9-378CD7C25447}">
      <dgm:prSet phldrT="[Text]"/>
      <dgm:spPr/>
      <dgm:t>
        <a:bodyPr/>
        <a:lstStyle/>
        <a:p>
          <a:pPr>
            <a:lnSpc>
              <a:spcPct val="100000"/>
            </a:lnSpc>
          </a:pPr>
          <a:r>
            <a:rPr lang="en-US" dirty="0"/>
            <a:t>Joins and blends</a:t>
          </a:r>
        </a:p>
      </dgm:t>
    </dgm:pt>
    <dgm:pt modelId="{1FF88755-5F03-4BC9-A31D-1E0399701F90}" type="parTrans" cxnId="{AFDF3A24-AFC8-4CE2-A3DA-550D08814BD3}">
      <dgm:prSet/>
      <dgm:spPr/>
      <dgm:t>
        <a:bodyPr/>
        <a:lstStyle/>
        <a:p>
          <a:endParaRPr lang="en-US"/>
        </a:p>
      </dgm:t>
    </dgm:pt>
    <dgm:pt modelId="{7E5DC661-1C9A-4E5E-9E12-B1A8E1D9A28C}" type="sibTrans" cxnId="{AFDF3A24-AFC8-4CE2-A3DA-550D08814BD3}">
      <dgm:prSet/>
      <dgm:spPr/>
      <dgm:t>
        <a:bodyPr/>
        <a:lstStyle/>
        <a:p>
          <a:endParaRPr lang="en-US"/>
        </a:p>
      </dgm:t>
    </dgm:pt>
    <dgm:pt modelId="{0F26D801-6902-41E9-82C8-D67574D6205A}">
      <dgm:prSet phldrT="[Text]"/>
      <dgm:spPr/>
      <dgm:t>
        <a:bodyPr/>
        <a:lstStyle/>
        <a:p>
          <a:pPr>
            <a:lnSpc>
              <a:spcPct val="100000"/>
            </a:lnSpc>
            <a:defRPr b="1"/>
          </a:pPr>
          <a:r>
            <a:rPr lang="en-US" dirty="0"/>
            <a:t>Lesson 6</a:t>
          </a:r>
        </a:p>
      </dgm:t>
    </dgm:pt>
    <dgm:pt modelId="{91C26DFD-95FB-4B1E-96A8-882EB752702C}" type="parTrans" cxnId="{C2034447-34FD-4192-8417-46CF7531838F}">
      <dgm:prSet/>
      <dgm:spPr/>
      <dgm:t>
        <a:bodyPr/>
        <a:lstStyle/>
        <a:p>
          <a:endParaRPr lang="en-US"/>
        </a:p>
      </dgm:t>
    </dgm:pt>
    <dgm:pt modelId="{056BF50D-55D2-4A67-837D-A09DBB659891}" type="sibTrans" cxnId="{C2034447-34FD-4192-8417-46CF7531838F}">
      <dgm:prSet/>
      <dgm:spPr/>
      <dgm:t>
        <a:bodyPr/>
        <a:lstStyle/>
        <a:p>
          <a:endParaRPr lang="en-US"/>
        </a:p>
      </dgm:t>
    </dgm:pt>
    <dgm:pt modelId="{EF2A471A-644A-4DE1-AF0D-371F2B3ACDAD}">
      <dgm:prSet phldrT="[Text]"/>
      <dgm:spPr/>
      <dgm:t>
        <a:bodyPr/>
        <a:lstStyle/>
        <a:p>
          <a:pPr>
            <a:lnSpc>
              <a:spcPct val="100000"/>
            </a:lnSpc>
          </a:pPr>
          <a:r>
            <a:rPr lang="en-US" dirty="0"/>
            <a:t>Filtering data</a:t>
          </a:r>
        </a:p>
      </dgm:t>
    </dgm:pt>
    <dgm:pt modelId="{C08517F0-3539-4CFD-9316-A21F7C521E00}" type="parTrans" cxnId="{C4729BF2-C4FE-42C8-A2ED-38AFC104902F}">
      <dgm:prSet/>
      <dgm:spPr/>
      <dgm:t>
        <a:bodyPr/>
        <a:lstStyle/>
        <a:p>
          <a:endParaRPr lang="en-US"/>
        </a:p>
      </dgm:t>
    </dgm:pt>
    <dgm:pt modelId="{6EC8AC0E-C572-4585-BC92-37199C51EFE4}" type="sibTrans" cxnId="{C4729BF2-C4FE-42C8-A2ED-38AFC104902F}">
      <dgm:prSet/>
      <dgm:spPr/>
      <dgm:t>
        <a:bodyPr/>
        <a:lstStyle/>
        <a:p>
          <a:endParaRPr lang="en-US"/>
        </a:p>
      </dgm:t>
    </dgm:pt>
    <dgm:pt modelId="{9CAD3E3D-B7F9-4E52-8C04-46B6C14F2132}">
      <dgm:prSet phldrT="[Text]"/>
      <dgm:spPr/>
      <dgm:t>
        <a:bodyPr/>
        <a:lstStyle/>
        <a:p>
          <a:r>
            <a:rPr lang="en-US" dirty="0"/>
            <a:t>Tableau Sample Store data</a:t>
          </a:r>
        </a:p>
      </dgm:t>
    </dgm:pt>
    <dgm:pt modelId="{D04265F8-0B97-4826-858C-A109C6A26DA1}" type="parTrans" cxnId="{56EDBDD3-9CC2-43F0-8EBD-76A206F93325}">
      <dgm:prSet/>
      <dgm:spPr/>
      <dgm:t>
        <a:bodyPr/>
        <a:lstStyle/>
        <a:p>
          <a:endParaRPr lang="en-US"/>
        </a:p>
      </dgm:t>
    </dgm:pt>
    <dgm:pt modelId="{26781981-77F4-4726-980B-250B0B7659ED}" type="sibTrans" cxnId="{56EDBDD3-9CC2-43F0-8EBD-76A206F93325}">
      <dgm:prSet/>
      <dgm:spPr/>
      <dgm:t>
        <a:bodyPr/>
        <a:lstStyle/>
        <a:p>
          <a:endParaRPr lang="en-US"/>
        </a:p>
      </dgm:t>
    </dgm:pt>
    <dgm:pt modelId="{007A8E3E-29DB-4A70-B953-F1C4EA45AB09}">
      <dgm:prSet phldrT="[Text]"/>
      <dgm:spPr/>
      <dgm:t>
        <a:bodyPr/>
        <a:lstStyle/>
        <a:p>
          <a:r>
            <a:rPr lang="en-US" dirty="0"/>
            <a:t>Orders and Order Payments .csv files</a:t>
          </a:r>
        </a:p>
      </dgm:t>
    </dgm:pt>
    <dgm:pt modelId="{63F50187-C8C0-4086-8F93-D2B0F8BE3D7A}" type="parTrans" cxnId="{10977853-0812-488A-BCD3-C7F8E96506BD}">
      <dgm:prSet/>
      <dgm:spPr/>
      <dgm:t>
        <a:bodyPr/>
        <a:lstStyle/>
        <a:p>
          <a:endParaRPr lang="en-US"/>
        </a:p>
      </dgm:t>
    </dgm:pt>
    <dgm:pt modelId="{1AD0878F-6753-4F7D-825B-8E3463F64D26}" type="sibTrans" cxnId="{10977853-0812-488A-BCD3-C7F8E96506BD}">
      <dgm:prSet/>
      <dgm:spPr/>
      <dgm:t>
        <a:bodyPr/>
        <a:lstStyle/>
        <a:p>
          <a:endParaRPr lang="en-US"/>
        </a:p>
      </dgm:t>
    </dgm:pt>
    <dgm:pt modelId="{44A84DAF-6017-487E-AC7B-0A8E2DC7ED2F}">
      <dgm:prSet phldrT="[Text]"/>
      <dgm:spPr/>
      <dgm:t>
        <a:bodyPr/>
        <a:lstStyle/>
        <a:p>
          <a:pPr>
            <a:lnSpc>
              <a:spcPct val="100000"/>
            </a:lnSpc>
          </a:pPr>
          <a:endParaRPr lang="en-US" dirty="0"/>
        </a:p>
      </dgm:t>
    </dgm:pt>
    <dgm:pt modelId="{457D70F3-6361-4676-840E-29D291CDF848}" type="parTrans" cxnId="{DDB50F4B-05EB-453E-B212-EB5A9BCE8A8C}">
      <dgm:prSet/>
      <dgm:spPr/>
      <dgm:t>
        <a:bodyPr/>
        <a:lstStyle/>
        <a:p>
          <a:endParaRPr lang="en-US"/>
        </a:p>
      </dgm:t>
    </dgm:pt>
    <dgm:pt modelId="{F5FD86E8-ADDD-47E9-81CB-A326F3E9CFAA}" type="sibTrans" cxnId="{DDB50F4B-05EB-453E-B212-EB5A9BCE8A8C}">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12">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12">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12">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12">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12">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12">
        <dgm:presLayoutVars/>
      </dgm:prSet>
      <dgm:spPr/>
    </dgm:pt>
    <dgm:pt modelId="{4C69A90B-1810-4A6F-9E1E-01844FB50B27}" type="pres">
      <dgm:prSet presAssocID="{BC95BF52-41C8-4CDF-8DB7-5BF36F128E91}" presName="sibTrans" presStyleCnt="0"/>
      <dgm:spPr/>
    </dgm:pt>
    <dgm:pt modelId="{C99DD45C-1395-4D67-BC0C-131B06E3DE74}" type="pres">
      <dgm:prSet presAssocID="{F6C1FF41-C214-484C-B5B7-8DEE928B0BCC}" presName="compNode" presStyleCnt="0"/>
      <dgm:spPr/>
    </dgm:pt>
    <dgm:pt modelId="{604BEE6A-DBE4-4895-949D-4D47438550A1}" type="pres">
      <dgm:prSet presAssocID="{F6C1FF41-C214-484C-B5B7-8DEE928B0BCC}" presName="iconRect" presStyleLbl="node1" presStyleIdx="3" presStyleCnt="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587D062-0057-4DAC-B243-3C3B418BE54E}" type="pres">
      <dgm:prSet presAssocID="{F6C1FF41-C214-484C-B5B7-8DEE928B0BCC}" presName="iconSpace" presStyleCnt="0"/>
      <dgm:spPr/>
    </dgm:pt>
    <dgm:pt modelId="{7685DA87-188F-4CF7-B2C1-46CA02CA3086}" type="pres">
      <dgm:prSet presAssocID="{F6C1FF41-C214-484C-B5B7-8DEE928B0BCC}" presName="parTx" presStyleLbl="revTx" presStyleIdx="6" presStyleCnt="12">
        <dgm:presLayoutVars>
          <dgm:chMax val="0"/>
          <dgm:chPref val="0"/>
        </dgm:presLayoutVars>
      </dgm:prSet>
      <dgm:spPr/>
    </dgm:pt>
    <dgm:pt modelId="{960EBDC2-2571-4F91-8491-FA055E68F700}" type="pres">
      <dgm:prSet presAssocID="{F6C1FF41-C214-484C-B5B7-8DEE928B0BCC}" presName="txSpace" presStyleCnt="0"/>
      <dgm:spPr/>
    </dgm:pt>
    <dgm:pt modelId="{4DC94BF7-7288-46AF-A661-18D40671B4AA}" type="pres">
      <dgm:prSet presAssocID="{F6C1FF41-C214-484C-B5B7-8DEE928B0BCC}" presName="desTx" presStyleLbl="revTx" presStyleIdx="7" presStyleCnt="12">
        <dgm:presLayoutVars/>
      </dgm:prSet>
      <dgm:spPr/>
    </dgm:pt>
    <dgm:pt modelId="{5F10D837-0EA3-487F-8073-89FA9B424A0D}" type="pres">
      <dgm:prSet presAssocID="{256938CC-F260-4A55-9824-D57909390212}" presName="sibTrans" presStyleCnt="0"/>
      <dgm:spPr/>
    </dgm:pt>
    <dgm:pt modelId="{B60A3C31-192F-44FD-80A7-FEB4EFD3DD73}" type="pres">
      <dgm:prSet presAssocID="{A7DEA442-71E4-44BF-BFF9-A301CDD3C7B7}" presName="compNode" presStyleCnt="0"/>
      <dgm:spPr/>
    </dgm:pt>
    <dgm:pt modelId="{5E4CE5F6-159B-4C8E-924B-CFC92A344743}" type="pres">
      <dgm:prSet presAssocID="{A7DEA442-71E4-44BF-BFF9-A301CDD3C7B7}" presName="iconRect" presStyleLbl="node1" presStyleIdx="4"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430E9266-1A43-484A-B07F-DA1FAAFF6BE2}" type="pres">
      <dgm:prSet presAssocID="{A7DEA442-71E4-44BF-BFF9-A301CDD3C7B7}" presName="iconSpace" presStyleCnt="0"/>
      <dgm:spPr/>
    </dgm:pt>
    <dgm:pt modelId="{69778CD5-D34E-42D4-A6BD-D206B9A4940B}" type="pres">
      <dgm:prSet presAssocID="{A7DEA442-71E4-44BF-BFF9-A301CDD3C7B7}" presName="parTx" presStyleLbl="revTx" presStyleIdx="8" presStyleCnt="12">
        <dgm:presLayoutVars>
          <dgm:chMax val="0"/>
          <dgm:chPref val="0"/>
        </dgm:presLayoutVars>
      </dgm:prSet>
      <dgm:spPr/>
    </dgm:pt>
    <dgm:pt modelId="{8BE4D93D-B82D-4665-8496-F6C4E8E9AF80}" type="pres">
      <dgm:prSet presAssocID="{A7DEA442-71E4-44BF-BFF9-A301CDD3C7B7}" presName="txSpace" presStyleCnt="0"/>
      <dgm:spPr/>
    </dgm:pt>
    <dgm:pt modelId="{2D3EEB84-81D8-44B7-B470-7A5F405025A8}" type="pres">
      <dgm:prSet presAssocID="{A7DEA442-71E4-44BF-BFF9-A301CDD3C7B7}" presName="desTx" presStyleLbl="revTx" presStyleIdx="9" presStyleCnt="12">
        <dgm:presLayoutVars/>
      </dgm:prSet>
      <dgm:spPr/>
    </dgm:pt>
    <dgm:pt modelId="{2D15C742-1B98-43D4-A9B9-6F900B7DC2A9}" type="pres">
      <dgm:prSet presAssocID="{70B988C3-B3D5-40C4-BD60-613D73ECF444}" presName="sibTrans" presStyleCnt="0"/>
      <dgm:spPr/>
    </dgm:pt>
    <dgm:pt modelId="{BD27A377-ABB5-49F1-AA50-1715FC15D594}" type="pres">
      <dgm:prSet presAssocID="{0F26D801-6902-41E9-82C8-D67574D6205A}" presName="compNode" presStyleCnt="0"/>
      <dgm:spPr/>
    </dgm:pt>
    <dgm:pt modelId="{C7EDF66A-53D0-4EC8-BE72-5374051289BD}" type="pres">
      <dgm:prSet presAssocID="{0F26D801-6902-41E9-82C8-D67574D6205A}" presName="iconRect" presStyleLbl="node1" presStyleIdx="5"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278A50ED-08F9-47CD-B5AF-4E15B260C44F}" type="pres">
      <dgm:prSet presAssocID="{0F26D801-6902-41E9-82C8-D67574D6205A}" presName="iconSpace" presStyleCnt="0"/>
      <dgm:spPr/>
    </dgm:pt>
    <dgm:pt modelId="{F4DADA1C-11B7-45C6-828F-A39738E2ECDB}" type="pres">
      <dgm:prSet presAssocID="{0F26D801-6902-41E9-82C8-D67574D6205A}" presName="parTx" presStyleLbl="revTx" presStyleIdx="10" presStyleCnt="12">
        <dgm:presLayoutVars>
          <dgm:chMax val="0"/>
          <dgm:chPref val="0"/>
        </dgm:presLayoutVars>
      </dgm:prSet>
      <dgm:spPr/>
    </dgm:pt>
    <dgm:pt modelId="{B2E89011-3214-4058-9238-F20648865D1F}" type="pres">
      <dgm:prSet presAssocID="{0F26D801-6902-41E9-82C8-D67574D6205A}" presName="txSpace" presStyleCnt="0"/>
      <dgm:spPr/>
    </dgm:pt>
    <dgm:pt modelId="{A7D1616B-0558-4127-AD8A-F597380901D2}" type="pres">
      <dgm:prSet presAssocID="{0F26D801-6902-41E9-82C8-D67574D6205A}" presName="desTx" presStyleLbl="revTx" presStyleIdx="11" presStyleCnt="12">
        <dgm:presLayoutVars/>
      </dgm:prSet>
      <dgm:spPr/>
    </dgm:pt>
  </dgm:ptLst>
  <dgm:cxnLst>
    <dgm:cxn modelId="{2424A802-7A2F-4B0D-AF97-8C3284E84220}" type="presOf" srcId="{A7DEA442-71E4-44BF-BFF9-A301CDD3C7B7}" destId="{69778CD5-D34E-42D4-A6BD-D206B9A4940B}" srcOrd="0" destOrd="0" presId="urn:microsoft.com/office/officeart/2018/2/layout/IconLabelDescriptionLi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AFDF3A24-AFC8-4CE2-A3DA-550D08814BD3}" srcId="{A7DEA442-71E4-44BF-BFF9-A301CDD3C7B7}" destId="{E69319AF-36DE-4D7E-B3A9-378CD7C25447}" srcOrd="0" destOrd="0" parTransId="{1FF88755-5F03-4BC9-A31D-1E0399701F90}" sibTransId="{7E5DC661-1C9A-4E5E-9E12-B1A8E1D9A28C}"/>
    <dgm:cxn modelId="{88EA5E41-CD08-40CA-B8FE-03D6FAA82C87}" srcId="{F6C1FF41-C214-484C-B5B7-8DEE928B0BCC}" destId="{0DF91697-C0C2-4D24-BC08-9C3147964C84}" srcOrd="0" destOrd="0" parTransId="{79421F84-94D4-4223-904B-2A74F0E69095}" sibTransId="{D2AA3E89-BFCC-44F4-967E-72E0A61D6302}"/>
    <dgm:cxn modelId="{C2034447-34FD-4192-8417-46CF7531838F}" srcId="{833EB1A1-3006-4C51-9A3C-6BC2C66AE145}" destId="{0F26D801-6902-41E9-82C8-D67574D6205A}" srcOrd="5" destOrd="0" parTransId="{91C26DFD-95FB-4B1E-96A8-882EB752702C}" sibTransId="{056BF50D-55D2-4A67-837D-A09DBB659891}"/>
    <dgm:cxn modelId="{AE71E66A-C627-4E54-A79B-70DD70262330}" type="presOf" srcId="{9435926B-0431-44C7-A111-8F7A82FE29B7}" destId="{1FE0C96F-0F41-4BFC-A492-2BF23A94BC95}" srcOrd="0" destOrd="0" presId="urn:microsoft.com/office/officeart/2018/2/layout/IconLabelDescriptionList"/>
    <dgm:cxn modelId="{DDB50F4B-05EB-453E-B212-EB5A9BCE8A8C}" srcId="{A7DEA442-71E4-44BF-BFF9-A301CDD3C7B7}" destId="{44A84DAF-6017-487E-AC7B-0A8E2DC7ED2F}" srcOrd="1" destOrd="0" parTransId="{457D70F3-6361-4676-840E-29D291CDF848}" sibTransId="{F5FD86E8-ADDD-47E9-81CB-A326F3E9CFAA}"/>
    <dgm:cxn modelId="{10977853-0812-488A-BCD3-C7F8E96506BD}" srcId="{E69319AF-36DE-4D7E-B3A9-378CD7C25447}" destId="{007A8E3E-29DB-4A70-B953-F1C4EA45AB09}" srcOrd="0" destOrd="0" parTransId="{63F50187-C8C0-4086-8F93-D2B0F8BE3D7A}" sibTransId="{1AD0878F-6753-4F7D-825B-8E3463F64D26}"/>
    <dgm:cxn modelId="{EDBD8657-929D-45A8-BE6F-2FCFA1E3C826}" srcId="{833EB1A1-3006-4C51-9A3C-6BC2C66AE145}" destId="{DBE5A8CD-C1C0-46DB-929B-7AA345C56A07}" srcOrd="2" destOrd="0" parTransId="{0C5574C4-EC8F-416D-BCC1-818AEB98743E}" sibTransId="{BC95BF52-41C8-4CDF-8DB7-5BF36F128E91}"/>
    <dgm:cxn modelId="{C0D57978-9480-4305-AC34-F99E25442EA8}" type="presOf" srcId="{9CAD3E3D-B7F9-4E52-8C04-46B6C14F2132}" destId="{09AE3428-78F0-44E9-8F38-A15B202735D8}" srcOrd="0" destOrd="1" presId="urn:microsoft.com/office/officeart/2018/2/layout/IconLabelDescriptionList"/>
    <dgm:cxn modelId="{7A88C07E-B3B7-4BBC-92D5-36959A51EA6B}" type="presOf" srcId="{0F26D801-6902-41E9-82C8-D67574D6205A}" destId="{F4DADA1C-11B7-45C6-828F-A39738E2ECDB}" srcOrd="0" destOrd="0" presId="urn:microsoft.com/office/officeart/2018/2/layout/IconLabelDescriptionList"/>
    <dgm:cxn modelId="{9782568B-AD1E-4220-B4A6-9EEF820CA492}" type="presOf" srcId="{DBE5A8CD-C1C0-46DB-929B-7AA345C56A07}" destId="{5E6A25D0-D626-49D3-9DC6-4141BF0277AF}" srcOrd="0" destOrd="0" presId="urn:microsoft.com/office/officeart/2018/2/layout/IconLabelDescriptionList"/>
    <dgm:cxn modelId="{0B1E058E-F40F-47BE-8CD7-F4052B271F0C}" type="presOf" srcId="{007A8E3E-29DB-4A70-B953-F1C4EA45AB09}" destId="{2D3EEB84-81D8-44B7-B470-7A5F405025A8}" srcOrd="0" destOrd="1"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FC66DBA1-A47B-438A-8C59-C1FBD22C3CFA}" type="presOf" srcId="{F6C1FF41-C214-484C-B5B7-8DEE928B0BCC}" destId="{7685DA87-188F-4CF7-B2C1-46CA02CA3086}" srcOrd="0" destOrd="0" presId="urn:microsoft.com/office/officeart/2018/2/layout/IconLabelDescriptionList"/>
    <dgm:cxn modelId="{3EFBACA2-7826-40CF-AE0F-D53365460C21}" type="presOf" srcId="{833EB1A1-3006-4C51-9A3C-6BC2C66AE145}" destId="{57293E35-2C8F-4265-BBE8-864D6E769CAF}" srcOrd="0" destOrd="0" presId="urn:microsoft.com/office/officeart/2018/2/layout/IconLabelDescriptionList"/>
    <dgm:cxn modelId="{A7FD6AB2-22B2-4751-ABCF-7642E6BB916A}" srcId="{833EB1A1-3006-4C51-9A3C-6BC2C66AE145}" destId="{F6C1FF41-C214-484C-B5B7-8DEE928B0BCC}" srcOrd="3" destOrd="0" parTransId="{E0723A19-0976-451E-A873-D58AC8B9D354}" sibTransId="{256938CC-F260-4A55-9824-D57909390212}"/>
    <dgm:cxn modelId="{480201B3-9787-4079-9741-6C6DBBCD3D5D}" type="presOf" srcId="{EF2A471A-644A-4DE1-AF0D-371F2B3ACDAD}" destId="{A7D1616B-0558-4127-AD8A-F597380901D2}" srcOrd="0" destOrd="0" presId="urn:microsoft.com/office/officeart/2018/2/layout/IconLabelDescriptionList"/>
    <dgm:cxn modelId="{19A4F3B3-FBF7-4FB9-B649-A4BABEE1F9F9}" srcId="{833EB1A1-3006-4C51-9A3C-6BC2C66AE145}" destId="{A7DEA442-71E4-44BF-BFF9-A301CDD3C7B7}" srcOrd="4" destOrd="0" parTransId="{D6229F1E-6BCB-443E-839B-161089199201}" sibTransId="{70B988C3-B3D5-40C4-BD60-613D73ECF444}"/>
    <dgm:cxn modelId="{C61C93BC-7775-484E-962B-B44308C00059}" srcId="{DBE5A8CD-C1C0-46DB-929B-7AA345C56A07}" destId="{9435926B-0431-44C7-A111-8F7A82FE29B7}" srcOrd="0" destOrd="0" parTransId="{3BB6F92A-147D-4AE1-BB46-2DF6F3337509}" sibTransId="{2B48BA90-9AF0-4E94-A317-92081C6ECF25}"/>
    <dgm:cxn modelId="{2DCCFBBE-215A-45A2-AE2B-1FB77210D0F6}" type="presOf" srcId="{44A84DAF-6017-487E-AC7B-0A8E2DC7ED2F}" destId="{2D3EEB84-81D8-44B7-B470-7A5F405025A8}" srcOrd="0" destOrd="2" presId="urn:microsoft.com/office/officeart/2018/2/layout/IconLabelDescriptionList"/>
    <dgm:cxn modelId="{7E56EEC1-52F8-4D64-BE87-A66B5BDC3FDB}" srcId="{227BD773-8A85-4B44-B978-EF7048A69C3E}" destId="{121A4E49-D7FE-4C61-890E-F26433221A05}" srcOrd="0" destOrd="0" parTransId="{2EB7E36B-7F86-47DE-9E3C-5C1001E2A522}" sibTransId="{72FB0319-6CBC-49A9-907F-D3562B90DEEB}"/>
    <dgm:cxn modelId="{361739CB-43F6-4BD3-A35E-C4BE5F04C708}" type="presOf" srcId="{0DF91697-C0C2-4D24-BC08-9C3147964C84}" destId="{4DC94BF7-7288-46AF-A661-18D40671B4AA}" srcOrd="0" destOrd="0" presId="urn:microsoft.com/office/officeart/2018/2/layout/IconLabelDescriptionList"/>
    <dgm:cxn modelId="{56EDBDD3-9CC2-43F0-8EBD-76A206F93325}" srcId="{E6EE95F8-02AB-4559-A3FE-DA6BFCA4C7F4}" destId="{9CAD3E3D-B7F9-4E52-8C04-46B6C14F2132}" srcOrd="0" destOrd="0" parTransId="{D04265F8-0B97-4826-858C-A109C6A26DA1}" sibTransId="{26781981-77F4-4726-980B-250B0B7659ED}"/>
    <dgm:cxn modelId="{50FC04EB-6594-49D1-BB22-5F43FF014A8F}" type="presOf" srcId="{E69319AF-36DE-4D7E-B3A9-378CD7C25447}" destId="{2D3EEB84-81D8-44B7-B470-7A5F405025A8}" srcOrd="0" destOrd="0" presId="urn:microsoft.com/office/officeart/2018/2/layout/IconLabelDescriptionList"/>
    <dgm:cxn modelId="{9D4C6AF2-B23D-4B72-B95E-6E03A2C7BD9B}" type="presOf" srcId="{E6EE95F8-02AB-4559-A3FE-DA6BFCA4C7F4}" destId="{09AE3428-78F0-44E9-8F38-A15B202735D8}" srcOrd="0" destOrd="0" presId="urn:microsoft.com/office/officeart/2018/2/layout/IconLabelDescriptionList"/>
    <dgm:cxn modelId="{C4729BF2-C4FE-42C8-A2ED-38AFC104902F}" srcId="{0F26D801-6902-41E9-82C8-D67574D6205A}" destId="{EF2A471A-644A-4DE1-AF0D-371F2B3ACDAD}" srcOrd="0" destOrd="0" parTransId="{C08517F0-3539-4CFD-9316-A21F7C521E00}" sibTransId="{6EC8AC0E-C572-4585-BC92-37199C51EFE4}"/>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 modelId="{5656F778-236C-4425-9DF1-92A0140AFA40}" type="presParOf" srcId="{57293E35-2C8F-4265-BBE8-864D6E769CAF}" destId="{4C69A90B-1810-4A6F-9E1E-01844FB50B27}" srcOrd="5" destOrd="0" presId="urn:microsoft.com/office/officeart/2018/2/layout/IconLabelDescriptionList"/>
    <dgm:cxn modelId="{A70FE0C7-AA93-46C7-AE52-34176CBA1492}" type="presParOf" srcId="{57293E35-2C8F-4265-BBE8-864D6E769CAF}" destId="{C99DD45C-1395-4D67-BC0C-131B06E3DE74}" srcOrd="6" destOrd="0" presId="urn:microsoft.com/office/officeart/2018/2/layout/IconLabelDescriptionList"/>
    <dgm:cxn modelId="{DDDD2994-BDE4-4083-9C56-DD77DA6CA38E}" type="presParOf" srcId="{C99DD45C-1395-4D67-BC0C-131B06E3DE74}" destId="{604BEE6A-DBE4-4895-949D-4D47438550A1}" srcOrd="0" destOrd="0" presId="urn:microsoft.com/office/officeart/2018/2/layout/IconLabelDescriptionList"/>
    <dgm:cxn modelId="{EEED7AB1-CA1F-4E74-BD17-DE12836DD3EC}" type="presParOf" srcId="{C99DD45C-1395-4D67-BC0C-131B06E3DE74}" destId="{9587D062-0057-4DAC-B243-3C3B418BE54E}" srcOrd="1" destOrd="0" presId="urn:microsoft.com/office/officeart/2018/2/layout/IconLabelDescriptionList"/>
    <dgm:cxn modelId="{CEF76665-B8A3-4EF1-8E8A-AAFB8D5AEB9F}" type="presParOf" srcId="{C99DD45C-1395-4D67-BC0C-131B06E3DE74}" destId="{7685DA87-188F-4CF7-B2C1-46CA02CA3086}" srcOrd="2" destOrd="0" presId="urn:microsoft.com/office/officeart/2018/2/layout/IconLabelDescriptionList"/>
    <dgm:cxn modelId="{9DAF65A3-3F8F-48F7-A846-DCB768EDDAF6}" type="presParOf" srcId="{C99DD45C-1395-4D67-BC0C-131B06E3DE74}" destId="{960EBDC2-2571-4F91-8491-FA055E68F700}" srcOrd="3" destOrd="0" presId="urn:microsoft.com/office/officeart/2018/2/layout/IconLabelDescriptionList"/>
    <dgm:cxn modelId="{951D113E-6968-44B1-8B70-D0BAC6C73098}" type="presParOf" srcId="{C99DD45C-1395-4D67-BC0C-131B06E3DE74}" destId="{4DC94BF7-7288-46AF-A661-18D40671B4AA}" srcOrd="4" destOrd="0" presId="urn:microsoft.com/office/officeart/2018/2/layout/IconLabelDescriptionList"/>
    <dgm:cxn modelId="{03BBB497-F340-40DD-9D2C-82A0EC978520}" type="presParOf" srcId="{57293E35-2C8F-4265-BBE8-864D6E769CAF}" destId="{5F10D837-0EA3-487F-8073-89FA9B424A0D}" srcOrd="7" destOrd="0" presId="urn:microsoft.com/office/officeart/2018/2/layout/IconLabelDescriptionList"/>
    <dgm:cxn modelId="{CC9B3C42-F40E-4300-A003-CEDCD80A97E9}" type="presParOf" srcId="{57293E35-2C8F-4265-BBE8-864D6E769CAF}" destId="{B60A3C31-192F-44FD-80A7-FEB4EFD3DD73}" srcOrd="8" destOrd="0" presId="urn:microsoft.com/office/officeart/2018/2/layout/IconLabelDescriptionList"/>
    <dgm:cxn modelId="{8521BCB8-6556-4709-8267-6A4D8A0C2C90}" type="presParOf" srcId="{B60A3C31-192F-44FD-80A7-FEB4EFD3DD73}" destId="{5E4CE5F6-159B-4C8E-924B-CFC92A344743}" srcOrd="0" destOrd="0" presId="urn:microsoft.com/office/officeart/2018/2/layout/IconLabelDescriptionList"/>
    <dgm:cxn modelId="{5E505BC9-AC49-46CE-BE2D-CD92C957D059}" type="presParOf" srcId="{B60A3C31-192F-44FD-80A7-FEB4EFD3DD73}" destId="{430E9266-1A43-484A-B07F-DA1FAAFF6BE2}" srcOrd="1" destOrd="0" presId="urn:microsoft.com/office/officeart/2018/2/layout/IconLabelDescriptionList"/>
    <dgm:cxn modelId="{FEDB43F1-88CB-4FD8-AEA1-B26E27FF91F3}" type="presParOf" srcId="{B60A3C31-192F-44FD-80A7-FEB4EFD3DD73}" destId="{69778CD5-D34E-42D4-A6BD-D206B9A4940B}" srcOrd="2" destOrd="0" presId="urn:microsoft.com/office/officeart/2018/2/layout/IconLabelDescriptionList"/>
    <dgm:cxn modelId="{145588AA-2704-4530-A2E7-518EB3BAC4A1}" type="presParOf" srcId="{B60A3C31-192F-44FD-80A7-FEB4EFD3DD73}" destId="{8BE4D93D-B82D-4665-8496-F6C4E8E9AF80}" srcOrd="3" destOrd="0" presId="urn:microsoft.com/office/officeart/2018/2/layout/IconLabelDescriptionList"/>
    <dgm:cxn modelId="{40CE9AB3-1E38-42F3-99B5-FC8CDB2BEE8F}" type="presParOf" srcId="{B60A3C31-192F-44FD-80A7-FEB4EFD3DD73}" destId="{2D3EEB84-81D8-44B7-B470-7A5F405025A8}" srcOrd="4" destOrd="0" presId="urn:microsoft.com/office/officeart/2018/2/layout/IconLabelDescriptionList"/>
    <dgm:cxn modelId="{1CBF25DC-91D5-447D-B100-6F4AB7918110}" type="presParOf" srcId="{57293E35-2C8F-4265-BBE8-864D6E769CAF}" destId="{2D15C742-1B98-43D4-A9B9-6F900B7DC2A9}" srcOrd="9" destOrd="0" presId="urn:microsoft.com/office/officeart/2018/2/layout/IconLabelDescriptionList"/>
    <dgm:cxn modelId="{FA68ED29-5E0A-469B-A2A9-02D7936BE3C0}" type="presParOf" srcId="{57293E35-2C8F-4265-BBE8-864D6E769CAF}" destId="{BD27A377-ABB5-49F1-AA50-1715FC15D594}" srcOrd="10" destOrd="0" presId="urn:microsoft.com/office/officeart/2018/2/layout/IconLabelDescriptionList"/>
    <dgm:cxn modelId="{DA410D84-B87C-42DE-98F3-03D94C2FF1AD}" type="presParOf" srcId="{BD27A377-ABB5-49F1-AA50-1715FC15D594}" destId="{C7EDF66A-53D0-4EC8-BE72-5374051289BD}" srcOrd="0" destOrd="0" presId="urn:microsoft.com/office/officeart/2018/2/layout/IconLabelDescriptionList"/>
    <dgm:cxn modelId="{5E38C190-DA80-4C41-9C79-223443AE08B3}" type="presParOf" srcId="{BD27A377-ABB5-49F1-AA50-1715FC15D594}" destId="{278A50ED-08F9-47CD-B5AF-4E15B260C44F}" srcOrd="1" destOrd="0" presId="urn:microsoft.com/office/officeart/2018/2/layout/IconLabelDescriptionList"/>
    <dgm:cxn modelId="{7EDB08B5-B11B-44CA-BE81-AED0920185CF}" type="presParOf" srcId="{BD27A377-ABB5-49F1-AA50-1715FC15D594}" destId="{F4DADA1C-11B7-45C6-828F-A39738E2ECDB}" srcOrd="2" destOrd="0" presId="urn:microsoft.com/office/officeart/2018/2/layout/IconLabelDescriptionList"/>
    <dgm:cxn modelId="{0020A2C1-3ADD-4372-B49D-60EE7413F001}" type="presParOf" srcId="{BD27A377-ABB5-49F1-AA50-1715FC15D594}" destId="{B2E89011-3214-4058-9238-F20648865D1F}" srcOrd="3" destOrd="0" presId="urn:microsoft.com/office/officeart/2018/2/layout/IconLabelDescriptionList"/>
    <dgm:cxn modelId="{CA685B63-47C4-4294-BECF-B613A84F7FE0}" type="presParOf" srcId="{BD27A377-ABB5-49F1-AA50-1715FC15D594}" destId="{A7D1616B-0558-4127-AD8A-F597380901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Comparing values across different dimensions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Visualizing dates and times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Relating parts of the data to the whole</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F6C1FF41-C214-484C-B5B7-8DEE928B0BCC}">
      <dgm:prSet phldrT="[Text]"/>
      <dgm:spPr/>
      <dgm:t>
        <a:bodyPr/>
        <a:lstStyle/>
        <a:p>
          <a:pPr>
            <a:lnSpc>
              <a:spcPct val="100000"/>
            </a:lnSpc>
            <a:defRPr b="1"/>
          </a:pPr>
          <a:r>
            <a:rPr lang="en-US" dirty="0"/>
            <a:t>Lesson 4</a:t>
          </a:r>
        </a:p>
      </dgm:t>
    </dgm:pt>
    <dgm:pt modelId="{E0723A19-0976-451E-A873-D58AC8B9D354}" type="parTrans" cxnId="{A7FD6AB2-22B2-4751-ABCF-7642E6BB916A}">
      <dgm:prSet/>
      <dgm:spPr/>
      <dgm:t>
        <a:bodyPr/>
        <a:lstStyle/>
        <a:p>
          <a:endParaRPr lang="en-US"/>
        </a:p>
      </dgm:t>
    </dgm:pt>
    <dgm:pt modelId="{256938CC-F260-4A55-9824-D57909390212}" type="sibTrans" cxnId="{A7FD6AB2-22B2-4751-ABCF-7642E6BB916A}">
      <dgm:prSet/>
      <dgm:spPr/>
      <dgm:t>
        <a:bodyPr/>
        <a:lstStyle/>
        <a:p>
          <a:endParaRPr lang="en-US"/>
        </a:p>
      </dgm:t>
    </dgm:pt>
    <dgm:pt modelId="{0DF91697-C0C2-4D24-BC08-9C3147964C84}">
      <dgm:prSet phldrT="[Text]"/>
      <dgm:spPr/>
      <dgm:t>
        <a:bodyPr/>
        <a:lstStyle/>
        <a:p>
          <a:pPr>
            <a:lnSpc>
              <a:spcPct val="100000"/>
            </a:lnSpc>
          </a:pPr>
          <a:r>
            <a:rPr lang="en-US" dirty="0"/>
            <a:t>Visualizing distributions</a:t>
          </a:r>
        </a:p>
      </dgm:t>
    </dgm:pt>
    <dgm:pt modelId="{79421F84-94D4-4223-904B-2A74F0E69095}" type="parTrans" cxnId="{88EA5E41-CD08-40CA-B8FE-03D6FAA82C87}">
      <dgm:prSet/>
      <dgm:spPr/>
      <dgm:t>
        <a:bodyPr/>
        <a:lstStyle/>
        <a:p>
          <a:endParaRPr lang="en-US"/>
        </a:p>
      </dgm:t>
    </dgm:pt>
    <dgm:pt modelId="{D2AA3E89-BFCC-44F4-967E-72E0A61D6302}" type="sibTrans" cxnId="{88EA5E41-CD08-40CA-B8FE-03D6FAA82C87}">
      <dgm:prSet/>
      <dgm:spPr/>
      <dgm:t>
        <a:bodyPr/>
        <a:lstStyle/>
        <a:p>
          <a:endParaRPr lang="en-US"/>
        </a:p>
      </dgm:t>
    </dgm:pt>
    <dgm:pt modelId="{A7DEA442-71E4-44BF-BFF9-A301CDD3C7B7}">
      <dgm:prSet phldrT="[Text]"/>
      <dgm:spPr/>
      <dgm:t>
        <a:bodyPr/>
        <a:lstStyle/>
        <a:p>
          <a:pPr>
            <a:lnSpc>
              <a:spcPct val="100000"/>
            </a:lnSpc>
            <a:defRPr b="1"/>
          </a:pPr>
          <a:r>
            <a:rPr lang="en-US" dirty="0"/>
            <a:t>Lesson 5</a:t>
          </a:r>
        </a:p>
      </dgm:t>
    </dgm:pt>
    <dgm:pt modelId="{D6229F1E-6BCB-443E-839B-161089199201}" type="parTrans" cxnId="{19A4F3B3-FBF7-4FB9-B649-A4BABEE1F9F9}">
      <dgm:prSet/>
      <dgm:spPr/>
      <dgm:t>
        <a:bodyPr/>
        <a:lstStyle/>
        <a:p>
          <a:endParaRPr lang="en-US"/>
        </a:p>
      </dgm:t>
    </dgm:pt>
    <dgm:pt modelId="{70B988C3-B3D5-40C4-BD60-613D73ECF444}" type="sibTrans" cxnId="{19A4F3B3-FBF7-4FB9-B649-A4BABEE1F9F9}">
      <dgm:prSet/>
      <dgm:spPr/>
      <dgm:t>
        <a:bodyPr/>
        <a:lstStyle/>
        <a:p>
          <a:endParaRPr lang="en-US"/>
        </a:p>
      </dgm:t>
    </dgm:pt>
    <dgm:pt modelId="{E69319AF-36DE-4D7E-B3A9-378CD7C25447}">
      <dgm:prSet phldrT="[Text]"/>
      <dgm:spPr/>
      <dgm:t>
        <a:bodyPr/>
        <a:lstStyle/>
        <a:p>
          <a:pPr>
            <a:lnSpc>
              <a:spcPct val="100000"/>
            </a:lnSpc>
          </a:pPr>
          <a:r>
            <a:rPr lang="en-US" dirty="0"/>
            <a:t>Visualizing multiple axes to compare different measures</a:t>
          </a:r>
        </a:p>
      </dgm:t>
    </dgm:pt>
    <dgm:pt modelId="{1FF88755-5F03-4BC9-A31D-1E0399701F90}" type="parTrans" cxnId="{AFDF3A24-AFC8-4CE2-A3DA-550D08814BD3}">
      <dgm:prSet/>
      <dgm:spPr/>
      <dgm:t>
        <a:bodyPr/>
        <a:lstStyle/>
        <a:p>
          <a:endParaRPr lang="en-US"/>
        </a:p>
      </dgm:t>
    </dgm:pt>
    <dgm:pt modelId="{7E5DC661-1C9A-4E5E-9E12-B1A8E1D9A28C}" type="sibTrans" cxnId="{AFDF3A24-AFC8-4CE2-A3DA-550D08814BD3}">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10">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10">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10">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10">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10">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10">
        <dgm:presLayoutVars/>
      </dgm:prSet>
      <dgm:spPr/>
    </dgm:pt>
    <dgm:pt modelId="{4C69A90B-1810-4A6F-9E1E-01844FB50B27}" type="pres">
      <dgm:prSet presAssocID="{BC95BF52-41C8-4CDF-8DB7-5BF36F128E91}" presName="sibTrans" presStyleCnt="0"/>
      <dgm:spPr/>
    </dgm:pt>
    <dgm:pt modelId="{C99DD45C-1395-4D67-BC0C-131B06E3DE74}" type="pres">
      <dgm:prSet presAssocID="{F6C1FF41-C214-484C-B5B7-8DEE928B0BCC}" presName="compNode" presStyleCnt="0"/>
      <dgm:spPr/>
    </dgm:pt>
    <dgm:pt modelId="{604BEE6A-DBE4-4895-949D-4D47438550A1}" type="pres">
      <dgm:prSet presAssocID="{F6C1FF41-C214-484C-B5B7-8DEE928B0BCC}"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587D062-0057-4DAC-B243-3C3B418BE54E}" type="pres">
      <dgm:prSet presAssocID="{F6C1FF41-C214-484C-B5B7-8DEE928B0BCC}" presName="iconSpace" presStyleCnt="0"/>
      <dgm:spPr/>
    </dgm:pt>
    <dgm:pt modelId="{7685DA87-188F-4CF7-B2C1-46CA02CA3086}" type="pres">
      <dgm:prSet presAssocID="{F6C1FF41-C214-484C-B5B7-8DEE928B0BCC}" presName="parTx" presStyleLbl="revTx" presStyleIdx="6" presStyleCnt="10">
        <dgm:presLayoutVars>
          <dgm:chMax val="0"/>
          <dgm:chPref val="0"/>
        </dgm:presLayoutVars>
      </dgm:prSet>
      <dgm:spPr/>
    </dgm:pt>
    <dgm:pt modelId="{960EBDC2-2571-4F91-8491-FA055E68F700}" type="pres">
      <dgm:prSet presAssocID="{F6C1FF41-C214-484C-B5B7-8DEE928B0BCC}" presName="txSpace" presStyleCnt="0"/>
      <dgm:spPr/>
    </dgm:pt>
    <dgm:pt modelId="{4DC94BF7-7288-46AF-A661-18D40671B4AA}" type="pres">
      <dgm:prSet presAssocID="{F6C1FF41-C214-484C-B5B7-8DEE928B0BCC}" presName="desTx" presStyleLbl="revTx" presStyleIdx="7" presStyleCnt="10">
        <dgm:presLayoutVars/>
      </dgm:prSet>
      <dgm:spPr/>
    </dgm:pt>
    <dgm:pt modelId="{5F10D837-0EA3-487F-8073-89FA9B424A0D}" type="pres">
      <dgm:prSet presAssocID="{256938CC-F260-4A55-9824-D57909390212}" presName="sibTrans" presStyleCnt="0"/>
      <dgm:spPr/>
    </dgm:pt>
    <dgm:pt modelId="{B60A3C31-192F-44FD-80A7-FEB4EFD3DD73}" type="pres">
      <dgm:prSet presAssocID="{A7DEA442-71E4-44BF-BFF9-A301CDD3C7B7}" presName="compNode" presStyleCnt="0"/>
      <dgm:spPr/>
    </dgm:pt>
    <dgm:pt modelId="{5E4CE5F6-159B-4C8E-924B-CFC92A344743}" type="pres">
      <dgm:prSet presAssocID="{A7DEA442-71E4-44BF-BFF9-A301CDD3C7B7}" presName="iconRect" presStyleLbl="node1" presStyleIdx="4"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430E9266-1A43-484A-B07F-DA1FAAFF6BE2}" type="pres">
      <dgm:prSet presAssocID="{A7DEA442-71E4-44BF-BFF9-A301CDD3C7B7}" presName="iconSpace" presStyleCnt="0"/>
      <dgm:spPr/>
    </dgm:pt>
    <dgm:pt modelId="{69778CD5-D34E-42D4-A6BD-D206B9A4940B}" type="pres">
      <dgm:prSet presAssocID="{A7DEA442-71E4-44BF-BFF9-A301CDD3C7B7}" presName="parTx" presStyleLbl="revTx" presStyleIdx="8" presStyleCnt="10">
        <dgm:presLayoutVars>
          <dgm:chMax val="0"/>
          <dgm:chPref val="0"/>
        </dgm:presLayoutVars>
      </dgm:prSet>
      <dgm:spPr/>
    </dgm:pt>
    <dgm:pt modelId="{8BE4D93D-B82D-4665-8496-F6C4E8E9AF80}" type="pres">
      <dgm:prSet presAssocID="{A7DEA442-71E4-44BF-BFF9-A301CDD3C7B7}" presName="txSpace" presStyleCnt="0"/>
      <dgm:spPr/>
    </dgm:pt>
    <dgm:pt modelId="{2D3EEB84-81D8-44B7-B470-7A5F405025A8}" type="pres">
      <dgm:prSet presAssocID="{A7DEA442-71E4-44BF-BFF9-A301CDD3C7B7}" presName="desTx" presStyleLbl="revTx" presStyleIdx="9" presStyleCnt="10">
        <dgm:presLayoutVars/>
      </dgm:prSet>
      <dgm:spPr/>
    </dgm:pt>
  </dgm:ptLst>
  <dgm:cxnLst>
    <dgm:cxn modelId="{2424A802-7A2F-4B0D-AF97-8C3284E84220}" type="presOf" srcId="{A7DEA442-71E4-44BF-BFF9-A301CDD3C7B7}" destId="{69778CD5-D34E-42D4-A6BD-D206B9A4940B}" srcOrd="0" destOrd="0" presId="urn:microsoft.com/office/officeart/2018/2/layout/IconLabelDescriptionLi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AFDF3A24-AFC8-4CE2-A3DA-550D08814BD3}" srcId="{A7DEA442-71E4-44BF-BFF9-A301CDD3C7B7}" destId="{E69319AF-36DE-4D7E-B3A9-378CD7C25447}" srcOrd="0" destOrd="0" parTransId="{1FF88755-5F03-4BC9-A31D-1E0399701F90}" sibTransId="{7E5DC661-1C9A-4E5E-9E12-B1A8E1D9A28C}"/>
    <dgm:cxn modelId="{88EA5E41-CD08-40CA-B8FE-03D6FAA82C87}" srcId="{F6C1FF41-C214-484C-B5B7-8DEE928B0BCC}" destId="{0DF91697-C0C2-4D24-BC08-9C3147964C84}" srcOrd="0" destOrd="0" parTransId="{79421F84-94D4-4223-904B-2A74F0E69095}" sibTransId="{D2AA3E89-BFCC-44F4-967E-72E0A61D6302}"/>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FC66DBA1-A47B-438A-8C59-C1FBD22C3CFA}" type="presOf" srcId="{F6C1FF41-C214-484C-B5B7-8DEE928B0BCC}" destId="{7685DA87-188F-4CF7-B2C1-46CA02CA3086}" srcOrd="0" destOrd="0" presId="urn:microsoft.com/office/officeart/2018/2/layout/IconLabelDescriptionList"/>
    <dgm:cxn modelId="{3EFBACA2-7826-40CF-AE0F-D53365460C21}" type="presOf" srcId="{833EB1A1-3006-4C51-9A3C-6BC2C66AE145}" destId="{57293E35-2C8F-4265-BBE8-864D6E769CAF}" srcOrd="0" destOrd="0" presId="urn:microsoft.com/office/officeart/2018/2/layout/IconLabelDescriptionList"/>
    <dgm:cxn modelId="{A7FD6AB2-22B2-4751-ABCF-7642E6BB916A}" srcId="{833EB1A1-3006-4C51-9A3C-6BC2C66AE145}" destId="{F6C1FF41-C214-484C-B5B7-8DEE928B0BCC}" srcOrd="3" destOrd="0" parTransId="{E0723A19-0976-451E-A873-D58AC8B9D354}" sibTransId="{256938CC-F260-4A55-9824-D57909390212}"/>
    <dgm:cxn modelId="{19A4F3B3-FBF7-4FB9-B649-A4BABEE1F9F9}" srcId="{833EB1A1-3006-4C51-9A3C-6BC2C66AE145}" destId="{A7DEA442-71E4-44BF-BFF9-A301CDD3C7B7}" srcOrd="4" destOrd="0" parTransId="{D6229F1E-6BCB-443E-839B-161089199201}" sibTransId="{70B988C3-B3D5-40C4-BD60-613D73ECF444}"/>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361739CB-43F6-4BD3-A35E-C4BE5F04C708}" type="presOf" srcId="{0DF91697-C0C2-4D24-BC08-9C3147964C84}" destId="{4DC94BF7-7288-46AF-A661-18D40671B4AA}" srcOrd="0" destOrd="0" presId="urn:microsoft.com/office/officeart/2018/2/layout/IconLabelDescriptionList"/>
    <dgm:cxn modelId="{50FC04EB-6594-49D1-BB22-5F43FF014A8F}" type="presOf" srcId="{E69319AF-36DE-4D7E-B3A9-378CD7C25447}" destId="{2D3EEB84-81D8-44B7-B470-7A5F405025A8}" srcOrd="0" destOrd="0" presId="urn:microsoft.com/office/officeart/2018/2/layout/IconLabelDescriptionList"/>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 modelId="{5656F778-236C-4425-9DF1-92A0140AFA40}" type="presParOf" srcId="{57293E35-2C8F-4265-BBE8-864D6E769CAF}" destId="{4C69A90B-1810-4A6F-9E1E-01844FB50B27}" srcOrd="5" destOrd="0" presId="urn:microsoft.com/office/officeart/2018/2/layout/IconLabelDescriptionList"/>
    <dgm:cxn modelId="{A70FE0C7-AA93-46C7-AE52-34176CBA1492}" type="presParOf" srcId="{57293E35-2C8F-4265-BBE8-864D6E769CAF}" destId="{C99DD45C-1395-4D67-BC0C-131B06E3DE74}" srcOrd="6" destOrd="0" presId="urn:microsoft.com/office/officeart/2018/2/layout/IconLabelDescriptionList"/>
    <dgm:cxn modelId="{DDDD2994-BDE4-4083-9C56-DD77DA6CA38E}" type="presParOf" srcId="{C99DD45C-1395-4D67-BC0C-131B06E3DE74}" destId="{604BEE6A-DBE4-4895-949D-4D47438550A1}" srcOrd="0" destOrd="0" presId="urn:microsoft.com/office/officeart/2018/2/layout/IconLabelDescriptionList"/>
    <dgm:cxn modelId="{EEED7AB1-CA1F-4E74-BD17-DE12836DD3EC}" type="presParOf" srcId="{C99DD45C-1395-4D67-BC0C-131B06E3DE74}" destId="{9587D062-0057-4DAC-B243-3C3B418BE54E}" srcOrd="1" destOrd="0" presId="urn:microsoft.com/office/officeart/2018/2/layout/IconLabelDescriptionList"/>
    <dgm:cxn modelId="{CEF76665-B8A3-4EF1-8E8A-AAFB8D5AEB9F}" type="presParOf" srcId="{C99DD45C-1395-4D67-BC0C-131B06E3DE74}" destId="{7685DA87-188F-4CF7-B2C1-46CA02CA3086}" srcOrd="2" destOrd="0" presId="urn:microsoft.com/office/officeart/2018/2/layout/IconLabelDescriptionList"/>
    <dgm:cxn modelId="{9DAF65A3-3F8F-48F7-A846-DCB768EDDAF6}" type="presParOf" srcId="{C99DD45C-1395-4D67-BC0C-131B06E3DE74}" destId="{960EBDC2-2571-4F91-8491-FA055E68F700}" srcOrd="3" destOrd="0" presId="urn:microsoft.com/office/officeart/2018/2/layout/IconLabelDescriptionList"/>
    <dgm:cxn modelId="{951D113E-6968-44B1-8B70-D0BAC6C73098}" type="presParOf" srcId="{C99DD45C-1395-4D67-BC0C-131B06E3DE74}" destId="{4DC94BF7-7288-46AF-A661-18D40671B4AA}" srcOrd="4" destOrd="0" presId="urn:microsoft.com/office/officeart/2018/2/layout/IconLabelDescriptionList"/>
    <dgm:cxn modelId="{03BBB497-F340-40DD-9D2C-82A0EC978520}" type="presParOf" srcId="{57293E35-2C8F-4265-BBE8-864D6E769CAF}" destId="{5F10D837-0EA3-487F-8073-89FA9B424A0D}" srcOrd="7" destOrd="0" presId="urn:microsoft.com/office/officeart/2018/2/layout/IconLabelDescriptionList"/>
    <dgm:cxn modelId="{CC9B3C42-F40E-4300-A003-CEDCD80A97E9}" type="presParOf" srcId="{57293E35-2C8F-4265-BBE8-864D6E769CAF}" destId="{B60A3C31-192F-44FD-80A7-FEB4EFD3DD73}" srcOrd="8" destOrd="0" presId="urn:microsoft.com/office/officeart/2018/2/layout/IconLabelDescriptionList"/>
    <dgm:cxn modelId="{8521BCB8-6556-4709-8267-6A4D8A0C2C90}" type="presParOf" srcId="{B60A3C31-192F-44FD-80A7-FEB4EFD3DD73}" destId="{5E4CE5F6-159B-4C8E-924B-CFC92A344743}" srcOrd="0" destOrd="0" presId="urn:microsoft.com/office/officeart/2018/2/layout/IconLabelDescriptionList"/>
    <dgm:cxn modelId="{5E505BC9-AC49-46CE-BE2D-CD92C957D059}" type="presParOf" srcId="{B60A3C31-192F-44FD-80A7-FEB4EFD3DD73}" destId="{430E9266-1A43-484A-B07F-DA1FAAFF6BE2}" srcOrd="1" destOrd="0" presId="urn:microsoft.com/office/officeart/2018/2/layout/IconLabelDescriptionList"/>
    <dgm:cxn modelId="{FEDB43F1-88CB-4FD8-AEA1-B26E27FF91F3}" type="presParOf" srcId="{B60A3C31-192F-44FD-80A7-FEB4EFD3DD73}" destId="{69778CD5-D34E-42D4-A6BD-D206B9A4940B}" srcOrd="2" destOrd="0" presId="urn:microsoft.com/office/officeart/2018/2/layout/IconLabelDescriptionList"/>
    <dgm:cxn modelId="{145588AA-2704-4530-A2E7-518EB3BAC4A1}" type="presParOf" srcId="{B60A3C31-192F-44FD-80A7-FEB4EFD3DD73}" destId="{8BE4D93D-B82D-4665-8496-F6C4E8E9AF80}" srcOrd="3" destOrd="0" presId="urn:microsoft.com/office/officeart/2018/2/layout/IconLabelDescriptionList"/>
    <dgm:cxn modelId="{40CE9AB3-1E38-42F3-99B5-FC8CDB2BEE8F}" type="presParOf" srcId="{B60A3C31-192F-44FD-80A7-FEB4EFD3DD73}" destId="{2D3EEB84-81D8-44B7-B470-7A5F405025A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Three levels of calculation</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Creating and editing calculations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Parameters</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F6C1FF41-C214-484C-B5B7-8DEE928B0BCC}">
      <dgm:prSet phldrT="[Text]"/>
      <dgm:spPr/>
      <dgm:t>
        <a:bodyPr/>
        <a:lstStyle/>
        <a:p>
          <a:pPr>
            <a:lnSpc>
              <a:spcPct val="100000"/>
            </a:lnSpc>
            <a:defRPr b="1"/>
          </a:pPr>
          <a:r>
            <a:rPr lang="en-US" dirty="0"/>
            <a:t>Lesson 4</a:t>
          </a:r>
        </a:p>
      </dgm:t>
    </dgm:pt>
    <dgm:pt modelId="{E0723A19-0976-451E-A873-D58AC8B9D354}" type="parTrans" cxnId="{A7FD6AB2-22B2-4751-ABCF-7642E6BB916A}">
      <dgm:prSet/>
      <dgm:spPr/>
      <dgm:t>
        <a:bodyPr/>
        <a:lstStyle/>
        <a:p>
          <a:endParaRPr lang="en-US"/>
        </a:p>
      </dgm:t>
    </dgm:pt>
    <dgm:pt modelId="{256938CC-F260-4A55-9824-D57909390212}" type="sibTrans" cxnId="{A7FD6AB2-22B2-4751-ABCF-7642E6BB916A}">
      <dgm:prSet/>
      <dgm:spPr/>
      <dgm:t>
        <a:bodyPr/>
        <a:lstStyle/>
        <a:p>
          <a:endParaRPr lang="en-US"/>
        </a:p>
      </dgm:t>
    </dgm:pt>
    <dgm:pt modelId="{0DF91697-C0C2-4D24-BC08-9C3147964C84}">
      <dgm:prSet phldrT="[Text]"/>
      <dgm:spPr/>
      <dgm:t>
        <a:bodyPr/>
        <a:lstStyle/>
        <a:p>
          <a:pPr>
            <a:lnSpc>
              <a:spcPct val="100000"/>
            </a:lnSpc>
          </a:pPr>
          <a:r>
            <a:rPr lang="en-US" dirty="0"/>
            <a:t>KPIs (Key Performance Indicators)</a:t>
          </a:r>
        </a:p>
      </dgm:t>
    </dgm:pt>
    <dgm:pt modelId="{79421F84-94D4-4223-904B-2A74F0E69095}" type="parTrans" cxnId="{88EA5E41-CD08-40CA-B8FE-03D6FAA82C87}">
      <dgm:prSet/>
      <dgm:spPr/>
      <dgm:t>
        <a:bodyPr/>
        <a:lstStyle/>
        <a:p>
          <a:endParaRPr lang="en-US"/>
        </a:p>
      </dgm:t>
    </dgm:pt>
    <dgm:pt modelId="{D2AA3E89-BFCC-44F4-967E-72E0A61D6302}" type="sibTrans" cxnId="{88EA5E41-CD08-40CA-B8FE-03D6FAA82C87}">
      <dgm:prSet/>
      <dgm:spPr/>
      <dgm:t>
        <a:bodyPr/>
        <a:lstStyle/>
        <a:p>
          <a:endParaRPr lang="en-US"/>
        </a:p>
      </dgm:t>
    </dgm:pt>
    <dgm:pt modelId="{A7DEA442-71E4-44BF-BFF9-A301CDD3C7B7}">
      <dgm:prSet phldrT="[Text]"/>
      <dgm:spPr/>
      <dgm:t>
        <a:bodyPr/>
        <a:lstStyle/>
        <a:p>
          <a:pPr>
            <a:lnSpc>
              <a:spcPct val="100000"/>
            </a:lnSpc>
            <a:defRPr b="1"/>
          </a:pPr>
          <a:r>
            <a:rPr lang="en-US" dirty="0"/>
            <a:t>Lesson 5</a:t>
          </a:r>
        </a:p>
      </dgm:t>
    </dgm:pt>
    <dgm:pt modelId="{D6229F1E-6BCB-443E-839B-161089199201}" type="parTrans" cxnId="{19A4F3B3-FBF7-4FB9-B649-A4BABEE1F9F9}">
      <dgm:prSet/>
      <dgm:spPr/>
      <dgm:t>
        <a:bodyPr/>
        <a:lstStyle/>
        <a:p>
          <a:endParaRPr lang="en-US"/>
        </a:p>
      </dgm:t>
    </dgm:pt>
    <dgm:pt modelId="{70B988C3-B3D5-40C4-BD60-613D73ECF444}" type="sibTrans" cxnId="{19A4F3B3-FBF7-4FB9-B649-A4BABEE1F9F9}">
      <dgm:prSet/>
      <dgm:spPr/>
      <dgm:t>
        <a:bodyPr/>
        <a:lstStyle/>
        <a:p>
          <a:endParaRPr lang="en-US"/>
        </a:p>
      </dgm:t>
    </dgm:pt>
    <dgm:pt modelId="{E69319AF-36DE-4D7E-B3A9-378CD7C25447}">
      <dgm:prSet phldrT="[Text]"/>
      <dgm:spPr/>
      <dgm:t>
        <a:bodyPr/>
        <a:lstStyle/>
        <a:p>
          <a:pPr>
            <a:lnSpc>
              <a:spcPct val="100000"/>
            </a:lnSpc>
          </a:pPr>
          <a:r>
            <a:rPr lang="en-US" dirty="0"/>
            <a:t>Ad hoc calculations</a:t>
          </a:r>
        </a:p>
      </dgm:t>
    </dgm:pt>
    <dgm:pt modelId="{1FF88755-5F03-4BC9-A31D-1E0399701F90}" type="parTrans" cxnId="{AFDF3A24-AFC8-4CE2-A3DA-550D08814BD3}">
      <dgm:prSet/>
      <dgm:spPr/>
      <dgm:t>
        <a:bodyPr/>
        <a:lstStyle/>
        <a:p>
          <a:endParaRPr lang="en-US"/>
        </a:p>
      </dgm:t>
    </dgm:pt>
    <dgm:pt modelId="{7E5DC661-1C9A-4E5E-9E12-B1A8E1D9A28C}" type="sibTrans" cxnId="{AFDF3A24-AFC8-4CE2-A3DA-550D08814BD3}">
      <dgm:prSet/>
      <dgm:spPr/>
      <dgm:t>
        <a:bodyPr/>
        <a:lstStyle/>
        <a:p>
          <a:endParaRPr lang="en-US"/>
        </a:p>
      </dgm:t>
    </dgm:pt>
    <dgm:pt modelId="{48F7AC27-DD7A-44D5-9ED5-A003A8FD6968}">
      <dgm:prSet phldrT="[Text]"/>
      <dgm:spPr/>
      <dgm:t>
        <a:bodyPr/>
        <a:lstStyle/>
        <a:p>
          <a:pPr>
            <a:lnSpc>
              <a:spcPct val="100000"/>
            </a:lnSpc>
            <a:defRPr b="1"/>
          </a:pPr>
          <a:r>
            <a:rPr lang="en-US" dirty="0"/>
            <a:t>Lesson 6</a:t>
          </a:r>
        </a:p>
      </dgm:t>
    </dgm:pt>
    <dgm:pt modelId="{106B3351-6987-4B20-8B09-28E46DD17A3B}" type="parTrans" cxnId="{39D22C10-C0A5-4D05-A6A5-56E6286BF4C9}">
      <dgm:prSet/>
      <dgm:spPr/>
      <dgm:t>
        <a:bodyPr/>
        <a:lstStyle/>
        <a:p>
          <a:endParaRPr lang="en-US"/>
        </a:p>
      </dgm:t>
    </dgm:pt>
    <dgm:pt modelId="{8CB12B74-1423-449B-8F5F-532EA28254BD}" type="sibTrans" cxnId="{39D22C10-C0A5-4D05-A6A5-56E6286BF4C9}">
      <dgm:prSet/>
      <dgm:spPr/>
      <dgm:t>
        <a:bodyPr/>
        <a:lstStyle/>
        <a:p>
          <a:endParaRPr lang="en-US"/>
        </a:p>
      </dgm:t>
    </dgm:pt>
    <dgm:pt modelId="{FAA2ECA0-700C-486D-914F-4F1468A64D0A}">
      <dgm:prSet phldrT="[Text]"/>
      <dgm:spPr/>
      <dgm:t>
        <a:bodyPr/>
        <a:lstStyle/>
        <a:p>
          <a:pPr>
            <a:lnSpc>
              <a:spcPct val="100000"/>
            </a:lnSpc>
          </a:pPr>
          <a:r>
            <a:rPr lang="en-US" dirty="0"/>
            <a:t>Performance considerations</a:t>
          </a:r>
        </a:p>
      </dgm:t>
    </dgm:pt>
    <dgm:pt modelId="{5A7C9EA5-DA41-4FE5-8D96-8C1DC8D3AA4A}" type="parTrans" cxnId="{15326B65-EDB1-43B7-B6FE-4550A01DA515}">
      <dgm:prSet/>
      <dgm:spPr/>
      <dgm:t>
        <a:bodyPr/>
        <a:lstStyle/>
        <a:p>
          <a:endParaRPr lang="en-US"/>
        </a:p>
      </dgm:t>
    </dgm:pt>
    <dgm:pt modelId="{CFA8F4B5-8FB9-411B-95F1-2CC414921419}" type="sibTrans" cxnId="{15326B65-EDB1-43B7-B6FE-4550A01DA515}">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12">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12">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12">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12">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12">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12">
        <dgm:presLayoutVars/>
      </dgm:prSet>
      <dgm:spPr/>
    </dgm:pt>
    <dgm:pt modelId="{4C69A90B-1810-4A6F-9E1E-01844FB50B27}" type="pres">
      <dgm:prSet presAssocID="{BC95BF52-41C8-4CDF-8DB7-5BF36F128E91}" presName="sibTrans" presStyleCnt="0"/>
      <dgm:spPr/>
    </dgm:pt>
    <dgm:pt modelId="{C99DD45C-1395-4D67-BC0C-131B06E3DE74}" type="pres">
      <dgm:prSet presAssocID="{F6C1FF41-C214-484C-B5B7-8DEE928B0BCC}" presName="compNode" presStyleCnt="0"/>
      <dgm:spPr/>
    </dgm:pt>
    <dgm:pt modelId="{604BEE6A-DBE4-4895-949D-4D47438550A1}" type="pres">
      <dgm:prSet presAssocID="{F6C1FF41-C214-484C-B5B7-8DEE928B0BCC}" presName="iconRect" presStyleLbl="node1" presStyleIdx="3" presStyleCnt="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587D062-0057-4DAC-B243-3C3B418BE54E}" type="pres">
      <dgm:prSet presAssocID="{F6C1FF41-C214-484C-B5B7-8DEE928B0BCC}" presName="iconSpace" presStyleCnt="0"/>
      <dgm:spPr/>
    </dgm:pt>
    <dgm:pt modelId="{7685DA87-188F-4CF7-B2C1-46CA02CA3086}" type="pres">
      <dgm:prSet presAssocID="{F6C1FF41-C214-484C-B5B7-8DEE928B0BCC}" presName="parTx" presStyleLbl="revTx" presStyleIdx="6" presStyleCnt="12">
        <dgm:presLayoutVars>
          <dgm:chMax val="0"/>
          <dgm:chPref val="0"/>
        </dgm:presLayoutVars>
      </dgm:prSet>
      <dgm:spPr/>
    </dgm:pt>
    <dgm:pt modelId="{960EBDC2-2571-4F91-8491-FA055E68F700}" type="pres">
      <dgm:prSet presAssocID="{F6C1FF41-C214-484C-B5B7-8DEE928B0BCC}" presName="txSpace" presStyleCnt="0"/>
      <dgm:spPr/>
    </dgm:pt>
    <dgm:pt modelId="{4DC94BF7-7288-46AF-A661-18D40671B4AA}" type="pres">
      <dgm:prSet presAssocID="{F6C1FF41-C214-484C-B5B7-8DEE928B0BCC}" presName="desTx" presStyleLbl="revTx" presStyleIdx="7" presStyleCnt="12">
        <dgm:presLayoutVars/>
      </dgm:prSet>
      <dgm:spPr/>
    </dgm:pt>
    <dgm:pt modelId="{5F10D837-0EA3-487F-8073-89FA9B424A0D}" type="pres">
      <dgm:prSet presAssocID="{256938CC-F260-4A55-9824-D57909390212}" presName="sibTrans" presStyleCnt="0"/>
      <dgm:spPr/>
    </dgm:pt>
    <dgm:pt modelId="{B60A3C31-192F-44FD-80A7-FEB4EFD3DD73}" type="pres">
      <dgm:prSet presAssocID="{A7DEA442-71E4-44BF-BFF9-A301CDD3C7B7}" presName="compNode" presStyleCnt="0"/>
      <dgm:spPr/>
    </dgm:pt>
    <dgm:pt modelId="{5E4CE5F6-159B-4C8E-924B-CFC92A344743}" type="pres">
      <dgm:prSet presAssocID="{A7DEA442-71E4-44BF-BFF9-A301CDD3C7B7}" presName="iconRect" presStyleLbl="node1" presStyleIdx="4"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430E9266-1A43-484A-B07F-DA1FAAFF6BE2}" type="pres">
      <dgm:prSet presAssocID="{A7DEA442-71E4-44BF-BFF9-A301CDD3C7B7}" presName="iconSpace" presStyleCnt="0"/>
      <dgm:spPr/>
    </dgm:pt>
    <dgm:pt modelId="{69778CD5-D34E-42D4-A6BD-D206B9A4940B}" type="pres">
      <dgm:prSet presAssocID="{A7DEA442-71E4-44BF-BFF9-A301CDD3C7B7}" presName="parTx" presStyleLbl="revTx" presStyleIdx="8" presStyleCnt="12">
        <dgm:presLayoutVars>
          <dgm:chMax val="0"/>
          <dgm:chPref val="0"/>
        </dgm:presLayoutVars>
      </dgm:prSet>
      <dgm:spPr/>
    </dgm:pt>
    <dgm:pt modelId="{8BE4D93D-B82D-4665-8496-F6C4E8E9AF80}" type="pres">
      <dgm:prSet presAssocID="{A7DEA442-71E4-44BF-BFF9-A301CDD3C7B7}" presName="txSpace" presStyleCnt="0"/>
      <dgm:spPr/>
    </dgm:pt>
    <dgm:pt modelId="{2D3EEB84-81D8-44B7-B470-7A5F405025A8}" type="pres">
      <dgm:prSet presAssocID="{A7DEA442-71E4-44BF-BFF9-A301CDD3C7B7}" presName="desTx" presStyleLbl="revTx" presStyleIdx="9" presStyleCnt="12">
        <dgm:presLayoutVars/>
      </dgm:prSet>
      <dgm:spPr/>
    </dgm:pt>
    <dgm:pt modelId="{6067C729-A561-4FC3-B4C3-A0CB5ED63B7D}" type="pres">
      <dgm:prSet presAssocID="{70B988C3-B3D5-40C4-BD60-613D73ECF444}" presName="sibTrans" presStyleCnt="0"/>
      <dgm:spPr/>
    </dgm:pt>
    <dgm:pt modelId="{0A0B8391-8EDF-4F99-8159-F25CEF2B47F9}" type="pres">
      <dgm:prSet presAssocID="{48F7AC27-DD7A-44D5-9ED5-A003A8FD6968}" presName="compNode" presStyleCnt="0"/>
      <dgm:spPr/>
    </dgm:pt>
    <dgm:pt modelId="{0A5FD97A-019D-4D30-9AE3-A229E570A3EF}" type="pres">
      <dgm:prSet presAssocID="{48F7AC27-DD7A-44D5-9ED5-A003A8FD6968}" presName="iconRect" presStyleLbl="node1" presStyleIdx="5"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3A367F5F-B988-4321-BC4D-8BEB58A5142B}" type="pres">
      <dgm:prSet presAssocID="{48F7AC27-DD7A-44D5-9ED5-A003A8FD6968}" presName="iconSpace" presStyleCnt="0"/>
      <dgm:spPr/>
    </dgm:pt>
    <dgm:pt modelId="{1B762218-9016-4E29-913A-92F744CE1131}" type="pres">
      <dgm:prSet presAssocID="{48F7AC27-DD7A-44D5-9ED5-A003A8FD6968}" presName="parTx" presStyleLbl="revTx" presStyleIdx="10" presStyleCnt="12">
        <dgm:presLayoutVars>
          <dgm:chMax val="0"/>
          <dgm:chPref val="0"/>
        </dgm:presLayoutVars>
      </dgm:prSet>
      <dgm:spPr/>
    </dgm:pt>
    <dgm:pt modelId="{483697A3-0B10-4773-B21F-4E56C069334E}" type="pres">
      <dgm:prSet presAssocID="{48F7AC27-DD7A-44D5-9ED5-A003A8FD6968}" presName="txSpace" presStyleCnt="0"/>
      <dgm:spPr/>
    </dgm:pt>
    <dgm:pt modelId="{F8810AE4-D06B-4D0D-97F8-602826148CA2}" type="pres">
      <dgm:prSet presAssocID="{48F7AC27-DD7A-44D5-9ED5-A003A8FD6968}" presName="desTx" presStyleLbl="revTx" presStyleIdx="11" presStyleCnt="12">
        <dgm:presLayoutVars/>
      </dgm:prSet>
      <dgm:spPr/>
    </dgm:pt>
  </dgm:ptLst>
  <dgm:cxnLst>
    <dgm:cxn modelId="{2424A802-7A2F-4B0D-AF97-8C3284E84220}" type="presOf" srcId="{A7DEA442-71E4-44BF-BFF9-A301CDD3C7B7}" destId="{69778CD5-D34E-42D4-A6BD-D206B9A4940B}" srcOrd="0" destOrd="0" presId="urn:microsoft.com/office/officeart/2018/2/layout/IconLabelDescriptionList"/>
    <dgm:cxn modelId="{E05A1205-98EA-4FB3-9586-C5AA2E3A8953}" type="presOf" srcId="{121A4E49-D7FE-4C61-890E-F26433221A05}" destId="{0A9236D2-7D4D-4D50-85DB-5AF77D540342}" srcOrd="0" destOrd="0" presId="urn:microsoft.com/office/officeart/2018/2/layout/IconLabelDescriptionList"/>
    <dgm:cxn modelId="{2942B20A-1D6C-4804-AD87-C88308298296}" type="presOf" srcId="{48F7AC27-DD7A-44D5-9ED5-A003A8FD6968}" destId="{1B762218-9016-4E29-913A-92F744CE1131}"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39D22C10-C0A5-4D05-A6A5-56E6286BF4C9}" srcId="{833EB1A1-3006-4C51-9A3C-6BC2C66AE145}" destId="{48F7AC27-DD7A-44D5-9ED5-A003A8FD6968}" srcOrd="5" destOrd="0" parTransId="{106B3351-6987-4B20-8B09-28E46DD17A3B}" sibTransId="{8CB12B74-1423-449B-8F5F-532EA28254BD}"/>
    <dgm:cxn modelId="{E98C6C16-BED1-4448-A893-9B083FEED910}" srcId="{833EB1A1-3006-4C51-9A3C-6BC2C66AE145}" destId="{8CB907A8-E954-44A9-90A5-B56D1E37DA6C}" srcOrd="1" destOrd="0" parTransId="{9E80C5FC-521A-4F5E-B508-1EEFFBEB277E}" sibTransId="{ABFD3974-BF42-49F7-9F84-B2129CA7200A}"/>
    <dgm:cxn modelId="{AFDF3A24-AFC8-4CE2-A3DA-550D08814BD3}" srcId="{A7DEA442-71E4-44BF-BFF9-A301CDD3C7B7}" destId="{E69319AF-36DE-4D7E-B3A9-378CD7C25447}" srcOrd="0" destOrd="0" parTransId="{1FF88755-5F03-4BC9-A31D-1E0399701F90}" sibTransId="{7E5DC661-1C9A-4E5E-9E12-B1A8E1D9A28C}"/>
    <dgm:cxn modelId="{88EA5E41-CD08-40CA-B8FE-03D6FAA82C87}" srcId="{F6C1FF41-C214-484C-B5B7-8DEE928B0BCC}" destId="{0DF91697-C0C2-4D24-BC08-9C3147964C84}" srcOrd="0" destOrd="0" parTransId="{79421F84-94D4-4223-904B-2A74F0E69095}" sibTransId="{D2AA3E89-BFCC-44F4-967E-72E0A61D6302}"/>
    <dgm:cxn modelId="{15326B65-EDB1-43B7-B6FE-4550A01DA515}" srcId="{48F7AC27-DD7A-44D5-9ED5-A003A8FD6968}" destId="{FAA2ECA0-700C-486D-914F-4F1468A64D0A}" srcOrd="0" destOrd="0" parTransId="{5A7C9EA5-DA41-4FE5-8D96-8C1DC8D3AA4A}" sibTransId="{CFA8F4B5-8FB9-411B-95F1-2CC414921419}"/>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F93A3579-A1B2-4537-8D78-25C3A31810CD}" type="presOf" srcId="{FAA2ECA0-700C-486D-914F-4F1468A64D0A}" destId="{F8810AE4-D06B-4D0D-97F8-602826148CA2}" srcOrd="0" destOrd="0" presId="urn:microsoft.com/office/officeart/2018/2/layout/IconLabelDescriptionList"/>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FC66DBA1-A47B-438A-8C59-C1FBD22C3CFA}" type="presOf" srcId="{F6C1FF41-C214-484C-B5B7-8DEE928B0BCC}" destId="{7685DA87-188F-4CF7-B2C1-46CA02CA3086}" srcOrd="0" destOrd="0" presId="urn:microsoft.com/office/officeart/2018/2/layout/IconLabelDescriptionList"/>
    <dgm:cxn modelId="{3EFBACA2-7826-40CF-AE0F-D53365460C21}" type="presOf" srcId="{833EB1A1-3006-4C51-9A3C-6BC2C66AE145}" destId="{57293E35-2C8F-4265-BBE8-864D6E769CAF}" srcOrd="0" destOrd="0" presId="urn:microsoft.com/office/officeart/2018/2/layout/IconLabelDescriptionList"/>
    <dgm:cxn modelId="{A7FD6AB2-22B2-4751-ABCF-7642E6BB916A}" srcId="{833EB1A1-3006-4C51-9A3C-6BC2C66AE145}" destId="{F6C1FF41-C214-484C-B5B7-8DEE928B0BCC}" srcOrd="3" destOrd="0" parTransId="{E0723A19-0976-451E-A873-D58AC8B9D354}" sibTransId="{256938CC-F260-4A55-9824-D57909390212}"/>
    <dgm:cxn modelId="{19A4F3B3-FBF7-4FB9-B649-A4BABEE1F9F9}" srcId="{833EB1A1-3006-4C51-9A3C-6BC2C66AE145}" destId="{A7DEA442-71E4-44BF-BFF9-A301CDD3C7B7}" srcOrd="4" destOrd="0" parTransId="{D6229F1E-6BCB-443E-839B-161089199201}" sibTransId="{70B988C3-B3D5-40C4-BD60-613D73ECF444}"/>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361739CB-43F6-4BD3-A35E-C4BE5F04C708}" type="presOf" srcId="{0DF91697-C0C2-4D24-BC08-9C3147964C84}" destId="{4DC94BF7-7288-46AF-A661-18D40671B4AA}" srcOrd="0" destOrd="0" presId="urn:microsoft.com/office/officeart/2018/2/layout/IconLabelDescriptionList"/>
    <dgm:cxn modelId="{50FC04EB-6594-49D1-BB22-5F43FF014A8F}" type="presOf" srcId="{E69319AF-36DE-4D7E-B3A9-378CD7C25447}" destId="{2D3EEB84-81D8-44B7-B470-7A5F405025A8}" srcOrd="0" destOrd="0" presId="urn:microsoft.com/office/officeart/2018/2/layout/IconLabelDescriptionList"/>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 modelId="{5656F778-236C-4425-9DF1-92A0140AFA40}" type="presParOf" srcId="{57293E35-2C8F-4265-BBE8-864D6E769CAF}" destId="{4C69A90B-1810-4A6F-9E1E-01844FB50B27}" srcOrd="5" destOrd="0" presId="urn:microsoft.com/office/officeart/2018/2/layout/IconLabelDescriptionList"/>
    <dgm:cxn modelId="{A70FE0C7-AA93-46C7-AE52-34176CBA1492}" type="presParOf" srcId="{57293E35-2C8F-4265-BBE8-864D6E769CAF}" destId="{C99DD45C-1395-4D67-BC0C-131B06E3DE74}" srcOrd="6" destOrd="0" presId="urn:microsoft.com/office/officeart/2018/2/layout/IconLabelDescriptionList"/>
    <dgm:cxn modelId="{DDDD2994-BDE4-4083-9C56-DD77DA6CA38E}" type="presParOf" srcId="{C99DD45C-1395-4D67-BC0C-131B06E3DE74}" destId="{604BEE6A-DBE4-4895-949D-4D47438550A1}" srcOrd="0" destOrd="0" presId="urn:microsoft.com/office/officeart/2018/2/layout/IconLabelDescriptionList"/>
    <dgm:cxn modelId="{EEED7AB1-CA1F-4E74-BD17-DE12836DD3EC}" type="presParOf" srcId="{C99DD45C-1395-4D67-BC0C-131B06E3DE74}" destId="{9587D062-0057-4DAC-B243-3C3B418BE54E}" srcOrd="1" destOrd="0" presId="urn:microsoft.com/office/officeart/2018/2/layout/IconLabelDescriptionList"/>
    <dgm:cxn modelId="{CEF76665-B8A3-4EF1-8E8A-AAFB8D5AEB9F}" type="presParOf" srcId="{C99DD45C-1395-4D67-BC0C-131B06E3DE74}" destId="{7685DA87-188F-4CF7-B2C1-46CA02CA3086}" srcOrd="2" destOrd="0" presId="urn:microsoft.com/office/officeart/2018/2/layout/IconLabelDescriptionList"/>
    <dgm:cxn modelId="{9DAF65A3-3F8F-48F7-A846-DCB768EDDAF6}" type="presParOf" srcId="{C99DD45C-1395-4D67-BC0C-131B06E3DE74}" destId="{960EBDC2-2571-4F91-8491-FA055E68F700}" srcOrd="3" destOrd="0" presId="urn:microsoft.com/office/officeart/2018/2/layout/IconLabelDescriptionList"/>
    <dgm:cxn modelId="{951D113E-6968-44B1-8B70-D0BAC6C73098}" type="presParOf" srcId="{C99DD45C-1395-4D67-BC0C-131B06E3DE74}" destId="{4DC94BF7-7288-46AF-A661-18D40671B4AA}" srcOrd="4" destOrd="0" presId="urn:microsoft.com/office/officeart/2018/2/layout/IconLabelDescriptionList"/>
    <dgm:cxn modelId="{03BBB497-F340-40DD-9D2C-82A0EC978520}" type="presParOf" srcId="{57293E35-2C8F-4265-BBE8-864D6E769CAF}" destId="{5F10D837-0EA3-487F-8073-89FA9B424A0D}" srcOrd="7" destOrd="0" presId="urn:microsoft.com/office/officeart/2018/2/layout/IconLabelDescriptionList"/>
    <dgm:cxn modelId="{CC9B3C42-F40E-4300-A003-CEDCD80A97E9}" type="presParOf" srcId="{57293E35-2C8F-4265-BBE8-864D6E769CAF}" destId="{B60A3C31-192F-44FD-80A7-FEB4EFD3DD73}" srcOrd="8" destOrd="0" presId="urn:microsoft.com/office/officeart/2018/2/layout/IconLabelDescriptionList"/>
    <dgm:cxn modelId="{8521BCB8-6556-4709-8267-6A4D8A0C2C90}" type="presParOf" srcId="{B60A3C31-192F-44FD-80A7-FEB4EFD3DD73}" destId="{5E4CE5F6-159B-4C8E-924B-CFC92A344743}" srcOrd="0" destOrd="0" presId="urn:microsoft.com/office/officeart/2018/2/layout/IconLabelDescriptionList"/>
    <dgm:cxn modelId="{5E505BC9-AC49-46CE-BE2D-CD92C957D059}" type="presParOf" srcId="{B60A3C31-192F-44FD-80A7-FEB4EFD3DD73}" destId="{430E9266-1A43-484A-B07F-DA1FAAFF6BE2}" srcOrd="1" destOrd="0" presId="urn:microsoft.com/office/officeart/2018/2/layout/IconLabelDescriptionList"/>
    <dgm:cxn modelId="{FEDB43F1-88CB-4FD8-AEA1-B26E27FF91F3}" type="presParOf" srcId="{B60A3C31-192F-44FD-80A7-FEB4EFD3DD73}" destId="{69778CD5-D34E-42D4-A6BD-D206B9A4940B}" srcOrd="2" destOrd="0" presId="urn:microsoft.com/office/officeart/2018/2/layout/IconLabelDescriptionList"/>
    <dgm:cxn modelId="{145588AA-2704-4530-A2E7-518EB3BAC4A1}" type="presParOf" srcId="{B60A3C31-192F-44FD-80A7-FEB4EFD3DD73}" destId="{8BE4D93D-B82D-4665-8496-F6C4E8E9AF80}" srcOrd="3" destOrd="0" presId="urn:microsoft.com/office/officeart/2018/2/layout/IconLabelDescriptionList"/>
    <dgm:cxn modelId="{40CE9AB3-1E38-42F3-99B5-FC8CDB2BEE8F}" type="presParOf" srcId="{B60A3C31-192F-44FD-80A7-FEB4EFD3DD73}" destId="{2D3EEB84-81D8-44B7-B470-7A5F405025A8}" srcOrd="4" destOrd="0" presId="urn:microsoft.com/office/officeart/2018/2/layout/IconLabelDescriptionList"/>
    <dgm:cxn modelId="{A6F981CF-5A52-47A7-A904-6DE70C1A6E30}" type="presParOf" srcId="{57293E35-2C8F-4265-BBE8-864D6E769CAF}" destId="{6067C729-A561-4FC3-B4C3-A0CB5ED63B7D}" srcOrd="9" destOrd="0" presId="urn:microsoft.com/office/officeart/2018/2/layout/IconLabelDescriptionList"/>
    <dgm:cxn modelId="{0E0A70F0-C0DE-418C-851A-B5BC6E61AFC1}" type="presParOf" srcId="{57293E35-2C8F-4265-BBE8-864D6E769CAF}" destId="{0A0B8391-8EDF-4F99-8159-F25CEF2B47F9}" srcOrd="10" destOrd="0" presId="urn:microsoft.com/office/officeart/2018/2/layout/IconLabelDescriptionList"/>
    <dgm:cxn modelId="{1D90832B-6B3A-4080-A4AC-3F6ECEB00F65}" type="presParOf" srcId="{0A0B8391-8EDF-4F99-8159-F25CEF2B47F9}" destId="{0A5FD97A-019D-4D30-9AE3-A229E570A3EF}" srcOrd="0" destOrd="0" presId="urn:microsoft.com/office/officeart/2018/2/layout/IconLabelDescriptionList"/>
    <dgm:cxn modelId="{B76842D7-C8F6-449C-83CA-6F5CFBF27C8B}" type="presParOf" srcId="{0A0B8391-8EDF-4F99-8159-F25CEF2B47F9}" destId="{3A367F5F-B988-4321-BC4D-8BEB58A5142B}" srcOrd="1" destOrd="0" presId="urn:microsoft.com/office/officeart/2018/2/layout/IconLabelDescriptionList"/>
    <dgm:cxn modelId="{876A214B-9D1A-4CDE-9F0D-04B596A33557}" type="presParOf" srcId="{0A0B8391-8EDF-4F99-8159-F25CEF2B47F9}" destId="{1B762218-9016-4E29-913A-92F744CE1131}" srcOrd="2" destOrd="0" presId="urn:microsoft.com/office/officeart/2018/2/layout/IconLabelDescriptionList"/>
    <dgm:cxn modelId="{0FEFCD2E-C25A-48BA-A419-C4F1853A2571}" type="presParOf" srcId="{0A0B8391-8EDF-4F99-8159-F25CEF2B47F9}" destId="{483697A3-0B10-4773-B21F-4E56C069334E}" srcOrd="3" destOrd="0" presId="urn:microsoft.com/office/officeart/2018/2/layout/IconLabelDescriptionList"/>
    <dgm:cxn modelId="{BDF1814F-A0D9-4847-8587-D4F7516FBD5C}" type="presParOf" srcId="{0A0B8391-8EDF-4F99-8159-F25CEF2B47F9}" destId="{F8810AE4-D06B-4D0D-97F8-602826148CA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DC62DB-D008-4E92-88D8-F2AAC438EE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9CA52E4-DA76-4F9F-8AB7-655AAB48FDF5}">
      <dgm:prSet phldrT="[Text]"/>
      <dgm:spPr/>
      <dgm:t>
        <a:bodyPr/>
        <a:lstStyle/>
        <a:p>
          <a:r>
            <a:rPr lang="en-US" dirty="0"/>
            <a:t>Basic Expressions </a:t>
          </a:r>
        </a:p>
      </dgm:t>
    </dgm:pt>
    <dgm:pt modelId="{BCA9F31A-0339-4959-A946-5D6577477A2D}" type="parTrans" cxnId="{4D50AC3F-16CF-4F05-9A3C-038827138BA0}">
      <dgm:prSet/>
      <dgm:spPr/>
      <dgm:t>
        <a:bodyPr/>
        <a:lstStyle/>
        <a:p>
          <a:endParaRPr lang="en-US"/>
        </a:p>
      </dgm:t>
    </dgm:pt>
    <dgm:pt modelId="{C974D4C1-1A0A-4AA4-B9BB-F9E1E0CFAB95}" type="sibTrans" cxnId="{4D50AC3F-16CF-4F05-9A3C-038827138BA0}">
      <dgm:prSet/>
      <dgm:spPr/>
      <dgm:t>
        <a:bodyPr/>
        <a:lstStyle/>
        <a:p>
          <a:endParaRPr lang="en-US"/>
        </a:p>
      </dgm:t>
    </dgm:pt>
    <dgm:pt modelId="{291371C3-54B7-488C-A4B1-EA6888E45709}">
      <dgm:prSet phldrT="[Text]"/>
      <dgm:spPr/>
      <dgm:t>
        <a:bodyPr/>
        <a:lstStyle/>
        <a:p>
          <a:r>
            <a:rPr lang="en-US" b="0" i="0" dirty="0"/>
            <a:t>Basic expressions allow you to transform values or members at the data source level of detail (a row-level calculation) or at the visualization level of detail (an aggregate calculation).</a:t>
          </a:r>
          <a:endParaRPr lang="en-US" dirty="0"/>
        </a:p>
      </dgm:t>
    </dgm:pt>
    <dgm:pt modelId="{685E4D78-1B78-4601-B449-F27DF5B33FE3}" type="parTrans" cxnId="{06E98CD0-0179-4B85-A7EF-E2D56F4D4A89}">
      <dgm:prSet/>
      <dgm:spPr/>
      <dgm:t>
        <a:bodyPr/>
        <a:lstStyle/>
        <a:p>
          <a:endParaRPr lang="en-US"/>
        </a:p>
      </dgm:t>
    </dgm:pt>
    <dgm:pt modelId="{288208F1-5FD3-4663-B9E7-091B3030F577}" type="sibTrans" cxnId="{06E98CD0-0179-4B85-A7EF-E2D56F4D4A89}">
      <dgm:prSet/>
      <dgm:spPr/>
      <dgm:t>
        <a:bodyPr/>
        <a:lstStyle/>
        <a:p>
          <a:endParaRPr lang="en-US"/>
        </a:p>
      </dgm:t>
    </dgm:pt>
    <dgm:pt modelId="{C01B6A3D-4E42-4B72-A5B3-15099D9E5454}">
      <dgm:prSet phldrT="[Text]"/>
      <dgm:spPr/>
      <dgm:t>
        <a:bodyPr/>
        <a:lstStyle/>
        <a:p>
          <a:r>
            <a:rPr lang="en-US" dirty="0"/>
            <a:t>Level of Detail (LOD) Expressions</a:t>
          </a:r>
        </a:p>
      </dgm:t>
    </dgm:pt>
    <dgm:pt modelId="{1BE13452-F612-49B1-A408-6F905B4188B7}" type="parTrans" cxnId="{81CBD183-7DF3-4B1B-96B1-0B821A6661BE}">
      <dgm:prSet/>
      <dgm:spPr/>
      <dgm:t>
        <a:bodyPr/>
        <a:lstStyle/>
        <a:p>
          <a:endParaRPr lang="en-US"/>
        </a:p>
      </dgm:t>
    </dgm:pt>
    <dgm:pt modelId="{A86EEC8F-6102-4CBF-9A8E-F63DE1090001}" type="sibTrans" cxnId="{81CBD183-7DF3-4B1B-96B1-0B821A6661BE}">
      <dgm:prSet/>
      <dgm:spPr/>
      <dgm:t>
        <a:bodyPr/>
        <a:lstStyle/>
        <a:p>
          <a:endParaRPr lang="en-US"/>
        </a:p>
      </dgm:t>
    </dgm:pt>
    <dgm:pt modelId="{E0BEEBA2-C721-4E3C-A9F7-7C5EA281A43F}">
      <dgm:prSet phldrT="[Text]"/>
      <dgm:spPr/>
      <dgm:t>
        <a:bodyPr/>
        <a:lstStyle/>
        <a:p>
          <a:r>
            <a:rPr lang="en-US" b="0" i="0" dirty="0"/>
            <a:t>Just like basic expressions, LOD expressions allow you to compute values at the data source level and the visualization level. However, LOD expressions give you even more control on the level of granularity you want to compute. They can be performed at a more granular level, a less granular level, or an entirely independent level.</a:t>
          </a:r>
          <a:endParaRPr lang="en-US" dirty="0"/>
        </a:p>
      </dgm:t>
    </dgm:pt>
    <dgm:pt modelId="{EBE0615C-7D4E-4EAC-9DF3-3A8C7AA368E5}" type="parTrans" cxnId="{B5872098-9892-4FA6-9A51-A21B17156AB6}">
      <dgm:prSet/>
      <dgm:spPr/>
      <dgm:t>
        <a:bodyPr/>
        <a:lstStyle/>
        <a:p>
          <a:endParaRPr lang="en-US"/>
        </a:p>
      </dgm:t>
    </dgm:pt>
    <dgm:pt modelId="{4F69B6D2-7548-47AC-963D-D59E535AF5B7}" type="sibTrans" cxnId="{B5872098-9892-4FA6-9A51-A21B17156AB6}">
      <dgm:prSet/>
      <dgm:spPr/>
      <dgm:t>
        <a:bodyPr/>
        <a:lstStyle/>
        <a:p>
          <a:endParaRPr lang="en-US"/>
        </a:p>
      </dgm:t>
    </dgm:pt>
    <dgm:pt modelId="{4E4EDC8F-4C69-41BE-878E-7E2920D4D1C7}">
      <dgm:prSet phldrT="[Text]"/>
      <dgm:spPr/>
      <dgm:t>
        <a:bodyPr/>
        <a:lstStyle/>
        <a:p>
          <a:r>
            <a:rPr lang="en-US" dirty="0"/>
            <a:t>Table Calculations</a:t>
          </a:r>
        </a:p>
      </dgm:t>
    </dgm:pt>
    <dgm:pt modelId="{699D2B42-1024-46B0-9A39-5A1B55570D0C}" type="parTrans" cxnId="{E4B9EB1F-4EA8-4DDE-A85D-D22813918C18}">
      <dgm:prSet/>
      <dgm:spPr/>
      <dgm:t>
        <a:bodyPr/>
        <a:lstStyle/>
        <a:p>
          <a:endParaRPr lang="en-US"/>
        </a:p>
      </dgm:t>
    </dgm:pt>
    <dgm:pt modelId="{117C353C-78E8-4719-8825-340AED1CEF73}" type="sibTrans" cxnId="{E4B9EB1F-4EA8-4DDE-A85D-D22813918C18}">
      <dgm:prSet/>
      <dgm:spPr/>
      <dgm:t>
        <a:bodyPr/>
        <a:lstStyle/>
        <a:p>
          <a:endParaRPr lang="en-US"/>
        </a:p>
      </dgm:t>
    </dgm:pt>
    <dgm:pt modelId="{ADD035D6-9C8D-4DCB-ABD0-99DFEB68E842}">
      <dgm:prSet phldrT="[Text]"/>
      <dgm:spPr/>
      <dgm:t>
        <a:bodyPr/>
        <a:lstStyle/>
        <a:p>
          <a:r>
            <a:rPr lang="en-US" b="0" i="0" dirty="0"/>
            <a:t>Table calculations allow you to transform values at the level of detail of the visualization only.</a:t>
          </a:r>
          <a:endParaRPr lang="en-US" dirty="0"/>
        </a:p>
      </dgm:t>
    </dgm:pt>
    <dgm:pt modelId="{2F05D81C-1AC8-44E2-8ABD-C82B69606925}" type="parTrans" cxnId="{D826BD26-AE0B-4CB7-9F30-6CBCB725CD0B}">
      <dgm:prSet/>
      <dgm:spPr/>
      <dgm:t>
        <a:bodyPr/>
        <a:lstStyle/>
        <a:p>
          <a:endParaRPr lang="en-US"/>
        </a:p>
      </dgm:t>
    </dgm:pt>
    <dgm:pt modelId="{324012EB-8286-4EEA-9B28-7D558E969812}" type="sibTrans" cxnId="{D826BD26-AE0B-4CB7-9F30-6CBCB725CD0B}">
      <dgm:prSet/>
      <dgm:spPr/>
      <dgm:t>
        <a:bodyPr/>
        <a:lstStyle/>
        <a:p>
          <a:endParaRPr lang="en-US"/>
        </a:p>
      </dgm:t>
    </dgm:pt>
    <dgm:pt modelId="{357EB5E5-3BE6-40E2-AF4F-F7A2CDA274E7}">
      <dgm:prSet phldrT="[Text]"/>
      <dgm:spPr/>
      <dgm:t>
        <a:bodyPr/>
        <a:lstStyle/>
        <a:p>
          <a:r>
            <a:rPr lang="en-US" dirty="0"/>
            <a:t>Table calculations will be covered, in detail, in the next module.</a:t>
          </a:r>
        </a:p>
      </dgm:t>
    </dgm:pt>
    <dgm:pt modelId="{05CB9A36-6A91-4834-A169-0CF5DCB9298E}" type="parTrans" cxnId="{72368A65-FFB2-4F80-BCEC-9B10E439D02D}">
      <dgm:prSet/>
      <dgm:spPr/>
    </dgm:pt>
    <dgm:pt modelId="{E5A417E2-791F-4B61-A60E-3573E3EA589B}" type="sibTrans" cxnId="{72368A65-FFB2-4F80-BCEC-9B10E439D02D}">
      <dgm:prSet/>
      <dgm:spPr/>
    </dgm:pt>
    <dgm:pt modelId="{7285E842-610E-4A73-B55B-CA7A6AF869DE}" type="pres">
      <dgm:prSet presAssocID="{C7DC62DB-D008-4E92-88D8-F2AAC438EEA9}" presName="Name0" presStyleCnt="0">
        <dgm:presLayoutVars>
          <dgm:dir/>
          <dgm:animLvl val="lvl"/>
          <dgm:resizeHandles val="exact"/>
        </dgm:presLayoutVars>
      </dgm:prSet>
      <dgm:spPr/>
    </dgm:pt>
    <dgm:pt modelId="{DB2DDCAF-CBBA-4760-9A91-54A278840EE5}" type="pres">
      <dgm:prSet presAssocID="{29CA52E4-DA76-4F9F-8AB7-655AAB48FDF5}" presName="composite" presStyleCnt="0"/>
      <dgm:spPr/>
    </dgm:pt>
    <dgm:pt modelId="{5CD97BAD-D52D-4CFB-950E-72BD215BDC21}" type="pres">
      <dgm:prSet presAssocID="{29CA52E4-DA76-4F9F-8AB7-655AAB48FDF5}" presName="parTx" presStyleLbl="alignNode1" presStyleIdx="0" presStyleCnt="3">
        <dgm:presLayoutVars>
          <dgm:chMax val="0"/>
          <dgm:chPref val="0"/>
          <dgm:bulletEnabled val="1"/>
        </dgm:presLayoutVars>
      </dgm:prSet>
      <dgm:spPr/>
    </dgm:pt>
    <dgm:pt modelId="{8129CF1F-7327-4869-BFC3-7640548FC673}" type="pres">
      <dgm:prSet presAssocID="{29CA52E4-DA76-4F9F-8AB7-655AAB48FDF5}" presName="desTx" presStyleLbl="alignAccFollowNode1" presStyleIdx="0" presStyleCnt="3">
        <dgm:presLayoutVars>
          <dgm:bulletEnabled val="1"/>
        </dgm:presLayoutVars>
      </dgm:prSet>
      <dgm:spPr/>
    </dgm:pt>
    <dgm:pt modelId="{59B6EFDF-88BB-45AC-A45D-B9BEE3C1A959}" type="pres">
      <dgm:prSet presAssocID="{C974D4C1-1A0A-4AA4-B9BB-F9E1E0CFAB95}" presName="space" presStyleCnt="0"/>
      <dgm:spPr/>
    </dgm:pt>
    <dgm:pt modelId="{5973A72E-306A-4399-B97C-6CB02A0CC50A}" type="pres">
      <dgm:prSet presAssocID="{C01B6A3D-4E42-4B72-A5B3-15099D9E5454}" presName="composite" presStyleCnt="0"/>
      <dgm:spPr/>
    </dgm:pt>
    <dgm:pt modelId="{05804B97-F8D2-47DB-AEF3-B3863FDF5673}" type="pres">
      <dgm:prSet presAssocID="{C01B6A3D-4E42-4B72-A5B3-15099D9E5454}" presName="parTx" presStyleLbl="alignNode1" presStyleIdx="1" presStyleCnt="3">
        <dgm:presLayoutVars>
          <dgm:chMax val="0"/>
          <dgm:chPref val="0"/>
          <dgm:bulletEnabled val="1"/>
        </dgm:presLayoutVars>
      </dgm:prSet>
      <dgm:spPr/>
    </dgm:pt>
    <dgm:pt modelId="{99745B11-AACF-4BED-92A4-87710AEC0A1D}" type="pres">
      <dgm:prSet presAssocID="{C01B6A3D-4E42-4B72-A5B3-15099D9E5454}" presName="desTx" presStyleLbl="alignAccFollowNode1" presStyleIdx="1" presStyleCnt="3">
        <dgm:presLayoutVars>
          <dgm:bulletEnabled val="1"/>
        </dgm:presLayoutVars>
      </dgm:prSet>
      <dgm:spPr/>
    </dgm:pt>
    <dgm:pt modelId="{8A4C173C-3AFA-47FC-946A-EF9D312A63AF}" type="pres">
      <dgm:prSet presAssocID="{A86EEC8F-6102-4CBF-9A8E-F63DE1090001}" presName="space" presStyleCnt="0"/>
      <dgm:spPr/>
    </dgm:pt>
    <dgm:pt modelId="{6A80C07B-D8D5-404C-A482-A8819FB7208B}" type="pres">
      <dgm:prSet presAssocID="{4E4EDC8F-4C69-41BE-878E-7E2920D4D1C7}" presName="composite" presStyleCnt="0"/>
      <dgm:spPr/>
    </dgm:pt>
    <dgm:pt modelId="{999F547C-B25E-4D96-B2B2-515015A9AE7E}" type="pres">
      <dgm:prSet presAssocID="{4E4EDC8F-4C69-41BE-878E-7E2920D4D1C7}" presName="parTx" presStyleLbl="alignNode1" presStyleIdx="2" presStyleCnt="3">
        <dgm:presLayoutVars>
          <dgm:chMax val="0"/>
          <dgm:chPref val="0"/>
          <dgm:bulletEnabled val="1"/>
        </dgm:presLayoutVars>
      </dgm:prSet>
      <dgm:spPr/>
    </dgm:pt>
    <dgm:pt modelId="{B0B83638-2443-4CD5-B84C-18E245DDFECD}" type="pres">
      <dgm:prSet presAssocID="{4E4EDC8F-4C69-41BE-878E-7E2920D4D1C7}" presName="desTx" presStyleLbl="alignAccFollowNode1" presStyleIdx="2" presStyleCnt="3">
        <dgm:presLayoutVars>
          <dgm:bulletEnabled val="1"/>
        </dgm:presLayoutVars>
      </dgm:prSet>
      <dgm:spPr/>
    </dgm:pt>
  </dgm:ptLst>
  <dgm:cxnLst>
    <dgm:cxn modelId="{6ACAE508-8257-4855-AA9F-2F4394D1866A}" type="presOf" srcId="{4E4EDC8F-4C69-41BE-878E-7E2920D4D1C7}" destId="{999F547C-B25E-4D96-B2B2-515015A9AE7E}" srcOrd="0" destOrd="0" presId="urn:microsoft.com/office/officeart/2005/8/layout/hList1"/>
    <dgm:cxn modelId="{1D43D709-2A41-4486-937D-AD1D2427541E}" type="presOf" srcId="{357EB5E5-3BE6-40E2-AF4F-F7A2CDA274E7}" destId="{B0B83638-2443-4CD5-B84C-18E245DDFECD}" srcOrd="0" destOrd="1" presId="urn:microsoft.com/office/officeart/2005/8/layout/hList1"/>
    <dgm:cxn modelId="{522B4A10-9B0E-47C9-B88C-AD78883D82FD}" type="presOf" srcId="{29CA52E4-DA76-4F9F-8AB7-655AAB48FDF5}" destId="{5CD97BAD-D52D-4CFB-950E-72BD215BDC21}" srcOrd="0" destOrd="0" presId="urn:microsoft.com/office/officeart/2005/8/layout/hList1"/>
    <dgm:cxn modelId="{E4B9EB1F-4EA8-4DDE-A85D-D22813918C18}" srcId="{C7DC62DB-D008-4E92-88D8-F2AAC438EEA9}" destId="{4E4EDC8F-4C69-41BE-878E-7E2920D4D1C7}" srcOrd="2" destOrd="0" parTransId="{699D2B42-1024-46B0-9A39-5A1B55570D0C}" sibTransId="{117C353C-78E8-4719-8825-340AED1CEF73}"/>
    <dgm:cxn modelId="{D826BD26-AE0B-4CB7-9F30-6CBCB725CD0B}" srcId="{4E4EDC8F-4C69-41BE-878E-7E2920D4D1C7}" destId="{ADD035D6-9C8D-4DCB-ABD0-99DFEB68E842}" srcOrd="0" destOrd="0" parTransId="{2F05D81C-1AC8-44E2-8ABD-C82B69606925}" sibTransId="{324012EB-8286-4EEA-9B28-7D558E969812}"/>
    <dgm:cxn modelId="{7DA1C326-CB06-4AF3-9BA8-29434BF97471}" type="presOf" srcId="{291371C3-54B7-488C-A4B1-EA6888E45709}" destId="{8129CF1F-7327-4869-BFC3-7640548FC673}" srcOrd="0" destOrd="0" presId="urn:microsoft.com/office/officeart/2005/8/layout/hList1"/>
    <dgm:cxn modelId="{4D50AC3F-16CF-4F05-9A3C-038827138BA0}" srcId="{C7DC62DB-D008-4E92-88D8-F2AAC438EEA9}" destId="{29CA52E4-DA76-4F9F-8AB7-655AAB48FDF5}" srcOrd="0" destOrd="0" parTransId="{BCA9F31A-0339-4959-A946-5D6577477A2D}" sibTransId="{C974D4C1-1A0A-4AA4-B9BB-F9E1E0CFAB95}"/>
    <dgm:cxn modelId="{72368A65-FFB2-4F80-BCEC-9B10E439D02D}" srcId="{4E4EDC8F-4C69-41BE-878E-7E2920D4D1C7}" destId="{357EB5E5-3BE6-40E2-AF4F-F7A2CDA274E7}" srcOrd="1" destOrd="0" parTransId="{05CB9A36-6A91-4834-A169-0CF5DCB9298E}" sibTransId="{E5A417E2-791F-4B61-A60E-3573E3EA589B}"/>
    <dgm:cxn modelId="{DF77C466-C5B5-4282-A8CD-81CA93B6C376}" type="presOf" srcId="{E0BEEBA2-C721-4E3C-A9F7-7C5EA281A43F}" destId="{99745B11-AACF-4BED-92A4-87710AEC0A1D}" srcOrd="0" destOrd="0" presId="urn:microsoft.com/office/officeart/2005/8/layout/hList1"/>
    <dgm:cxn modelId="{81CBD183-7DF3-4B1B-96B1-0B821A6661BE}" srcId="{C7DC62DB-D008-4E92-88D8-F2AAC438EEA9}" destId="{C01B6A3D-4E42-4B72-A5B3-15099D9E5454}" srcOrd="1" destOrd="0" parTransId="{1BE13452-F612-49B1-A408-6F905B4188B7}" sibTransId="{A86EEC8F-6102-4CBF-9A8E-F63DE1090001}"/>
    <dgm:cxn modelId="{476FD28D-AE11-4E65-9A6B-85C3CF9852E8}" type="presOf" srcId="{C7DC62DB-D008-4E92-88D8-F2AAC438EEA9}" destId="{7285E842-610E-4A73-B55B-CA7A6AF869DE}" srcOrd="0" destOrd="0" presId="urn:microsoft.com/office/officeart/2005/8/layout/hList1"/>
    <dgm:cxn modelId="{B5872098-9892-4FA6-9A51-A21B17156AB6}" srcId="{C01B6A3D-4E42-4B72-A5B3-15099D9E5454}" destId="{E0BEEBA2-C721-4E3C-A9F7-7C5EA281A43F}" srcOrd="0" destOrd="0" parTransId="{EBE0615C-7D4E-4EAC-9DF3-3A8C7AA368E5}" sibTransId="{4F69B6D2-7548-47AC-963D-D59E535AF5B7}"/>
    <dgm:cxn modelId="{06E98CD0-0179-4B85-A7EF-E2D56F4D4A89}" srcId="{29CA52E4-DA76-4F9F-8AB7-655AAB48FDF5}" destId="{291371C3-54B7-488C-A4B1-EA6888E45709}" srcOrd="0" destOrd="0" parTransId="{685E4D78-1B78-4601-B449-F27DF5B33FE3}" sibTransId="{288208F1-5FD3-4663-B9E7-091B3030F577}"/>
    <dgm:cxn modelId="{475EA6DA-0719-4879-8C80-48828EDC2783}" type="presOf" srcId="{ADD035D6-9C8D-4DCB-ABD0-99DFEB68E842}" destId="{B0B83638-2443-4CD5-B84C-18E245DDFECD}" srcOrd="0" destOrd="0" presId="urn:microsoft.com/office/officeart/2005/8/layout/hList1"/>
    <dgm:cxn modelId="{208195FC-5821-45BB-9C36-29CB406D91BC}" type="presOf" srcId="{C01B6A3D-4E42-4B72-A5B3-15099D9E5454}" destId="{05804B97-F8D2-47DB-AEF3-B3863FDF5673}" srcOrd="0" destOrd="0" presId="urn:microsoft.com/office/officeart/2005/8/layout/hList1"/>
    <dgm:cxn modelId="{5E236659-8131-484C-9B60-D8DC29361BF4}" type="presParOf" srcId="{7285E842-610E-4A73-B55B-CA7A6AF869DE}" destId="{DB2DDCAF-CBBA-4760-9A91-54A278840EE5}" srcOrd="0" destOrd="0" presId="urn:microsoft.com/office/officeart/2005/8/layout/hList1"/>
    <dgm:cxn modelId="{84E5E75E-AC8B-4F5C-A731-86088B2FA405}" type="presParOf" srcId="{DB2DDCAF-CBBA-4760-9A91-54A278840EE5}" destId="{5CD97BAD-D52D-4CFB-950E-72BD215BDC21}" srcOrd="0" destOrd="0" presId="urn:microsoft.com/office/officeart/2005/8/layout/hList1"/>
    <dgm:cxn modelId="{98A72125-0813-48CF-90E9-BBF195CB4755}" type="presParOf" srcId="{DB2DDCAF-CBBA-4760-9A91-54A278840EE5}" destId="{8129CF1F-7327-4869-BFC3-7640548FC673}" srcOrd="1" destOrd="0" presId="urn:microsoft.com/office/officeart/2005/8/layout/hList1"/>
    <dgm:cxn modelId="{0B371391-BFB0-46D9-8EDF-2D61C0778B83}" type="presParOf" srcId="{7285E842-610E-4A73-B55B-CA7A6AF869DE}" destId="{59B6EFDF-88BB-45AC-A45D-B9BEE3C1A959}" srcOrd="1" destOrd="0" presId="urn:microsoft.com/office/officeart/2005/8/layout/hList1"/>
    <dgm:cxn modelId="{90E1241C-7CE9-44D8-AA6C-F15BA5EF6205}" type="presParOf" srcId="{7285E842-610E-4A73-B55B-CA7A6AF869DE}" destId="{5973A72E-306A-4399-B97C-6CB02A0CC50A}" srcOrd="2" destOrd="0" presId="urn:microsoft.com/office/officeart/2005/8/layout/hList1"/>
    <dgm:cxn modelId="{AED2C099-D030-457B-9585-3AAF906DD402}" type="presParOf" srcId="{5973A72E-306A-4399-B97C-6CB02A0CC50A}" destId="{05804B97-F8D2-47DB-AEF3-B3863FDF5673}" srcOrd="0" destOrd="0" presId="urn:microsoft.com/office/officeart/2005/8/layout/hList1"/>
    <dgm:cxn modelId="{B1CE56A4-08F8-4A5C-8A86-468EA0FDE620}" type="presParOf" srcId="{5973A72E-306A-4399-B97C-6CB02A0CC50A}" destId="{99745B11-AACF-4BED-92A4-87710AEC0A1D}" srcOrd="1" destOrd="0" presId="urn:microsoft.com/office/officeart/2005/8/layout/hList1"/>
    <dgm:cxn modelId="{1BF3688A-4A7F-4295-9F14-F32C19955F9D}" type="presParOf" srcId="{7285E842-610E-4A73-B55B-CA7A6AF869DE}" destId="{8A4C173C-3AFA-47FC-946A-EF9D312A63AF}" srcOrd="3" destOrd="0" presId="urn:microsoft.com/office/officeart/2005/8/layout/hList1"/>
    <dgm:cxn modelId="{C322DC2B-5E7B-4577-8FB6-51BE928002E1}" type="presParOf" srcId="{7285E842-610E-4A73-B55B-CA7A6AF869DE}" destId="{6A80C07B-D8D5-404C-A482-A8819FB7208B}" srcOrd="4" destOrd="0" presId="urn:microsoft.com/office/officeart/2005/8/layout/hList1"/>
    <dgm:cxn modelId="{DFD8EFF3-559E-4638-8279-CA733B6C8265}" type="presParOf" srcId="{6A80C07B-D8D5-404C-A482-A8819FB7208B}" destId="{999F547C-B25E-4D96-B2B2-515015A9AE7E}" srcOrd="0" destOrd="0" presId="urn:microsoft.com/office/officeart/2005/8/layout/hList1"/>
    <dgm:cxn modelId="{E9598E5B-7B7E-442F-9294-3E092DEFD24C}" type="presParOf" srcId="{6A80C07B-D8D5-404C-A482-A8819FB7208B}" destId="{B0B83638-2443-4CD5-B84C-18E245DDFEC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DC62DB-D008-4E92-88D8-F2AAC438EE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9CA52E4-DA76-4F9F-8AB7-655AAB48FDF5}">
      <dgm:prSet phldrT="[Text]"/>
      <dgm:spPr/>
      <dgm:t>
        <a:bodyPr/>
        <a:lstStyle/>
        <a:p>
          <a:r>
            <a:rPr lang="en-US" dirty="0"/>
            <a:t>Basic Expressions</a:t>
          </a:r>
        </a:p>
      </dgm:t>
    </dgm:pt>
    <dgm:pt modelId="{BCA9F31A-0339-4959-A946-5D6577477A2D}" type="parTrans" cxnId="{4D50AC3F-16CF-4F05-9A3C-038827138BA0}">
      <dgm:prSet/>
      <dgm:spPr/>
      <dgm:t>
        <a:bodyPr/>
        <a:lstStyle/>
        <a:p>
          <a:endParaRPr lang="en-US"/>
        </a:p>
      </dgm:t>
    </dgm:pt>
    <dgm:pt modelId="{C974D4C1-1A0A-4AA4-B9BB-F9E1E0CFAB95}" type="sibTrans" cxnId="{4D50AC3F-16CF-4F05-9A3C-038827138BA0}">
      <dgm:prSet/>
      <dgm:spPr/>
      <dgm:t>
        <a:bodyPr/>
        <a:lstStyle/>
        <a:p>
          <a:endParaRPr lang="en-US"/>
        </a:p>
      </dgm:t>
    </dgm:pt>
    <dgm:pt modelId="{291371C3-54B7-488C-A4B1-EA6888E45709}">
      <dgm:prSet phldrT="[Text]"/>
      <dgm:spPr/>
      <dgm:t>
        <a:bodyPr/>
        <a:lstStyle/>
        <a:p>
          <a:r>
            <a:rPr lang="en-US" b="0" i="0" dirty="0"/>
            <a:t>Generated as part of the query to the underlying data source and are calculated in the database.  These scale very well.</a:t>
          </a:r>
          <a:endParaRPr lang="en-US" dirty="0"/>
        </a:p>
      </dgm:t>
    </dgm:pt>
    <dgm:pt modelId="{685E4D78-1B78-4601-B449-F27DF5B33FE3}" type="parTrans" cxnId="{06E98CD0-0179-4B85-A7EF-E2D56F4D4A89}">
      <dgm:prSet/>
      <dgm:spPr/>
      <dgm:t>
        <a:bodyPr/>
        <a:lstStyle/>
        <a:p>
          <a:endParaRPr lang="en-US"/>
        </a:p>
      </dgm:t>
    </dgm:pt>
    <dgm:pt modelId="{288208F1-5FD3-4663-B9E7-091B3030F577}" type="sibTrans" cxnId="{06E98CD0-0179-4B85-A7EF-E2D56F4D4A89}">
      <dgm:prSet/>
      <dgm:spPr/>
      <dgm:t>
        <a:bodyPr/>
        <a:lstStyle/>
        <a:p>
          <a:endParaRPr lang="en-US"/>
        </a:p>
      </dgm:t>
    </dgm:pt>
    <dgm:pt modelId="{C01B6A3D-4E42-4B72-A5B3-15099D9E5454}">
      <dgm:prSet phldrT="[Text]"/>
      <dgm:spPr/>
      <dgm:t>
        <a:bodyPr/>
        <a:lstStyle/>
        <a:p>
          <a:r>
            <a:rPr lang="en-US" dirty="0"/>
            <a:t>LOD Expressions - 1</a:t>
          </a:r>
        </a:p>
      </dgm:t>
    </dgm:pt>
    <dgm:pt modelId="{1BE13452-F612-49B1-A408-6F905B4188B7}" type="parTrans" cxnId="{81CBD183-7DF3-4B1B-96B1-0B821A6661BE}">
      <dgm:prSet/>
      <dgm:spPr/>
      <dgm:t>
        <a:bodyPr/>
        <a:lstStyle/>
        <a:p>
          <a:endParaRPr lang="en-US"/>
        </a:p>
      </dgm:t>
    </dgm:pt>
    <dgm:pt modelId="{A86EEC8F-6102-4CBF-9A8E-F63DE1090001}" type="sibTrans" cxnId="{81CBD183-7DF3-4B1B-96B1-0B821A6661BE}">
      <dgm:prSet/>
      <dgm:spPr/>
      <dgm:t>
        <a:bodyPr/>
        <a:lstStyle/>
        <a:p>
          <a:endParaRPr lang="en-US"/>
        </a:p>
      </dgm:t>
    </dgm:pt>
    <dgm:pt modelId="{E0BEEBA2-C721-4E3C-A9F7-7C5EA281A43F}">
      <dgm:prSet phldrT="[Text]"/>
      <dgm:spPr/>
      <dgm:t>
        <a:bodyPr/>
        <a:lstStyle/>
        <a:p>
          <a:r>
            <a:rPr lang="en-US" dirty="0"/>
            <a:t>Generated as part of the query to the underlying data source are and are calculated in the database.  They are expressed as a nested select, so they are dependent on database performance.</a:t>
          </a:r>
        </a:p>
      </dgm:t>
    </dgm:pt>
    <dgm:pt modelId="{EBE0615C-7D4E-4EAC-9DF3-3A8C7AA368E5}" type="parTrans" cxnId="{B5872098-9892-4FA6-9A51-A21B17156AB6}">
      <dgm:prSet/>
      <dgm:spPr/>
      <dgm:t>
        <a:bodyPr/>
        <a:lstStyle/>
        <a:p>
          <a:endParaRPr lang="en-US"/>
        </a:p>
      </dgm:t>
    </dgm:pt>
    <dgm:pt modelId="{4F69B6D2-7548-47AC-963D-D59E535AF5B7}" type="sibTrans" cxnId="{B5872098-9892-4FA6-9A51-A21B17156AB6}">
      <dgm:prSet/>
      <dgm:spPr/>
      <dgm:t>
        <a:bodyPr/>
        <a:lstStyle/>
        <a:p>
          <a:endParaRPr lang="en-US"/>
        </a:p>
      </dgm:t>
    </dgm:pt>
    <dgm:pt modelId="{4E4EDC8F-4C69-41BE-878E-7E2920D4D1C7}">
      <dgm:prSet phldrT="[Text]"/>
      <dgm:spPr/>
      <dgm:t>
        <a:bodyPr/>
        <a:lstStyle/>
        <a:p>
          <a:r>
            <a:rPr lang="en-US" dirty="0"/>
            <a:t>LOD Expressions - 2</a:t>
          </a:r>
        </a:p>
      </dgm:t>
    </dgm:pt>
    <dgm:pt modelId="{699D2B42-1024-46B0-9A39-5A1B55570D0C}" type="parTrans" cxnId="{E4B9EB1F-4EA8-4DDE-A85D-D22813918C18}">
      <dgm:prSet/>
      <dgm:spPr/>
      <dgm:t>
        <a:bodyPr/>
        <a:lstStyle/>
        <a:p>
          <a:endParaRPr lang="en-US"/>
        </a:p>
      </dgm:t>
    </dgm:pt>
    <dgm:pt modelId="{117C353C-78E8-4719-8825-340AED1CEF73}" type="sibTrans" cxnId="{E4B9EB1F-4EA8-4DDE-A85D-D22813918C18}">
      <dgm:prSet/>
      <dgm:spPr/>
      <dgm:t>
        <a:bodyPr/>
        <a:lstStyle/>
        <a:p>
          <a:endParaRPr lang="en-US"/>
        </a:p>
      </dgm:t>
    </dgm:pt>
    <dgm:pt modelId="{ADD035D6-9C8D-4DCB-ABD0-99DFEB68E842}">
      <dgm:prSet phldrT="[Text]"/>
      <dgm:spPr/>
      <dgm:t>
        <a:bodyPr/>
        <a:lstStyle/>
        <a:p>
          <a:r>
            <a:rPr lang="en-US" dirty="0"/>
            <a:t>A table calculation or blending might perform better than a LOD expression, or vice versa.</a:t>
          </a:r>
        </a:p>
      </dgm:t>
    </dgm:pt>
    <dgm:pt modelId="{2F05D81C-1AC8-44E2-8ABD-C82B69606925}" type="parTrans" cxnId="{D826BD26-AE0B-4CB7-9F30-6CBCB725CD0B}">
      <dgm:prSet/>
      <dgm:spPr/>
      <dgm:t>
        <a:bodyPr/>
        <a:lstStyle/>
        <a:p>
          <a:endParaRPr lang="en-US"/>
        </a:p>
      </dgm:t>
    </dgm:pt>
    <dgm:pt modelId="{324012EB-8286-4EEA-9B28-7D558E969812}" type="sibTrans" cxnId="{D826BD26-AE0B-4CB7-9F30-6CBCB725CD0B}">
      <dgm:prSet/>
      <dgm:spPr/>
      <dgm:t>
        <a:bodyPr/>
        <a:lstStyle/>
        <a:p>
          <a:endParaRPr lang="en-US"/>
        </a:p>
      </dgm:t>
    </dgm:pt>
    <dgm:pt modelId="{2DBF0F7E-1B98-442B-AD75-6717754B1FFC}">
      <dgm:prSet phldrT="[Text]"/>
      <dgm:spPr/>
      <dgm:t>
        <a:bodyPr/>
        <a:lstStyle/>
        <a:p>
          <a:r>
            <a:rPr lang="en-US" dirty="0"/>
            <a:t>Assume referential integrity for Joins if your queries run slowly when you use LOD expressions</a:t>
          </a:r>
        </a:p>
      </dgm:t>
    </dgm:pt>
    <dgm:pt modelId="{196204AE-E450-448E-AD62-E37846FBDE2E}" type="parTrans" cxnId="{E0F2663C-A536-44A2-BDE6-8EF7EA68C35A}">
      <dgm:prSet/>
      <dgm:spPr/>
      <dgm:t>
        <a:bodyPr/>
        <a:lstStyle/>
        <a:p>
          <a:endParaRPr lang="en-US"/>
        </a:p>
      </dgm:t>
    </dgm:pt>
    <dgm:pt modelId="{0E336EBF-21E3-47A4-8D21-F75D1B573716}" type="sibTrans" cxnId="{E0F2663C-A536-44A2-BDE6-8EF7EA68C35A}">
      <dgm:prSet/>
      <dgm:spPr/>
      <dgm:t>
        <a:bodyPr/>
        <a:lstStyle/>
        <a:p>
          <a:endParaRPr lang="en-US"/>
        </a:p>
      </dgm:t>
    </dgm:pt>
    <dgm:pt modelId="{7285E842-610E-4A73-B55B-CA7A6AF869DE}" type="pres">
      <dgm:prSet presAssocID="{C7DC62DB-D008-4E92-88D8-F2AAC438EEA9}" presName="Name0" presStyleCnt="0">
        <dgm:presLayoutVars>
          <dgm:dir/>
          <dgm:animLvl val="lvl"/>
          <dgm:resizeHandles val="exact"/>
        </dgm:presLayoutVars>
      </dgm:prSet>
      <dgm:spPr/>
    </dgm:pt>
    <dgm:pt modelId="{DB2DDCAF-CBBA-4760-9A91-54A278840EE5}" type="pres">
      <dgm:prSet presAssocID="{29CA52E4-DA76-4F9F-8AB7-655AAB48FDF5}" presName="composite" presStyleCnt="0"/>
      <dgm:spPr/>
    </dgm:pt>
    <dgm:pt modelId="{5CD97BAD-D52D-4CFB-950E-72BD215BDC21}" type="pres">
      <dgm:prSet presAssocID="{29CA52E4-DA76-4F9F-8AB7-655AAB48FDF5}" presName="parTx" presStyleLbl="alignNode1" presStyleIdx="0" presStyleCnt="3">
        <dgm:presLayoutVars>
          <dgm:chMax val="0"/>
          <dgm:chPref val="0"/>
          <dgm:bulletEnabled val="1"/>
        </dgm:presLayoutVars>
      </dgm:prSet>
      <dgm:spPr/>
    </dgm:pt>
    <dgm:pt modelId="{8129CF1F-7327-4869-BFC3-7640548FC673}" type="pres">
      <dgm:prSet presAssocID="{29CA52E4-DA76-4F9F-8AB7-655AAB48FDF5}" presName="desTx" presStyleLbl="alignAccFollowNode1" presStyleIdx="0" presStyleCnt="3">
        <dgm:presLayoutVars>
          <dgm:bulletEnabled val="1"/>
        </dgm:presLayoutVars>
      </dgm:prSet>
      <dgm:spPr/>
    </dgm:pt>
    <dgm:pt modelId="{59B6EFDF-88BB-45AC-A45D-B9BEE3C1A959}" type="pres">
      <dgm:prSet presAssocID="{C974D4C1-1A0A-4AA4-B9BB-F9E1E0CFAB95}" presName="space" presStyleCnt="0"/>
      <dgm:spPr/>
    </dgm:pt>
    <dgm:pt modelId="{5973A72E-306A-4399-B97C-6CB02A0CC50A}" type="pres">
      <dgm:prSet presAssocID="{C01B6A3D-4E42-4B72-A5B3-15099D9E5454}" presName="composite" presStyleCnt="0"/>
      <dgm:spPr/>
    </dgm:pt>
    <dgm:pt modelId="{05804B97-F8D2-47DB-AEF3-B3863FDF5673}" type="pres">
      <dgm:prSet presAssocID="{C01B6A3D-4E42-4B72-A5B3-15099D9E5454}" presName="parTx" presStyleLbl="alignNode1" presStyleIdx="1" presStyleCnt="3">
        <dgm:presLayoutVars>
          <dgm:chMax val="0"/>
          <dgm:chPref val="0"/>
          <dgm:bulletEnabled val="1"/>
        </dgm:presLayoutVars>
      </dgm:prSet>
      <dgm:spPr/>
    </dgm:pt>
    <dgm:pt modelId="{99745B11-AACF-4BED-92A4-87710AEC0A1D}" type="pres">
      <dgm:prSet presAssocID="{C01B6A3D-4E42-4B72-A5B3-15099D9E5454}" presName="desTx" presStyleLbl="alignAccFollowNode1" presStyleIdx="1" presStyleCnt="3">
        <dgm:presLayoutVars>
          <dgm:bulletEnabled val="1"/>
        </dgm:presLayoutVars>
      </dgm:prSet>
      <dgm:spPr/>
    </dgm:pt>
    <dgm:pt modelId="{8A4C173C-3AFA-47FC-946A-EF9D312A63AF}" type="pres">
      <dgm:prSet presAssocID="{A86EEC8F-6102-4CBF-9A8E-F63DE1090001}" presName="space" presStyleCnt="0"/>
      <dgm:spPr/>
    </dgm:pt>
    <dgm:pt modelId="{6A80C07B-D8D5-404C-A482-A8819FB7208B}" type="pres">
      <dgm:prSet presAssocID="{4E4EDC8F-4C69-41BE-878E-7E2920D4D1C7}" presName="composite" presStyleCnt="0"/>
      <dgm:spPr/>
    </dgm:pt>
    <dgm:pt modelId="{999F547C-B25E-4D96-B2B2-515015A9AE7E}" type="pres">
      <dgm:prSet presAssocID="{4E4EDC8F-4C69-41BE-878E-7E2920D4D1C7}" presName="parTx" presStyleLbl="alignNode1" presStyleIdx="2" presStyleCnt="3">
        <dgm:presLayoutVars>
          <dgm:chMax val="0"/>
          <dgm:chPref val="0"/>
          <dgm:bulletEnabled val="1"/>
        </dgm:presLayoutVars>
      </dgm:prSet>
      <dgm:spPr/>
    </dgm:pt>
    <dgm:pt modelId="{B0B83638-2443-4CD5-B84C-18E245DDFECD}" type="pres">
      <dgm:prSet presAssocID="{4E4EDC8F-4C69-41BE-878E-7E2920D4D1C7}" presName="desTx" presStyleLbl="alignAccFollowNode1" presStyleIdx="2" presStyleCnt="3">
        <dgm:presLayoutVars>
          <dgm:bulletEnabled val="1"/>
        </dgm:presLayoutVars>
      </dgm:prSet>
      <dgm:spPr/>
    </dgm:pt>
  </dgm:ptLst>
  <dgm:cxnLst>
    <dgm:cxn modelId="{6ACAE508-8257-4855-AA9F-2F4394D1866A}" type="presOf" srcId="{4E4EDC8F-4C69-41BE-878E-7E2920D4D1C7}" destId="{999F547C-B25E-4D96-B2B2-515015A9AE7E}" srcOrd="0" destOrd="0" presId="urn:microsoft.com/office/officeart/2005/8/layout/hList1"/>
    <dgm:cxn modelId="{522B4A10-9B0E-47C9-B88C-AD78883D82FD}" type="presOf" srcId="{29CA52E4-DA76-4F9F-8AB7-655AAB48FDF5}" destId="{5CD97BAD-D52D-4CFB-950E-72BD215BDC21}" srcOrd="0" destOrd="0" presId="urn:microsoft.com/office/officeart/2005/8/layout/hList1"/>
    <dgm:cxn modelId="{E4B9EB1F-4EA8-4DDE-A85D-D22813918C18}" srcId="{C7DC62DB-D008-4E92-88D8-F2AAC438EEA9}" destId="{4E4EDC8F-4C69-41BE-878E-7E2920D4D1C7}" srcOrd="2" destOrd="0" parTransId="{699D2B42-1024-46B0-9A39-5A1B55570D0C}" sibTransId="{117C353C-78E8-4719-8825-340AED1CEF73}"/>
    <dgm:cxn modelId="{D826BD26-AE0B-4CB7-9F30-6CBCB725CD0B}" srcId="{4E4EDC8F-4C69-41BE-878E-7E2920D4D1C7}" destId="{ADD035D6-9C8D-4DCB-ABD0-99DFEB68E842}" srcOrd="0" destOrd="0" parTransId="{2F05D81C-1AC8-44E2-8ABD-C82B69606925}" sibTransId="{324012EB-8286-4EEA-9B28-7D558E969812}"/>
    <dgm:cxn modelId="{7DA1C326-CB06-4AF3-9BA8-29434BF97471}" type="presOf" srcId="{291371C3-54B7-488C-A4B1-EA6888E45709}" destId="{8129CF1F-7327-4869-BFC3-7640548FC673}" srcOrd="0" destOrd="0" presId="urn:microsoft.com/office/officeart/2005/8/layout/hList1"/>
    <dgm:cxn modelId="{E0F2663C-A536-44A2-BDE6-8EF7EA68C35A}" srcId="{4E4EDC8F-4C69-41BE-878E-7E2920D4D1C7}" destId="{2DBF0F7E-1B98-442B-AD75-6717754B1FFC}" srcOrd="1" destOrd="0" parTransId="{196204AE-E450-448E-AD62-E37846FBDE2E}" sibTransId="{0E336EBF-21E3-47A4-8D21-F75D1B573716}"/>
    <dgm:cxn modelId="{4D50AC3F-16CF-4F05-9A3C-038827138BA0}" srcId="{C7DC62DB-D008-4E92-88D8-F2AAC438EEA9}" destId="{29CA52E4-DA76-4F9F-8AB7-655AAB48FDF5}" srcOrd="0" destOrd="0" parTransId="{BCA9F31A-0339-4959-A946-5D6577477A2D}" sibTransId="{C974D4C1-1A0A-4AA4-B9BB-F9E1E0CFAB95}"/>
    <dgm:cxn modelId="{DF77C466-C5B5-4282-A8CD-81CA93B6C376}" type="presOf" srcId="{E0BEEBA2-C721-4E3C-A9F7-7C5EA281A43F}" destId="{99745B11-AACF-4BED-92A4-87710AEC0A1D}" srcOrd="0" destOrd="0" presId="urn:microsoft.com/office/officeart/2005/8/layout/hList1"/>
    <dgm:cxn modelId="{81CBD183-7DF3-4B1B-96B1-0B821A6661BE}" srcId="{C7DC62DB-D008-4E92-88D8-F2AAC438EEA9}" destId="{C01B6A3D-4E42-4B72-A5B3-15099D9E5454}" srcOrd="1" destOrd="0" parTransId="{1BE13452-F612-49B1-A408-6F905B4188B7}" sibTransId="{A86EEC8F-6102-4CBF-9A8E-F63DE1090001}"/>
    <dgm:cxn modelId="{476FD28D-AE11-4E65-9A6B-85C3CF9852E8}" type="presOf" srcId="{C7DC62DB-D008-4E92-88D8-F2AAC438EEA9}" destId="{7285E842-610E-4A73-B55B-CA7A6AF869DE}" srcOrd="0" destOrd="0" presId="urn:microsoft.com/office/officeart/2005/8/layout/hList1"/>
    <dgm:cxn modelId="{B5872098-9892-4FA6-9A51-A21B17156AB6}" srcId="{C01B6A3D-4E42-4B72-A5B3-15099D9E5454}" destId="{E0BEEBA2-C721-4E3C-A9F7-7C5EA281A43F}" srcOrd="0" destOrd="0" parTransId="{EBE0615C-7D4E-4EAC-9DF3-3A8C7AA368E5}" sibTransId="{4F69B6D2-7548-47AC-963D-D59E535AF5B7}"/>
    <dgm:cxn modelId="{67F6DFBF-1607-43AA-8570-4A8C7FDD3FFF}" type="presOf" srcId="{2DBF0F7E-1B98-442B-AD75-6717754B1FFC}" destId="{B0B83638-2443-4CD5-B84C-18E245DDFECD}" srcOrd="0" destOrd="1" presId="urn:microsoft.com/office/officeart/2005/8/layout/hList1"/>
    <dgm:cxn modelId="{06E98CD0-0179-4B85-A7EF-E2D56F4D4A89}" srcId="{29CA52E4-DA76-4F9F-8AB7-655AAB48FDF5}" destId="{291371C3-54B7-488C-A4B1-EA6888E45709}" srcOrd="0" destOrd="0" parTransId="{685E4D78-1B78-4601-B449-F27DF5B33FE3}" sibTransId="{288208F1-5FD3-4663-B9E7-091B3030F577}"/>
    <dgm:cxn modelId="{475EA6DA-0719-4879-8C80-48828EDC2783}" type="presOf" srcId="{ADD035D6-9C8D-4DCB-ABD0-99DFEB68E842}" destId="{B0B83638-2443-4CD5-B84C-18E245DDFECD}" srcOrd="0" destOrd="0" presId="urn:microsoft.com/office/officeart/2005/8/layout/hList1"/>
    <dgm:cxn modelId="{208195FC-5821-45BB-9C36-29CB406D91BC}" type="presOf" srcId="{C01B6A3D-4E42-4B72-A5B3-15099D9E5454}" destId="{05804B97-F8D2-47DB-AEF3-B3863FDF5673}" srcOrd="0" destOrd="0" presId="urn:microsoft.com/office/officeart/2005/8/layout/hList1"/>
    <dgm:cxn modelId="{5E236659-8131-484C-9B60-D8DC29361BF4}" type="presParOf" srcId="{7285E842-610E-4A73-B55B-CA7A6AF869DE}" destId="{DB2DDCAF-CBBA-4760-9A91-54A278840EE5}" srcOrd="0" destOrd="0" presId="urn:microsoft.com/office/officeart/2005/8/layout/hList1"/>
    <dgm:cxn modelId="{84E5E75E-AC8B-4F5C-A731-86088B2FA405}" type="presParOf" srcId="{DB2DDCAF-CBBA-4760-9A91-54A278840EE5}" destId="{5CD97BAD-D52D-4CFB-950E-72BD215BDC21}" srcOrd="0" destOrd="0" presId="urn:microsoft.com/office/officeart/2005/8/layout/hList1"/>
    <dgm:cxn modelId="{98A72125-0813-48CF-90E9-BBF195CB4755}" type="presParOf" srcId="{DB2DDCAF-CBBA-4760-9A91-54A278840EE5}" destId="{8129CF1F-7327-4869-BFC3-7640548FC673}" srcOrd="1" destOrd="0" presId="urn:microsoft.com/office/officeart/2005/8/layout/hList1"/>
    <dgm:cxn modelId="{0B371391-BFB0-46D9-8EDF-2D61C0778B83}" type="presParOf" srcId="{7285E842-610E-4A73-B55B-CA7A6AF869DE}" destId="{59B6EFDF-88BB-45AC-A45D-B9BEE3C1A959}" srcOrd="1" destOrd="0" presId="urn:microsoft.com/office/officeart/2005/8/layout/hList1"/>
    <dgm:cxn modelId="{90E1241C-7CE9-44D8-AA6C-F15BA5EF6205}" type="presParOf" srcId="{7285E842-610E-4A73-B55B-CA7A6AF869DE}" destId="{5973A72E-306A-4399-B97C-6CB02A0CC50A}" srcOrd="2" destOrd="0" presId="urn:microsoft.com/office/officeart/2005/8/layout/hList1"/>
    <dgm:cxn modelId="{AED2C099-D030-457B-9585-3AAF906DD402}" type="presParOf" srcId="{5973A72E-306A-4399-B97C-6CB02A0CC50A}" destId="{05804B97-F8D2-47DB-AEF3-B3863FDF5673}" srcOrd="0" destOrd="0" presId="urn:microsoft.com/office/officeart/2005/8/layout/hList1"/>
    <dgm:cxn modelId="{B1CE56A4-08F8-4A5C-8A86-468EA0FDE620}" type="presParOf" srcId="{5973A72E-306A-4399-B97C-6CB02A0CC50A}" destId="{99745B11-AACF-4BED-92A4-87710AEC0A1D}" srcOrd="1" destOrd="0" presId="urn:microsoft.com/office/officeart/2005/8/layout/hList1"/>
    <dgm:cxn modelId="{1BF3688A-4A7F-4295-9F14-F32C19955F9D}" type="presParOf" srcId="{7285E842-610E-4A73-B55B-CA7A6AF869DE}" destId="{8A4C173C-3AFA-47FC-946A-EF9D312A63AF}" srcOrd="3" destOrd="0" presId="urn:microsoft.com/office/officeart/2005/8/layout/hList1"/>
    <dgm:cxn modelId="{C322DC2B-5E7B-4577-8FB6-51BE928002E1}" type="presParOf" srcId="{7285E842-610E-4A73-B55B-CA7A6AF869DE}" destId="{6A80C07B-D8D5-404C-A482-A8819FB7208B}" srcOrd="4" destOrd="0" presId="urn:microsoft.com/office/officeart/2005/8/layout/hList1"/>
    <dgm:cxn modelId="{DFD8EFF3-559E-4638-8279-CA733B6C8265}" type="presParOf" srcId="{6A80C07B-D8D5-404C-A482-A8819FB7208B}" destId="{999F547C-B25E-4D96-B2B2-515015A9AE7E}" srcOrd="0" destOrd="0" presId="urn:microsoft.com/office/officeart/2005/8/layout/hList1"/>
    <dgm:cxn modelId="{E9598E5B-7B7E-442F-9294-3E092DEFD24C}" type="presParOf" srcId="{6A80C07B-D8D5-404C-A482-A8819FB7208B}" destId="{B0B83638-2443-4CD5-B84C-18E245DDFEC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DC62DB-D008-4E92-88D8-F2AAC438EE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9CA52E4-DA76-4F9F-8AB7-655AAB48FDF5}">
      <dgm:prSet phldrT="[Text]"/>
      <dgm:spPr/>
      <dgm:t>
        <a:bodyPr/>
        <a:lstStyle/>
        <a:p>
          <a:r>
            <a:rPr lang="en-US" dirty="0"/>
            <a:t>Booleans &amp; Integers</a:t>
          </a:r>
        </a:p>
      </dgm:t>
    </dgm:pt>
    <dgm:pt modelId="{BCA9F31A-0339-4959-A946-5D6577477A2D}" type="parTrans" cxnId="{4D50AC3F-16CF-4F05-9A3C-038827138BA0}">
      <dgm:prSet/>
      <dgm:spPr/>
      <dgm:t>
        <a:bodyPr/>
        <a:lstStyle/>
        <a:p>
          <a:endParaRPr lang="en-US"/>
        </a:p>
      </dgm:t>
    </dgm:pt>
    <dgm:pt modelId="{C974D4C1-1A0A-4AA4-B9BB-F9E1E0CFAB95}" type="sibTrans" cxnId="{4D50AC3F-16CF-4F05-9A3C-038827138BA0}">
      <dgm:prSet/>
      <dgm:spPr/>
      <dgm:t>
        <a:bodyPr/>
        <a:lstStyle/>
        <a:p>
          <a:endParaRPr lang="en-US"/>
        </a:p>
      </dgm:t>
    </dgm:pt>
    <dgm:pt modelId="{291371C3-54B7-488C-A4B1-EA6888E45709}">
      <dgm:prSet phldrT="[Text]"/>
      <dgm:spPr/>
      <dgm:t>
        <a:bodyPr/>
        <a:lstStyle/>
        <a:p>
          <a:r>
            <a:rPr lang="en-US" b="0" i="0" dirty="0"/>
            <a:t>When you create calculated fields, the data type you use has a significant impact on the calculation speed. Integers and Booleans are generally much faster than strings. If your calculation produces a binary result (for example, yes/no, pass/fail, over/under), be sure to return a Boolean result rather than a string.</a:t>
          </a:r>
          <a:endParaRPr lang="en-US" dirty="0"/>
        </a:p>
      </dgm:t>
    </dgm:pt>
    <dgm:pt modelId="{685E4D78-1B78-4601-B449-F27DF5B33FE3}" type="parTrans" cxnId="{06E98CD0-0179-4B85-A7EF-E2D56F4D4A89}">
      <dgm:prSet/>
      <dgm:spPr/>
      <dgm:t>
        <a:bodyPr/>
        <a:lstStyle/>
        <a:p>
          <a:endParaRPr lang="en-US"/>
        </a:p>
      </dgm:t>
    </dgm:pt>
    <dgm:pt modelId="{288208F1-5FD3-4663-B9E7-091B3030F577}" type="sibTrans" cxnId="{06E98CD0-0179-4B85-A7EF-E2D56F4D4A89}">
      <dgm:prSet/>
      <dgm:spPr/>
      <dgm:t>
        <a:bodyPr/>
        <a:lstStyle/>
        <a:p>
          <a:endParaRPr lang="en-US"/>
        </a:p>
      </dgm:t>
    </dgm:pt>
    <dgm:pt modelId="{C01B6A3D-4E42-4B72-A5B3-15099D9E5454}">
      <dgm:prSet phldrT="[Text]"/>
      <dgm:spPr/>
      <dgm:t>
        <a:bodyPr/>
        <a:lstStyle/>
        <a:p>
          <a:r>
            <a:rPr lang="en-US" dirty="0"/>
            <a:t>Parameters</a:t>
          </a:r>
        </a:p>
      </dgm:t>
    </dgm:pt>
    <dgm:pt modelId="{1BE13452-F612-49B1-A408-6F905B4188B7}" type="parTrans" cxnId="{81CBD183-7DF3-4B1B-96B1-0B821A6661BE}">
      <dgm:prSet/>
      <dgm:spPr/>
      <dgm:t>
        <a:bodyPr/>
        <a:lstStyle/>
        <a:p>
          <a:endParaRPr lang="en-US"/>
        </a:p>
      </dgm:t>
    </dgm:pt>
    <dgm:pt modelId="{A86EEC8F-6102-4CBF-9A8E-F63DE1090001}" type="sibTrans" cxnId="{81CBD183-7DF3-4B1B-96B1-0B821A6661BE}">
      <dgm:prSet/>
      <dgm:spPr/>
      <dgm:t>
        <a:bodyPr/>
        <a:lstStyle/>
        <a:p>
          <a:endParaRPr lang="en-US"/>
        </a:p>
      </dgm:t>
    </dgm:pt>
    <dgm:pt modelId="{E0BEEBA2-C721-4E3C-A9F7-7C5EA281A43F}">
      <dgm:prSet phldrT="[Text]"/>
      <dgm:spPr/>
      <dgm:t>
        <a:bodyPr/>
        <a:lstStyle/>
        <a:p>
          <a:r>
            <a:rPr lang="en-US" b="0" i="0" dirty="0"/>
            <a:t>A common technique in Tableau is to show a parameter control so users can select a value that determines how a calculation is performed. Typically, to give the user easy-to-understand options, it makes sense to create the parameter as a string type. But numerical calculations are much faster than string calculations, so take advantage of the </a:t>
          </a:r>
          <a:r>
            <a:rPr lang="en-US" b="1" i="0" dirty="0"/>
            <a:t>Display As</a:t>
          </a:r>
          <a:r>
            <a:rPr lang="en-US" b="0" i="0" dirty="0"/>
            <a:t> feature of parameters: that is, show text labels but use underlying integer values for the calculation logic. </a:t>
          </a:r>
          <a:endParaRPr lang="en-US" dirty="0"/>
        </a:p>
      </dgm:t>
    </dgm:pt>
    <dgm:pt modelId="{EBE0615C-7D4E-4EAC-9DF3-3A8C7AA368E5}" type="parTrans" cxnId="{B5872098-9892-4FA6-9A51-A21B17156AB6}">
      <dgm:prSet/>
      <dgm:spPr/>
      <dgm:t>
        <a:bodyPr/>
        <a:lstStyle/>
        <a:p>
          <a:endParaRPr lang="en-US"/>
        </a:p>
      </dgm:t>
    </dgm:pt>
    <dgm:pt modelId="{4F69B6D2-7548-47AC-963D-D59E535AF5B7}" type="sibTrans" cxnId="{B5872098-9892-4FA6-9A51-A21B17156AB6}">
      <dgm:prSet/>
      <dgm:spPr/>
      <dgm:t>
        <a:bodyPr/>
        <a:lstStyle/>
        <a:p>
          <a:endParaRPr lang="en-US"/>
        </a:p>
      </dgm:t>
    </dgm:pt>
    <dgm:pt modelId="{4E4EDC8F-4C69-41BE-878E-7E2920D4D1C7}">
      <dgm:prSet phldrT="[Text]"/>
      <dgm:spPr/>
      <dgm:t>
        <a:bodyPr/>
        <a:lstStyle/>
        <a:p>
          <a:r>
            <a:rPr lang="en-US" dirty="0"/>
            <a:t>Other Considerations</a:t>
          </a:r>
        </a:p>
      </dgm:t>
    </dgm:pt>
    <dgm:pt modelId="{699D2B42-1024-46B0-9A39-5A1B55570D0C}" type="parTrans" cxnId="{E4B9EB1F-4EA8-4DDE-A85D-D22813918C18}">
      <dgm:prSet/>
      <dgm:spPr/>
      <dgm:t>
        <a:bodyPr/>
        <a:lstStyle/>
        <a:p>
          <a:endParaRPr lang="en-US"/>
        </a:p>
      </dgm:t>
    </dgm:pt>
    <dgm:pt modelId="{117C353C-78E8-4719-8825-340AED1CEF73}" type="sibTrans" cxnId="{E4B9EB1F-4EA8-4DDE-A85D-D22813918C18}">
      <dgm:prSet/>
      <dgm:spPr/>
      <dgm:t>
        <a:bodyPr/>
        <a:lstStyle/>
        <a:p>
          <a:endParaRPr lang="en-US"/>
        </a:p>
      </dgm:t>
    </dgm:pt>
    <dgm:pt modelId="{ADD035D6-9C8D-4DCB-ABD0-99DFEB68E842}">
      <dgm:prSet phldrT="[Text]"/>
      <dgm:spPr/>
      <dgm:t>
        <a:bodyPr/>
        <a:lstStyle/>
        <a:p>
          <a:r>
            <a:rPr lang="en-US" dirty="0"/>
            <a:t>Convert date fields</a:t>
          </a:r>
        </a:p>
      </dgm:t>
    </dgm:pt>
    <dgm:pt modelId="{2F05D81C-1AC8-44E2-8ABD-C82B69606925}" type="parTrans" cxnId="{D826BD26-AE0B-4CB7-9F30-6CBCB725CD0B}">
      <dgm:prSet/>
      <dgm:spPr/>
      <dgm:t>
        <a:bodyPr/>
        <a:lstStyle/>
        <a:p>
          <a:endParaRPr lang="en-US"/>
        </a:p>
      </dgm:t>
    </dgm:pt>
    <dgm:pt modelId="{324012EB-8286-4EEA-9B28-7D558E969812}" type="sibTrans" cxnId="{D826BD26-AE0B-4CB7-9F30-6CBCB725CD0B}">
      <dgm:prSet/>
      <dgm:spPr/>
      <dgm:t>
        <a:bodyPr/>
        <a:lstStyle/>
        <a:p>
          <a:endParaRPr lang="en-US"/>
        </a:p>
      </dgm:t>
    </dgm:pt>
    <dgm:pt modelId="{2DBF0F7E-1B98-442B-AD75-6717754B1FFC}">
      <dgm:prSet phldrT="[Text]"/>
      <dgm:spPr/>
      <dgm:t>
        <a:bodyPr/>
        <a:lstStyle/>
        <a:p>
          <a:r>
            <a:rPr lang="en-US" dirty="0"/>
            <a:t>Use ELSEIF logic statements</a:t>
          </a:r>
        </a:p>
      </dgm:t>
    </dgm:pt>
    <dgm:pt modelId="{196204AE-E450-448E-AD62-E37846FBDE2E}" type="parTrans" cxnId="{E0F2663C-A536-44A2-BDE6-8EF7EA68C35A}">
      <dgm:prSet/>
      <dgm:spPr/>
      <dgm:t>
        <a:bodyPr/>
        <a:lstStyle/>
        <a:p>
          <a:endParaRPr lang="en-US"/>
        </a:p>
      </dgm:t>
    </dgm:pt>
    <dgm:pt modelId="{0E336EBF-21E3-47A4-8D21-F75D1B573716}" type="sibTrans" cxnId="{E0F2663C-A536-44A2-BDE6-8EF7EA68C35A}">
      <dgm:prSet/>
      <dgm:spPr/>
      <dgm:t>
        <a:bodyPr/>
        <a:lstStyle/>
        <a:p>
          <a:endParaRPr lang="en-US"/>
        </a:p>
      </dgm:t>
    </dgm:pt>
    <dgm:pt modelId="{3DB449E3-718C-45AD-8A34-5E49EC20EC58}">
      <dgm:prSet phldrT="[Text]"/>
      <dgm:spPr/>
      <dgm:t>
        <a:bodyPr/>
        <a:lstStyle/>
        <a:p>
          <a:r>
            <a:rPr lang="en-US" dirty="0"/>
            <a:t>Aggregate measures</a:t>
          </a:r>
        </a:p>
      </dgm:t>
    </dgm:pt>
    <dgm:pt modelId="{1F213FBD-4243-4A8F-A807-9D628554ED11}" type="parTrans" cxnId="{21893BD3-6A63-476D-B00E-1D4B23B922AF}">
      <dgm:prSet/>
      <dgm:spPr/>
    </dgm:pt>
    <dgm:pt modelId="{2D448889-C650-43E9-81CD-873868141EEE}" type="sibTrans" cxnId="{21893BD3-6A63-476D-B00E-1D4B23B922AF}">
      <dgm:prSet/>
      <dgm:spPr/>
    </dgm:pt>
    <dgm:pt modelId="{7285E842-610E-4A73-B55B-CA7A6AF869DE}" type="pres">
      <dgm:prSet presAssocID="{C7DC62DB-D008-4E92-88D8-F2AAC438EEA9}" presName="Name0" presStyleCnt="0">
        <dgm:presLayoutVars>
          <dgm:dir/>
          <dgm:animLvl val="lvl"/>
          <dgm:resizeHandles val="exact"/>
        </dgm:presLayoutVars>
      </dgm:prSet>
      <dgm:spPr/>
    </dgm:pt>
    <dgm:pt modelId="{DB2DDCAF-CBBA-4760-9A91-54A278840EE5}" type="pres">
      <dgm:prSet presAssocID="{29CA52E4-DA76-4F9F-8AB7-655AAB48FDF5}" presName="composite" presStyleCnt="0"/>
      <dgm:spPr/>
    </dgm:pt>
    <dgm:pt modelId="{5CD97BAD-D52D-4CFB-950E-72BD215BDC21}" type="pres">
      <dgm:prSet presAssocID="{29CA52E4-DA76-4F9F-8AB7-655AAB48FDF5}" presName="parTx" presStyleLbl="alignNode1" presStyleIdx="0" presStyleCnt="3">
        <dgm:presLayoutVars>
          <dgm:chMax val="0"/>
          <dgm:chPref val="0"/>
          <dgm:bulletEnabled val="1"/>
        </dgm:presLayoutVars>
      </dgm:prSet>
      <dgm:spPr/>
    </dgm:pt>
    <dgm:pt modelId="{8129CF1F-7327-4869-BFC3-7640548FC673}" type="pres">
      <dgm:prSet presAssocID="{29CA52E4-DA76-4F9F-8AB7-655AAB48FDF5}" presName="desTx" presStyleLbl="alignAccFollowNode1" presStyleIdx="0" presStyleCnt="3">
        <dgm:presLayoutVars>
          <dgm:bulletEnabled val="1"/>
        </dgm:presLayoutVars>
      </dgm:prSet>
      <dgm:spPr/>
    </dgm:pt>
    <dgm:pt modelId="{59B6EFDF-88BB-45AC-A45D-B9BEE3C1A959}" type="pres">
      <dgm:prSet presAssocID="{C974D4C1-1A0A-4AA4-B9BB-F9E1E0CFAB95}" presName="space" presStyleCnt="0"/>
      <dgm:spPr/>
    </dgm:pt>
    <dgm:pt modelId="{5973A72E-306A-4399-B97C-6CB02A0CC50A}" type="pres">
      <dgm:prSet presAssocID="{C01B6A3D-4E42-4B72-A5B3-15099D9E5454}" presName="composite" presStyleCnt="0"/>
      <dgm:spPr/>
    </dgm:pt>
    <dgm:pt modelId="{05804B97-F8D2-47DB-AEF3-B3863FDF5673}" type="pres">
      <dgm:prSet presAssocID="{C01B6A3D-4E42-4B72-A5B3-15099D9E5454}" presName="parTx" presStyleLbl="alignNode1" presStyleIdx="1" presStyleCnt="3">
        <dgm:presLayoutVars>
          <dgm:chMax val="0"/>
          <dgm:chPref val="0"/>
          <dgm:bulletEnabled val="1"/>
        </dgm:presLayoutVars>
      </dgm:prSet>
      <dgm:spPr/>
    </dgm:pt>
    <dgm:pt modelId="{99745B11-AACF-4BED-92A4-87710AEC0A1D}" type="pres">
      <dgm:prSet presAssocID="{C01B6A3D-4E42-4B72-A5B3-15099D9E5454}" presName="desTx" presStyleLbl="alignAccFollowNode1" presStyleIdx="1" presStyleCnt="3">
        <dgm:presLayoutVars>
          <dgm:bulletEnabled val="1"/>
        </dgm:presLayoutVars>
      </dgm:prSet>
      <dgm:spPr/>
    </dgm:pt>
    <dgm:pt modelId="{8A4C173C-3AFA-47FC-946A-EF9D312A63AF}" type="pres">
      <dgm:prSet presAssocID="{A86EEC8F-6102-4CBF-9A8E-F63DE1090001}" presName="space" presStyleCnt="0"/>
      <dgm:spPr/>
    </dgm:pt>
    <dgm:pt modelId="{6A80C07B-D8D5-404C-A482-A8819FB7208B}" type="pres">
      <dgm:prSet presAssocID="{4E4EDC8F-4C69-41BE-878E-7E2920D4D1C7}" presName="composite" presStyleCnt="0"/>
      <dgm:spPr/>
    </dgm:pt>
    <dgm:pt modelId="{999F547C-B25E-4D96-B2B2-515015A9AE7E}" type="pres">
      <dgm:prSet presAssocID="{4E4EDC8F-4C69-41BE-878E-7E2920D4D1C7}" presName="parTx" presStyleLbl="alignNode1" presStyleIdx="2" presStyleCnt="3">
        <dgm:presLayoutVars>
          <dgm:chMax val="0"/>
          <dgm:chPref val="0"/>
          <dgm:bulletEnabled val="1"/>
        </dgm:presLayoutVars>
      </dgm:prSet>
      <dgm:spPr/>
    </dgm:pt>
    <dgm:pt modelId="{B0B83638-2443-4CD5-B84C-18E245DDFECD}" type="pres">
      <dgm:prSet presAssocID="{4E4EDC8F-4C69-41BE-878E-7E2920D4D1C7}" presName="desTx" presStyleLbl="alignAccFollowNode1" presStyleIdx="2" presStyleCnt="3">
        <dgm:presLayoutVars>
          <dgm:bulletEnabled val="1"/>
        </dgm:presLayoutVars>
      </dgm:prSet>
      <dgm:spPr/>
    </dgm:pt>
  </dgm:ptLst>
  <dgm:cxnLst>
    <dgm:cxn modelId="{6ACAE508-8257-4855-AA9F-2F4394D1866A}" type="presOf" srcId="{4E4EDC8F-4C69-41BE-878E-7E2920D4D1C7}" destId="{999F547C-B25E-4D96-B2B2-515015A9AE7E}" srcOrd="0" destOrd="0" presId="urn:microsoft.com/office/officeart/2005/8/layout/hList1"/>
    <dgm:cxn modelId="{522B4A10-9B0E-47C9-B88C-AD78883D82FD}" type="presOf" srcId="{29CA52E4-DA76-4F9F-8AB7-655AAB48FDF5}" destId="{5CD97BAD-D52D-4CFB-950E-72BD215BDC21}" srcOrd="0" destOrd="0" presId="urn:microsoft.com/office/officeart/2005/8/layout/hList1"/>
    <dgm:cxn modelId="{E4B9EB1F-4EA8-4DDE-A85D-D22813918C18}" srcId="{C7DC62DB-D008-4E92-88D8-F2AAC438EEA9}" destId="{4E4EDC8F-4C69-41BE-878E-7E2920D4D1C7}" srcOrd="2" destOrd="0" parTransId="{699D2B42-1024-46B0-9A39-5A1B55570D0C}" sibTransId="{117C353C-78E8-4719-8825-340AED1CEF73}"/>
    <dgm:cxn modelId="{D826BD26-AE0B-4CB7-9F30-6CBCB725CD0B}" srcId="{4E4EDC8F-4C69-41BE-878E-7E2920D4D1C7}" destId="{ADD035D6-9C8D-4DCB-ABD0-99DFEB68E842}" srcOrd="0" destOrd="0" parTransId="{2F05D81C-1AC8-44E2-8ABD-C82B69606925}" sibTransId="{324012EB-8286-4EEA-9B28-7D558E969812}"/>
    <dgm:cxn modelId="{7DA1C326-CB06-4AF3-9BA8-29434BF97471}" type="presOf" srcId="{291371C3-54B7-488C-A4B1-EA6888E45709}" destId="{8129CF1F-7327-4869-BFC3-7640548FC673}" srcOrd="0" destOrd="0" presId="urn:microsoft.com/office/officeart/2005/8/layout/hList1"/>
    <dgm:cxn modelId="{E0F2663C-A536-44A2-BDE6-8EF7EA68C35A}" srcId="{4E4EDC8F-4C69-41BE-878E-7E2920D4D1C7}" destId="{2DBF0F7E-1B98-442B-AD75-6717754B1FFC}" srcOrd="1" destOrd="0" parTransId="{196204AE-E450-448E-AD62-E37846FBDE2E}" sibTransId="{0E336EBF-21E3-47A4-8D21-F75D1B573716}"/>
    <dgm:cxn modelId="{4D50AC3F-16CF-4F05-9A3C-038827138BA0}" srcId="{C7DC62DB-D008-4E92-88D8-F2AAC438EEA9}" destId="{29CA52E4-DA76-4F9F-8AB7-655AAB48FDF5}" srcOrd="0" destOrd="0" parTransId="{BCA9F31A-0339-4959-A946-5D6577477A2D}" sibTransId="{C974D4C1-1A0A-4AA4-B9BB-F9E1E0CFAB95}"/>
    <dgm:cxn modelId="{DF77C466-C5B5-4282-A8CD-81CA93B6C376}" type="presOf" srcId="{E0BEEBA2-C721-4E3C-A9F7-7C5EA281A43F}" destId="{99745B11-AACF-4BED-92A4-87710AEC0A1D}" srcOrd="0" destOrd="0" presId="urn:microsoft.com/office/officeart/2005/8/layout/hList1"/>
    <dgm:cxn modelId="{81CBD183-7DF3-4B1B-96B1-0B821A6661BE}" srcId="{C7DC62DB-D008-4E92-88D8-F2AAC438EEA9}" destId="{C01B6A3D-4E42-4B72-A5B3-15099D9E5454}" srcOrd="1" destOrd="0" parTransId="{1BE13452-F612-49B1-A408-6F905B4188B7}" sibTransId="{A86EEC8F-6102-4CBF-9A8E-F63DE1090001}"/>
    <dgm:cxn modelId="{476FD28D-AE11-4E65-9A6B-85C3CF9852E8}" type="presOf" srcId="{C7DC62DB-D008-4E92-88D8-F2AAC438EEA9}" destId="{7285E842-610E-4A73-B55B-CA7A6AF869DE}" srcOrd="0" destOrd="0" presId="urn:microsoft.com/office/officeart/2005/8/layout/hList1"/>
    <dgm:cxn modelId="{B5872098-9892-4FA6-9A51-A21B17156AB6}" srcId="{C01B6A3D-4E42-4B72-A5B3-15099D9E5454}" destId="{E0BEEBA2-C721-4E3C-A9F7-7C5EA281A43F}" srcOrd="0" destOrd="0" parTransId="{EBE0615C-7D4E-4EAC-9DF3-3A8C7AA368E5}" sibTransId="{4F69B6D2-7548-47AC-963D-D59E535AF5B7}"/>
    <dgm:cxn modelId="{67F6DFBF-1607-43AA-8570-4A8C7FDD3FFF}" type="presOf" srcId="{2DBF0F7E-1B98-442B-AD75-6717754B1FFC}" destId="{B0B83638-2443-4CD5-B84C-18E245DDFECD}" srcOrd="0" destOrd="1" presId="urn:microsoft.com/office/officeart/2005/8/layout/hList1"/>
    <dgm:cxn modelId="{48B883CA-C1B7-4E79-829D-193459F4E15F}" type="presOf" srcId="{3DB449E3-718C-45AD-8A34-5E49EC20EC58}" destId="{B0B83638-2443-4CD5-B84C-18E245DDFECD}" srcOrd="0" destOrd="2" presId="urn:microsoft.com/office/officeart/2005/8/layout/hList1"/>
    <dgm:cxn modelId="{06E98CD0-0179-4B85-A7EF-E2D56F4D4A89}" srcId="{29CA52E4-DA76-4F9F-8AB7-655AAB48FDF5}" destId="{291371C3-54B7-488C-A4B1-EA6888E45709}" srcOrd="0" destOrd="0" parTransId="{685E4D78-1B78-4601-B449-F27DF5B33FE3}" sibTransId="{288208F1-5FD3-4663-B9E7-091B3030F577}"/>
    <dgm:cxn modelId="{21893BD3-6A63-476D-B00E-1D4B23B922AF}" srcId="{4E4EDC8F-4C69-41BE-878E-7E2920D4D1C7}" destId="{3DB449E3-718C-45AD-8A34-5E49EC20EC58}" srcOrd="2" destOrd="0" parTransId="{1F213FBD-4243-4A8F-A807-9D628554ED11}" sibTransId="{2D448889-C650-43E9-81CD-873868141EEE}"/>
    <dgm:cxn modelId="{475EA6DA-0719-4879-8C80-48828EDC2783}" type="presOf" srcId="{ADD035D6-9C8D-4DCB-ABD0-99DFEB68E842}" destId="{B0B83638-2443-4CD5-B84C-18E245DDFECD}" srcOrd="0" destOrd="0" presId="urn:microsoft.com/office/officeart/2005/8/layout/hList1"/>
    <dgm:cxn modelId="{208195FC-5821-45BB-9C36-29CB406D91BC}" type="presOf" srcId="{C01B6A3D-4E42-4B72-A5B3-15099D9E5454}" destId="{05804B97-F8D2-47DB-AEF3-B3863FDF5673}" srcOrd="0" destOrd="0" presId="urn:microsoft.com/office/officeart/2005/8/layout/hList1"/>
    <dgm:cxn modelId="{5E236659-8131-484C-9B60-D8DC29361BF4}" type="presParOf" srcId="{7285E842-610E-4A73-B55B-CA7A6AF869DE}" destId="{DB2DDCAF-CBBA-4760-9A91-54A278840EE5}" srcOrd="0" destOrd="0" presId="urn:microsoft.com/office/officeart/2005/8/layout/hList1"/>
    <dgm:cxn modelId="{84E5E75E-AC8B-4F5C-A731-86088B2FA405}" type="presParOf" srcId="{DB2DDCAF-CBBA-4760-9A91-54A278840EE5}" destId="{5CD97BAD-D52D-4CFB-950E-72BD215BDC21}" srcOrd="0" destOrd="0" presId="urn:microsoft.com/office/officeart/2005/8/layout/hList1"/>
    <dgm:cxn modelId="{98A72125-0813-48CF-90E9-BBF195CB4755}" type="presParOf" srcId="{DB2DDCAF-CBBA-4760-9A91-54A278840EE5}" destId="{8129CF1F-7327-4869-BFC3-7640548FC673}" srcOrd="1" destOrd="0" presId="urn:microsoft.com/office/officeart/2005/8/layout/hList1"/>
    <dgm:cxn modelId="{0B371391-BFB0-46D9-8EDF-2D61C0778B83}" type="presParOf" srcId="{7285E842-610E-4A73-B55B-CA7A6AF869DE}" destId="{59B6EFDF-88BB-45AC-A45D-B9BEE3C1A959}" srcOrd="1" destOrd="0" presId="urn:microsoft.com/office/officeart/2005/8/layout/hList1"/>
    <dgm:cxn modelId="{90E1241C-7CE9-44D8-AA6C-F15BA5EF6205}" type="presParOf" srcId="{7285E842-610E-4A73-B55B-CA7A6AF869DE}" destId="{5973A72E-306A-4399-B97C-6CB02A0CC50A}" srcOrd="2" destOrd="0" presId="urn:microsoft.com/office/officeart/2005/8/layout/hList1"/>
    <dgm:cxn modelId="{AED2C099-D030-457B-9585-3AAF906DD402}" type="presParOf" srcId="{5973A72E-306A-4399-B97C-6CB02A0CC50A}" destId="{05804B97-F8D2-47DB-AEF3-B3863FDF5673}" srcOrd="0" destOrd="0" presId="urn:microsoft.com/office/officeart/2005/8/layout/hList1"/>
    <dgm:cxn modelId="{B1CE56A4-08F8-4A5C-8A86-468EA0FDE620}" type="presParOf" srcId="{5973A72E-306A-4399-B97C-6CB02A0CC50A}" destId="{99745B11-AACF-4BED-92A4-87710AEC0A1D}" srcOrd="1" destOrd="0" presId="urn:microsoft.com/office/officeart/2005/8/layout/hList1"/>
    <dgm:cxn modelId="{1BF3688A-4A7F-4295-9F14-F32C19955F9D}" type="presParOf" srcId="{7285E842-610E-4A73-B55B-CA7A6AF869DE}" destId="{8A4C173C-3AFA-47FC-946A-EF9D312A63AF}" srcOrd="3" destOrd="0" presId="urn:microsoft.com/office/officeart/2005/8/layout/hList1"/>
    <dgm:cxn modelId="{C322DC2B-5E7B-4577-8FB6-51BE928002E1}" type="presParOf" srcId="{7285E842-610E-4A73-B55B-CA7A6AF869DE}" destId="{6A80C07B-D8D5-404C-A482-A8819FB7208B}" srcOrd="4" destOrd="0" presId="urn:microsoft.com/office/officeart/2005/8/layout/hList1"/>
    <dgm:cxn modelId="{DFD8EFF3-559E-4638-8279-CA733B6C8265}" type="presParOf" srcId="{6A80C07B-D8D5-404C-A482-A8819FB7208B}" destId="{999F547C-B25E-4D96-B2B2-515015A9AE7E}" srcOrd="0" destOrd="0" presId="urn:microsoft.com/office/officeart/2005/8/layout/hList1"/>
    <dgm:cxn modelId="{E9598E5B-7B7E-442F-9294-3E092DEFD24C}" type="presParOf" srcId="{6A80C07B-D8D5-404C-A482-A8819FB7208B}" destId="{B0B83638-2443-4CD5-B84C-18E245DDFEC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An overview of table calculations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Quick table calculations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Scope and direction</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F6C1FF41-C214-484C-B5B7-8DEE928B0BCC}">
      <dgm:prSet phldrT="[Text]"/>
      <dgm:spPr/>
      <dgm:t>
        <a:bodyPr/>
        <a:lstStyle/>
        <a:p>
          <a:pPr>
            <a:lnSpc>
              <a:spcPct val="100000"/>
            </a:lnSpc>
            <a:defRPr b="1"/>
          </a:pPr>
          <a:r>
            <a:rPr lang="en-US" dirty="0"/>
            <a:t>Lesson 4</a:t>
          </a:r>
        </a:p>
      </dgm:t>
    </dgm:pt>
    <dgm:pt modelId="{E0723A19-0976-451E-A873-D58AC8B9D354}" type="parTrans" cxnId="{A7FD6AB2-22B2-4751-ABCF-7642E6BB916A}">
      <dgm:prSet/>
      <dgm:spPr/>
      <dgm:t>
        <a:bodyPr/>
        <a:lstStyle/>
        <a:p>
          <a:endParaRPr lang="en-US"/>
        </a:p>
      </dgm:t>
    </dgm:pt>
    <dgm:pt modelId="{256938CC-F260-4A55-9824-D57909390212}" type="sibTrans" cxnId="{A7FD6AB2-22B2-4751-ABCF-7642E6BB916A}">
      <dgm:prSet/>
      <dgm:spPr/>
      <dgm:t>
        <a:bodyPr/>
        <a:lstStyle/>
        <a:p>
          <a:endParaRPr lang="en-US"/>
        </a:p>
      </dgm:t>
    </dgm:pt>
    <dgm:pt modelId="{0DF91697-C0C2-4D24-BC08-9C3147964C84}">
      <dgm:prSet phldrT="[Text]"/>
      <dgm:spPr/>
      <dgm:t>
        <a:bodyPr/>
        <a:lstStyle/>
        <a:p>
          <a:pPr>
            <a:lnSpc>
              <a:spcPct val="100000"/>
            </a:lnSpc>
          </a:pPr>
          <a:r>
            <a:rPr lang="en-US" dirty="0"/>
            <a:t>Addressing and partitioning</a:t>
          </a:r>
        </a:p>
      </dgm:t>
    </dgm:pt>
    <dgm:pt modelId="{79421F84-94D4-4223-904B-2A74F0E69095}" type="parTrans" cxnId="{88EA5E41-CD08-40CA-B8FE-03D6FAA82C87}">
      <dgm:prSet/>
      <dgm:spPr/>
      <dgm:t>
        <a:bodyPr/>
        <a:lstStyle/>
        <a:p>
          <a:endParaRPr lang="en-US"/>
        </a:p>
      </dgm:t>
    </dgm:pt>
    <dgm:pt modelId="{D2AA3E89-BFCC-44F4-967E-72E0A61D6302}" type="sibTrans" cxnId="{88EA5E41-CD08-40CA-B8FE-03D6FAA82C87}">
      <dgm:prSet/>
      <dgm:spPr/>
      <dgm:t>
        <a:bodyPr/>
        <a:lstStyle/>
        <a:p>
          <a:endParaRPr lang="en-US"/>
        </a:p>
      </dgm:t>
    </dgm:pt>
    <dgm:pt modelId="{A7DEA442-71E4-44BF-BFF9-A301CDD3C7B7}">
      <dgm:prSet phldrT="[Text]"/>
      <dgm:spPr/>
      <dgm:t>
        <a:bodyPr/>
        <a:lstStyle/>
        <a:p>
          <a:pPr>
            <a:lnSpc>
              <a:spcPct val="100000"/>
            </a:lnSpc>
            <a:defRPr b="1"/>
          </a:pPr>
          <a:r>
            <a:rPr lang="en-US" dirty="0"/>
            <a:t>Lesson 5</a:t>
          </a:r>
        </a:p>
      </dgm:t>
    </dgm:pt>
    <dgm:pt modelId="{D6229F1E-6BCB-443E-839B-161089199201}" type="parTrans" cxnId="{19A4F3B3-FBF7-4FB9-B649-A4BABEE1F9F9}">
      <dgm:prSet/>
      <dgm:spPr/>
      <dgm:t>
        <a:bodyPr/>
        <a:lstStyle/>
        <a:p>
          <a:endParaRPr lang="en-US"/>
        </a:p>
      </dgm:t>
    </dgm:pt>
    <dgm:pt modelId="{70B988C3-B3D5-40C4-BD60-613D73ECF444}" type="sibTrans" cxnId="{19A4F3B3-FBF7-4FB9-B649-A4BABEE1F9F9}">
      <dgm:prSet/>
      <dgm:spPr/>
      <dgm:t>
        <a:bodyPr/>
        <a:lstStyle/>
        <a:p>
          <a:endParaRPr lang="en-US"/>
        </a:p>
      </dgm:t>
    </dgm:pt>
    <dgm:pt modelId="{E69319AF-36DE-4D7E-B3A9-378CD7C25447}">
      <dgm:prSet phldrT="[Text]"/>
      <dgm:spPr/>
      <dgm:t>
        <a:bodyPr/>
        <a:lstStyle/>
        <a:p>
          <a:pPr>
            <a:lnSpc>
              <a:spcPct val="100000"/>
            </a:lnSpc>
          </a:pPr>
          <a:r>
            <a:rPr lang="en-US" dirty="0"/>
            <a:t>Advanced table calculations</a:t>
          </a:r>
        </a:p>
      </dgm:t>
    </dgm:pt>
    <dgm:pt modelId="{1FF88755-5F03-4BC9-A31D-1E0399701F90}" type="parTrans" cxnId="{AFDF3A24-AFC8-4CE2-A3DA-550D08814BD3}">
      <dgm:prSet/>
      <dgm:spPr/>
      <dgm:t>
        <a:bodyPr/>
        <a:lstStyle/>
        <a:p>
          <a:endParaRPr lang="en-US"/>
        </a:p>
      </dgm:t>
    </dgm:pt>
    <dgm:pt modelId="{7E5DC661-1C9A-4E5E-9E12-B1A8E1D9A28C}" type="sibTrans" cxnId="{AFDF3A24-AFC8-4CE2-A3DA-550D08814BD3}">
      <dgm:prSet/>
      <dgm:spPr/>
      <dgm:t>
        <a:bodyPr/>
        <a:lstStyle/>
        <a:p>
          <a:endParaRPr lang="en-US"/>
        </a:p>
      </dgm:t>
    </dgm:pt>
    <dgm:pt modelId="{48F7AC27-DD7A-44D5-9ED5-A003A8FD6968}">
      <dgm:prSet phldrT="[Text]"/>
      <dgm:spPr/>
      <dgm:t>
        <a:bodyPr/>
        <a:lstStyle/>
        <a:p>
          <a:pPr>
            <a:lnSpc>
              <a:spcPct val="100000"/>
            </a:lnSpc>
            <a:defRPr b="1"/>
          </a:pPr>
          <a:r>
            <a:rPr lang="en-US" dirty="0"/>
            <a:t>Lesson 6</a:t>
          </a:r>
        </a:p>
      </dgm:t>
    </dgm:pt>
    <dgm:pt modelId="{106B3351-6987-4B20-8B09-28E46DD17A3B}" type="parTrans" cxnId="{39D22C10-C0A5-4D05-A6A5-56E6286BF4C9}">
      <dgm:prSet/>
      <dgm:spPr/>
      <dgm:t>
        <a:bodyPr/>
        <a:lstStyle/>
        <a:p>
          <a:endParaRPr lang="en-US"/>
        </a:p>
      </dgm:t>
    </dgm:pt>
    <dgm:pt modelId="{8CB12B74-1423-449B-8F5F-532EA28254BD}" type="sibTrans" cxnId="{39D22C10-C0A5-4D05-A6A5-56E6286BF4C9}">
      <dgm:prSet/>
      <dgm:spPr/>
      <dgm:t>
        <a:bodyPr/>
        <a:lstStyle/>
        <a:p>
          <a:endParaRPr lang="en-US"/>
        </a:p>
      </dgm:t>
    </dgm:pt>
    <dgm:pt modelId="{FAA2ECA0-700C-486D-914F-4F1468A64D0A}">
      <dgm:prSet phldrT="[Text]"/>
      <dgm:spPr/>
      <dgm:t>
        <a:bodyPr/>
        <a:lstStyle/>
        <a:p>
          <a:pPr>
            <a:lnSpc>
              <a:spcPct val="100000"/>
            </a:lnSpc>
          </a:pPr>
          <a:r>
            <a:rPr lang="en-US" dirty="0"/>
            <a:t>Practical examples</a:t>
          </a:r>
        </a:p>
      </dgm:t>
    </dgm:pt>
    <dgm:pt modelId="{5A7C9EA5-DA41-4FE5-8D96-8C1DC8D3AA4A}" type="parTrans" cxnId="{15326B65-EDB1-43B7-B6FE-4550A01DA515}">
      <dgm:prSet/>
      <dgm:spPr/>
      <dgm:t>
        <a:bodyPr/>
        <a:lstStyle/>
        <a:p>
          <a:endParaRPr lang="en-US"/>
        </a:p>
      </dgm:t>
    </dgm:pt>
    <dgm:pt modelId="{CFA8F4B5-8FB9-411B-95F1-2CC414921419}" type="sibTrans" cxnId="{15326B65-EDB1-43B7-B6FE-4550A01DA515}">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12">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12">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12">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12">
        <dgm:presLayoutVars/>
      </dgm:prSet>
      <dgm:spPr/>
    </dgm:pt>
    <dgm:pt modelId="{26B0D584-5A27-4DE2-B9FB-052526D3124D}" type="pres">
      <dgm:prSet presAssocID="{ABFD3974-BF42-49F7-9F84-B2129CA7200A}"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12">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12">
        <dgm:presLayoutVars/>
      </dgm:prSet>
      <dgm:spPr/>
    </dgm:pt>
    <dgm:pt modelId="{4C69A90B-1810-4A6F-9E1E-01844FB50B27}" type="pres">
      <dgm:prSet presAssocID="{BC95BF52-41C8-4CDF-8DB7-5BF36F128E91}" presName="sibTrans" presStyleCnt="0"/>
      <dgm:spPr/>
    </dgm:pt>
    <dgm:pt modelId="{C99DD45C-1395-4D67-BC0C-131B06E3DE74}" type="pres">
      <dgm:prSet presAssocID="{F6C1FF41-C214-484C-B5B7-8DEE928B0BCC}" presName="compNode" presStyleCnt="0"/>
      <dgm:spPr/>
    </dgm:pt>
    <dgm:pt modelId="{604BEE6A-DBE4-4895-949D-4D47438550A1}" type="pres">
      <dgm:prSet presAssocID="{F6C1FF41-C214-484C-B5B7-8DEE928B0BCC}" presName="iconRect" presStyleLbl="node1" presStyleIdx="3" presStyleCnt="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587D062-0057-4DAC-B243-3C3B418BE54E}" type="pres">
      <dgm:prSet presAssocID="{F6C1FF41-C214-484C-B5B7-8DEE928B0BCC}" presName="iconSpace" presStyleCnt="0"/>
      <dgm:spPr/>
    </dgm:pt>
    <dgm:pt modelId="{7685DA87-188F-4CF7-B2C1-46CA02CA3086}" type="pres">
      <dgm:prSet presAssocID="{F6C1FF41-C214-484C-B5B7-8DEE928B0BCC}" presName="parTx" presStyleLbl="revTx" presStyleIdx="6" presStyleCnt="12">
        <dgm:presLayoutVars>
          <dgm:chMax val="0"/>
          <dgm:chPref val="0"/>
        </dgm:presLayoutVars>
      </dgm:prSet>
      <dgm:spPr/>
    </dgm:pt>
    <dgm:pt modelId="{960EBDC2-2571-4F91-8491-FA055E68F700}" type="pres">
      <dgm:prSet presAssocID="{F6C1FF41-C214-484C-B5B7-8DEE928B0BCC}" presName="txSpace" presStyleCnt="0"/>
      <dgm:spPr/>
    </dgm:pt>
    <dgm:pt modelId="{4DC94BF7-7288-46AF-A661-18D40671B4AA}" type="pres">
      <dgm:prSet presAssocID="{F6C1FF41-C214-484C-B5B7-8DEE928B0BCC}" presName="desTx" presStyleLbl="revTx" presStyleIdx="7" presStyleCnt="12">
        <dgm:presLayoutVars/>
      </dgm:prSet>
      <dgm:spPr/>
    </dgm:pt>
    <dgm:pt modelId="{5F10D837-0EA3-487F-8073-89FA9B424A0D}" type="pres">
      <dgm:prSet presAssocID="{256938CC-F260-4A55-9824-D57909390212}" presName="sibTrans" presStyleCnt="0"/>
      <dgm:spPr/>
    </dgm:pt>
    <dgm:pt modelId="{B60A3C31-192F-44FD-80A7-FEB4EFD3DD73}" type="pres">
      <dgm:prSet presAssocID="{A7DEA442-71E4-44BF-BFF9-A301CDD3C7B7}" presName="compNode" presStyleCnt="0"/>
      <dgm:spPr/>
    </dgm:pt>
    <dgm:pt modelId="{5E4CE5F6-159B-4C8E-924B-CFC92A344743}" type="pres">
      <dgm:prSet presAssocID="{A7DEA442-71E4-44BF-BFF9-A301CDD3C7B7}" presName="iconRect" presStyleLbl="node1" presStyleIdx="4"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430E9266-1A43-484A-B07F-DA1FAAFF6BE2}" type="pres">
      <dgm:prSet presAssocID="{A7DEA442-71E4-44BF-BFF9-A301CDD3C7B7}" presName="iconSpace" presStyleCnt="0"/>
      <dgm:spPr/>
    </dgm:pt>
    <dgm:pt modelId="{69778CD5-D34E-42D4-A6BD-D206B9A4940B}" type="pres">
      <dgm:prSet presAssocID="{A7DEA442-71E4-44BF-BFF9-A301CDD3C7B7}" presName="parTx" presStyleLbl="revTx" presStyleIdx="8" presStyleCnt="12">
        <dgm:presLayoutVars>
          <dgm:chMax val="0"/>
          <dgm:chPref val="0"/>
        </dgm:presLayoutVars>
      </dgm:prSet>
      <dgm:spPr/>
    </dgm:pt>
    <dgm:pt modelId="{8BE4D93D-B82D-4665-8496-F6C4E8E9AF80}" type="pres">
      <dgm:prSet presAssocID="{A7DEA442-71E4-44BF-BFF9-A301CDD3C7B7}" presName="txSpace" presStyleCnt="0"/>
      <dgm:spPr/>
    </dgm:pt>
    <dgm:pt modelId="{2D3EEB84-81D8-44B7-B470-7A5F405025A8}" type="pres">
      <dgm:prSet presAssocID="{A7DEA442-71E4-44BF-BFF9-A301CDD3C7B7}" presName="desTx" presStyleLbl="revTx" presStyleIdx="9" presStyleCnt="12">
        <dgm:presLayoutVars/>
      </dgm:prSet>
      <dgm:spPr/>
    </dgm:pt>
    <dgm:pt modelId="{6067C729-A561-4FC3-B4C3-A0CB5ED63B7D}" type="pres">
      <dgm:prSet presAssocID="{70B988C3-B3D5-40C4-BD60-613D73ECF444}" presName="sibTrans" presStyleCnt="0"/>
      <dgm:spPr/>
    </dgm:pt>
    <dgm:pt modelId="{0A0B8391-8EDF-4F99-8159-F25CEF2B47F9}" type="pres">
      <dgm:prSet presAssocID="{48F7AC27-DD7A-44D5-9ED5-A003A8FD6968}" presName="compNode" presStyleCnt="0"/>
      <dgm:spPr/>
    </dgm:pt>
    <dgm:pt modelId="{0A5FD97A-019D-4D30-9AE3-A229E570A3EF}" type="pres">
      <dgm:prSet presAssocID="{48F7AC27-DD7A-44D5-9ED5-A003A8FD6968}" presName="iconRect" presStyleLbl="node1" presStyleIdx="5"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3A367F5F-B988-4321-BC4D-8BEB58A5142B}" type="pres">
      <dgm:prSet presAssocID="{48F7AC27-DD7A-44D5-9ED5-A003A8FD6968}" presName="iconSpace" presStyleCnt="0"/>
      <dgm:spPr/>
    </dgm:pt>
    <dgm:pt modelId="{1B762218-9016-4E29-913A-92F744CE1131}" type="pres">
      <dgm:prSet presAssocID="{48F7AC27-DD7A-44D5-9ED5-A003A8FD6968}" presName="parTx" presStyleLbl="revTx" presStyleIdx="10" presStyleCnt="12">
        <dgm:presLayoutVars>
          <dgm:chMax val="0"/>
          <dgm:chPref val="0"/>
        </dgm:presLayoutVars>
      </dgm:prSet>
      <dgm:spPr/>
    </dgm:pt>
    <dgm:pt modelId="{483697A3-0B10-4773-B21F-4E56C069334E}" type="pres">
      <dgm:prSet presAssocID="{48F7AC27-DD7A-44D5-9ED5-A003A8FD6968}" presName="txSpace" presStyleCnt="0"/>
      <dgm:spPr/>
    </dgm:pt>
    <dgm:pt modelId="{F8810AE4-D06B-4D0D-97F8-602826148CA2}" type="pres">
      <dgm:prSet presAssocID="{48F7AC27-DD7A-44D5-9ED5-A003A8FD6968}" presName="desTx" presStyleLbl="revTx" presStyleIdx="11" presStyleCnt="12">
        <dgm:presLayoutVars/>
      </dgm:prSet>
      <dgm:spPr/>
    </dgm:pt>
  </dgm:ptLst>
  <dgm:cxnLst>
    <dgm:cxn modelId="{2424A802-7A2F-4B0D-AF97-8C3284E84220}" type="presOf" srcId="{A7DEA442-71E4-44BF-BFF9-A301CDD3C7B7}" destId="{69778CD5-D34E-42D4-A6BD-D206B9A4940B}" srcOrd="0" destOrd="0" presId="urn:microsoft.com/office/officeart/2018/2/layout/IconLabelDescriptionList"/>
    <dgm:cxn modelId="{E05A1205-98EA-4FB3-9586-C5AA2E3A8953}" type="presOf" srcId="{121A4E49-D7FE-4C61-890E-F26433221A05}" destId="{0A9236D2-7D4D-4D50-85DB-5AF77D540342}" srcOrd="0" destOrd="0" presId="urn:microsoft.com/office/officeart/2018/2/layout/IconLabelDescriptionList"/>
    <dgm:cxn modelId="{2942B20A-1D6C-4804-AD87-C88308298296}" type="presOf" srcId="{48F7AC27-DD7A-44D5-9ED5-A003A8FD6968}" destId="{1B762218-9016-4E29-913A-92F744CE1131}"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39D22C10-C0A5-4D05-A6A5-56E6286BF4C9}" srcId="{833EB1A1-3006-4C51-9A3C-6BC2C66AE145}" destId="{48F7AC27-DD7A-44D5-9ED5-A003A8FD6968}" srcOrd="5" destOrd="0" parTransId="{106B3351-6987-4B20-8B09-28E46DD17A3B}" sibTransId="{8CB12B74-1423-449B-8F5F-532EA28254BD}"/>
    <dgm:cxn modelId="{E98C6C16-BED1-4448-A893-9B083FEED910}" srcId="{833EB1A1-3006-4C51-9A3C-6BC2C66AE145}" destId="{8CB907A8-E954-44A9-90A5-B56D1E37DA6C}" srcOrd="1" destOrd="0" parTransId="{9E80C5FC-521A-4F5E-B508-1EEFFBEB277E}" sibTransId="{ABFD3974-BF42-49F7-9F84-B2129CA7200A}"/>
    <dgm:cxn modelId="{AFDF3A24-AFC8-4CE2-A3DA-550D08814BD3}" srcId="{A7DEA442-71E4-44BF-BFF9-A301CDD3C7B7}" destId="{E69319AF-36DE-4D7E-B3A9-378CD7C25447}" srcOrd="0" destOrd="0" parTransId="{1FF88755-5F03-4BC9-A31D-1E0399701F90}" sibTransId="{7E5DC661-1C9A-4E5E-9E12-B1A8E1D9A28C}"/>
    <dgm:cxn modelId="{88EA5E41-CD08-40CA-B8FE-03D6FAA82C87}" srcId="{F6C1FF41-C214-484C-B5B7-8DEE928B0BCC}" destId="{0DF91697-C0C2-4D24-BC08-9C3147964C84}" srcOrd="0" destOrd="0" parTransId="{79421F84-94D4-4223-904B-2A74F0E69095}" sibTransId="{D2AA3E89-BFCC-44F4-967E-72E0A61D6302}"/>
    <dgm:cxn modelId="{15326B65-EDB1-43B7-B6FE-4550A01DA515}" srcId="{48F7AC27-DD7A-44D5-9ED5-A003A8FD6968}" destId="{FAA2ECA0-700C-486D-914F-4F1468A64D0A}" srcOrd="0" destOrd="0" parTransId="{5A7C9EA5-DA41-4FE5-8D96-8C1DC8D3AA4A}" sibTransId="{CFA8F4B5-8FB9-411B-95F1-2CC414921419}"/>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F93A3579-A1B2-4537-8D78-25C3A31810CD}" type="presOf" srcId="{FAA2ECA0-700C-486D-914F-4F1468A64D0A}" destId="{F8810AE4-D06B-4D0D-97F8-602826148CA2}" srcOrd="0" destOrd="0" presId="urn:microsoft.com/office/officeart/2018/2/layout/IconLabelDescriptionList"/>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FC66DBA1-A47B-438A-8C59-C1FBD22C3CFA}" type="presOf" srcId="{F6C1FF41-C214-484C-B5B7-8DEE928B0BCC}" destId="{7685DA87-188F-4CF7-B2C1-46CA02CA3086}" srcOrd="0" destOrd="0" presId="urn:microsoft.com/office/officeart/2018/2/layout/IconLabelDescriptionList"/>
    <dgm:cxn modelId="{3EFBACA2-7826-40CF-AE0F-D53365460C21}" type="presOf" srcId="{833EB1A1-3006-4C51-9A3C-6BC2C66AE145}" destId="{57293E35-2C8F-4265-BBE8-864D6E769CAF}" srcOrd="0" destOrd="0" presId="urn:microsoft.com/office/officeart/2018/2/layout/IconLabelDescriptionList"/>
    <dgm:cxn modelId="{A7FD6AB2-22B2-4751-ABCF-7642E6BB916A}" srcId="{833EB1A1-3006-4C51-9A3C-6BC2C66AE145}" destId="{F6C1FF41-C214-484C-B5B7-8DEE928B0BCC}" srcOrd="3" destOrd="0" parTransId="{E0723A19-0976-451E-A873-D58AC8B9D354}" sibTransId="{256938CC-F260-4A55-9824-D57909390212}"/>
    <dgm:cxn modelId="{19A4F3B3-FBF7-4FB9-B649-A4BABEE1F9F9}" srcId="{833EB1A1-3006-4C51-9A3C-6BC2C66AE145}" destId="{A7DEA442-71E4-44BF-BFF9-A301CDD3C7B7}" srcOrd="4" destOrd="0" parTransId="{D6229F1E-6BCB-443E-839B-161089199201}" sibTransId="{70B988C3-B3D5-40C4-BD60-613D73ECF444}"/>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361739CB-43F6-4BD3-A35E-C4BE5F04C708}" type="presOf" srcId="{0DF91697-C0C2-4D24-BC08-9C3147964C84}" destId="{4DC94BF7-7288-46AF-A661-18D40671B4AA}" srcOrd="0" destOrd="0" presId="urn:microsoft.com/office/officeart/2018/2/layout/IconLabelDescriptionList"/>
    <dgm:cxn modelId="{50FC04EB-6594-49D1-BB22-5F43FF014A8F}" type="presOf" srcId="{E69319AF-36DE-4D7E-B3A9-378CD7C25447}" destId="{2D3EEB84-81D8-44B7-B470-7A5F405025A8}" srcOrd="0" destOrd="0" presId="urn:microsoft.com/office/officeart/2018/2/layout/IconLabelDescriptionList"/>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 modelId="{5656F778-236C-4425-9DF1-92A0140AFA40}" type="presParOf" srcId="{57293E35-2C8F-4265-BBE8-864D6E769CAF}" destId="{4C69A90B-1810-4A6F-9E1E-01844FB50B27}" srcOrd="5" destOrd="0" presId="urn:microsoft.com/office/officeart/2018/2/layout/IconLabelDescriptionList"/>
    <dgm:cxn modelId="{A70FE0C7-AA93-46C7-AE52-34176CBA1492}" type="presParOf" srcId="{57293E35-2C8F-4265-BBE8-864D6E769CAF}" destId="{C99DD45C-1395-4D67-BC0C-131B06E3DE74}" srcOrd="6" destOrd="0" presId="urn:microsoft.com/office/officeart/2018/2/layout/IconLabelDescriptionList"/>
    <dgm:cxn modelId="{DDDD2994-BDE4-4083-9C56-DD77DA6CA38E}" type="presParOf" srcId="{C99DD45C-1395-4D67-BC0C-131B06E3DE74}" destId="{604BEE6A-DBE4-4895-949D-4D47438550A1}" srcOrd="0" destOrd="0" presId="urn:microsoft.com/office/officeart/2018/2/layout/IconLabelDescriptionList"/>
    <dgm:cxn modelId="{EEED7AB1-CA1F-4E74-BD17-DE12836DD3EC}" type="presParOf" srcId="{C99DD45C-1395-4D67-BC0C-131B06E3DE74}" destId="{9587D062-0057-4DAC-B243-3C3B418BE54E}" srcOrd="1" destOrd="0" presId="urn:microsoft.com/office/officeart/2018/2/layout/IconLabelDescriptionList"/>
    <dgm:cxn modelId="{CEF76665-B8A3-4EF1-8E8A-AAFB8D5AEB9F}" type="presParOf" srcId="{C99DD45C-1395-4D67-BC0C-131B06E3DE74}" destId="{7685DA87-188F-4CF7-B2C1-46CA02CA3086}" srcOrd="2" destOrd="0" presId="urn:microsoft.com/office/officeart/2018/2/layout/IconLabelDescriptionList"/>
    <dgm:cxn modelId="{9DAF65A3-3F8F-48F7-A846-DCB768EDDAF6}" type="presParOf" srcId="{C99DD45C-1395-4D67-BC0C-131B06E3DE74}" destId="{960EBDC2-2571-4F91-8491-FA055E68F700}" srcOrd="3" destOrd="0" presId="urn:microsoft.com/office/officeart/2018/2/layout/IconLabelDescriptionList"/>
    <dgm:cxn modelId="{951D113E-6968-44B1-8B70-D0BAC6C73098}" type="presParOf" srcId="{C99DD45C-1395-4D67-BC0C-131B06E3DE74}" destId="{4DC94BF7-7288-46AF-A661-18D40671B4AA}" srcOrd="4" destOrd="0" presId="urn:microsoft.com/office/officeart/2018/2/layout/IconLabelDescriptionList"/>
    <dgm:cxn modelId="{03BBB497-F340-40DD-9D2C-82A0EC978520}" type="presParOf" srcId="{57293E35-2C8F-4265-BBE8-864D6E769CAF}" destId="{5F10D837-0EA3-487F-8073-89FA9B424A0D}" srcOrd="7" destOrd="0" presId="urn:microsoft.com/office/officeart/2018/2/layout/IconLabelDescriptionList"/>
    <dgm:cxn modelId="{CC9B3C42-F40E-4300-A003-CEDCD80A97E9}" type="presParOf" srcId="{57293E35-2C8F-4265-BBE8-864D6E769CAF}" destId="{B60A3C31-192F-44FD-80A7-FEB4EFD3DD73}" srcOrd="8" destOrd="0" presId="urn:microsoft.com/office/officeart/2018/2/layout/IconLabelDescriptionList"/>
    <dgm:cxn modelId="{8521BCB8-6556-4709-8267-6A4D8A0C2C90}" type="presParOf" srcId="{B60A3C31-192F-44FD-80A7-FEB4EFD3DD73}" destId="{5E4CE5F6-159B-4C8E-924B-CFC92A344743}" srcOrd="0" destOrd="0" presId="urn:microsoft.com/office/officeart/2018/2/layout/IconLabelDescriptionList"/>
    <dgm:cxn modelId="{5E505BC9-AC49-46CE-BE2D-CD92C957D059}" type="presParOf" srcId="{B60A3C31-192F-44FD-80A7-FEB4EFD3DD73}" destId="{430E9266-1A43-484A-B07F-DA1FAAFF6BE2}" srcOrd="1" destOrd="0" presId="urn:microsoft.com/office/officeart/2018/2/layout/IconLabelDescriptionList"/>
    <dgm:cxn modelId="{FEDB43F1-88CB-4FD8-AEA1-B26E27FF91F3}" type="presParOf" srcId="{B60A3C31-192F-44FD-80A7-FEB4EFD3DD73}" destId="{69778CD5-D34E-42D4-A6BD-D206B9A4940B}" srcOrd="2" destOrd="0" presId="urn:microsoft.com/office/officeart/2018/2/layout/IconLabelDescriptionList"/>
    <dgm:cxn modelId="{145588AA-2704-4530-A2E7-518EB3BAC4A1}" type="presParOf" srcId="{B60A3C31-192F-44FD-80A7-FEB4EFD3DD73}" destId="{8BE4D93D-B82D-4665-8496-F6C4E8E9AF80}" srcOrd="3" destOrd="0" presId="urn:microsoft.com/office/officeart/2018/2/layout/IconLabelDescriptionList"/>
    <dgm:cxn modelId="{40CE9AB3-1E38-42F3-99B5-FC8CDB2BEE8F}" type="presParOf" srcId="{B60A3C31-192F-44FD-80A7-FEB4EFD3DD73}" destId="{2D3EEB84-81D8-44B7-B470-7A5F405025A8}" srcOrd="4" destOrd="0" presId="urn:microsoft.com/office/officeart/2018/2/layout/IconLabelDescriptionList"/>
    <dgm:cxn modelId="{A6F981CF-5A52-47A7-A904-6DE70C1A6E30}" type="presParOf" srcId="{57293E35-2C8F-4265-BBE8-864D6E769CAF}" destId="{6067C729-A561-4FC3-B4C3-A0CB5ED63B7D}" srcOrd="9" destOrd="0" presId="urn:microsoft.com/office/officeart/2018/2/layout/IconLabelDescriptionList"/>
    <dgm:cxn modelId="{0E0A70F0-C0DE-418C-851A-B5BC6E61AFC1}" type="presParOf" srcId="{57293E35-2C8F-4265-BBE8-864D6E769CAF}" destId="{0A0B8391-8EDF-4F99-8159-F25CEF2B47F9}" srcOrd="10" destOrd="0" presId="urn:microsoft.com/office/officeart/2018/2/layout/IconLabelDescriptionList"/>
    <dgm:cxn modelId="{1D90832B-6B3A-4080-A4AC-3F6ECEB00F65}" type="presParOf" srcId="{0A0B8391-8EDF-4F99-8159-F25CEF2B47F9}" destId="{0A5FD97A-019D-4D30-9AE3-A229E570A3EF}" srcOrd="0" destOrd="0" presId="urn:microsoft.com/office/officeart/2018/2/layout/IconLabelDescriptionList"/>
    <dgm:cxn modelId="{B76842D7-C8F6-449C-83CA-6F5CFBF27C8B}" type="presParOf" srcId="{0A0B8391-8EDF-4F99-8159-F25CEF2B47F9}" destId="{3A367F5F-B988-4321-BC4D-8BEB58A5142B}" srcOrd="1" destOrd="0" presId="urn:microsoft.com/office/officeart/2018/2/layout/IconLabelDescriptionList"/>
    <dgm:cxn modelId="{876A214B-9D1A-4CDE-9F0D-04B596A33557}" type="presParOf" srcId="{0A0B8391-8EDF-4F99-8159-F25CEF2B47F9}" destId="{1B762218-9016-4E29-913A-92F744CE1131}" srcOrd="2" destOrd="0" presId="urn:microsoft.com/office/officeart/2018/2/layout/IconLabelDescriptionList"/>
    <dgm:cxn modelId="{0FEFCD2E-C25A-48BA-A419-C4F1853A2571}" type="presParOf" srcId="{0A0B8391-8EDF-4F99-8159-F25CEF2B47F9}" destId="{483697A3-0B10-4773-B21F-4E56C069334E}" srcOrd="3" destOrd="0" presId="urn:microsoft.com/office/officeart/2018/2/layout/IconLabelDescriptionList"/>
    <dgm:cxn modelId="{BDF1814F-A0D9-4847-8587-D4F7516FBD5C}" type="presParOf" srcId="{0A0B8391-8EDF-4F99-8159-F25CEF2B47F9}" destId="{F8810AE4-D06B-4D0D-97F8-602826148CA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6157" y="665231"/>
          <a:ext cx="890367" cy="890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6157" y="1653822"/>
          <a:ext cx="2543906" cy="381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dirty="0"/>
            <a:t>Lesson 1</a:t>
          </a:r>
        </a:p>
      </dsp:txBody>
      <dsp:txXfrm>
        <a:off x="6157" y="1653822"/>
        <a:ext cx="2543906" cy="381585"/>
      </dsp:txXfrm>
    </dsp:sp>
    <dsp:sp modelId="{0A9236D2-7D4D-4D50-85DB-5AF77D540342}">
      <dsp:nvSpPr>
        <dsp:cNvPr id="0" name=""/>
        <dsp:cNvSpPr/>
      </dsp:nvSpPr>
      <dsp:spPr>
        <a:xfrm>
          <a:off x="6157" y="2081094"/>
          <a:ext cx="2543906" cy="868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Connecting to data in Access</a:t>
          </a:r>
        </a:p>
        <a:p>
          <a:pPr marL="171450" lvl="1" indent="-171450" algn="l" defTabSz="755650">
            <a:lnSpc>
              <a:spcPct val="90000"/>
            </a:lnSpc>
            <a:spcBef>
              <a:spcPct val="0"/>
            </a:spcBef>
            <a:spcAft>
              <a:spcPct val="15000"/>
            </a:spcAft>
            <a:buChar char="•"/>
          </a:pPr>
          <a:r>
            <a:rPr lang="en-US" sz="1700" kern="1200" dirty="0"/>
            <a:t>Northwind</a:t>
          </a:r>
        </a:p>
      </dsp:txBody>
      <dsp:txXfrm>
        <a:off x="6157" y="2081094"/>
        <a:ext cx="2543906" cy="868411"/>
      </dsp:txXfrm>
    </dsp:sp>
    <dsp:sp modelId="{1DC24BF2-B127-471D-8DA0-773B7E028667}">
      <dsp:nvSpPr>
        <dsp:cNvPr id="0" name=""/>
        <dsp:cNvSpPr/>
      </dsp:nvSpPr>
      <dsp:spPr>
        <a:xfrm>
          <a:off x="2995246" y="665231"/>
          <a:ext cx="890367" cy="890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2995246" y="1653822"/>
          <a:ext cx="2543906" cy="381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dirty="0"/>
            <a:t>Lesson 2</a:t>
          </a:r>
        </a:p>
      </dsp:txBody>
      <dsp:txXfrm>
        <a:off x="2995246" y="1653822"/>
        <a:ext cx="2543906" cy="381585"/>
      </dsp:txXfrm>
    </dsp:sp>
    <dsp:sp modelId="{09AE3428-78F0-44E9-8F38-A15B202735D8}">
      <dsp:nvSpPr>
        <dsp:cNvPr id="0" name=""/>
        <dsp:cNvSpPr/>
      </dsp:nvSpPr>
      <dsp:spPr>
        <a:xfrm>
          <a:off x="2995246" y="2081094"/>
          <a:ext cx="2543906" cy="868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Foundations for building visualizations</a:t>
          </a:r>
        </a:p>
      </dsp:txBody>
      <dsp:txXfrm>
        <a:off x="2995246" y="2081094"/>
        <a:ext cx="2543906" cy="868411"/>
      </dsp:txXfrm>
    </dsp:sp>
    <dsp:sp modelId="{3943ECD8-6B98-4646-83F7-69A26CE43B76}">
      <dsp:nvSpPr>
        <dsp:cNvPr id="0" name=""/>
        <dsp:cNvSpPr/>
      </dsp:nvSpPr>
      <dsp:spPr>
        <a:xfrm>
          <a:off x="5984336" y="665231"/>
          <a:ext cx="890367" cy="89036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5984336" y="1653822"/>
          <a:ext cx="2543906" cy="381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dirty="0"/>
            <a:t>Lesson 3</a:t>
          </a:r>
        </a:p>
      </dsp:txBody>
      <dsp:txXfrm>
        <a:off x="5984336" y="1653822"/>
        <a:ext cx="2543906" cy="381585"/>
      </dsp:txXfrm>
    </dsp:sp>
    <dsp:sp modelId="{1FE0C96F-0F41-4BFC-A492-2BF23A94BC95}">
      <dsp:nvSpPr>
        <dsp:cNvPr id="0" name=""/>
        <dsp:cNvSpPr/>
      </dsp:nvSpPr>
      <dsp:spPr>
        <a:xfrm>
          <a:off x="5984336" y="2081094"/>
          <a:ext cx="2543906" cy="868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Bringing everything together in a dashboard</a:t>
          </a:r>
        </a:p>
      </dsp:txBody>
      <dsp:txXfrm>
        <a:off x="5984336" y="2081094"/>
        <a:ext cx="2543906" cy="8684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7BAD-D52D-4CFB-950E-72BD215BDC21}">
      <dsp:nvSpPr>
        <dsp:cNvPr id="0" name=""/>
        <dsp:cNvSpPr/>
      </dsp:nvSpPr>
      <dsp:spPr>
        <a:xfrm>
          <a:off x="0" y="333"/>
          <a:ext cx="7210468" cy="8064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Quick Table Calculations</a:t>
          </a:r>
        </a:p>
      </dsp:txBody>
      <dsp:txXfrm>
        <a:off x="0" y="333"/>
        <a:ext cx="7210468" cy="806400"/>
      </dsp:txXfrm>
    </dsp:sp>
    <dsp:sp modelId="{8129CF1F-7327-4869-BFC3-7640548FC673}">
      <dsp:nvSpPr>
        <dsp:cNvPr id="0" name=""/>
        <dsp:cNvSpPr/>
      </dsp:nvSpPr>
      <dsp:spPr>
        <a:xfrm>
          <a:off x="0" y="807067"/>
          <a:ext cx="7210468" cy="46116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Century Gothic" panose="020B0502020202020204"/>
              <a:ea typeface="+mn-ea"/>
              <a:cs typeface="+mn-cs"/>
            </a:rPr>
            <a:t>Running</a:t>
          </a:r>
          <a:r>
            <a:rPr lang="en-US" sz="2400" b="0" i="0" kern="1200" dirty="0"/>
            <a:t> totals</a:t>
          </a:r>
          <a:endParaRPr lang="en-US" sz="2400" kern="1200" dirty="0"/>
        </a:p>
        <a:p>
          <a:pPr marL="228600" lvl="1" indent="-228600" algn="l" defTabSz="1066800">
            <a:lnSpc>
              <a:spcPct val="90000"/>
            </a:lnSpc>
            <a:spcBef>
              <a:spcPct val="0"/>
            </a:spcBef>
            <a:spcAft>
              <a:spcPct val="15000"/>
            </a:spcAft>
            <a:buChar char="•"/>
          </a:pPr>
          <a:r>
            <a:rPr lang="en-US" sz="2400" kern="1200" dirty="0"/>
            <a:t>Difference</a:t>
          </a:r>
        </a:p>
        <a:p>
          <a:pPr marL="228600" lvl="1" indent="-228600" algn="l" defTabSz="1066800">
            <a:lnSpc>
              <a:spcPct val="90000"/>
            </a:lnSpc>
            <a:spcBef>
              <a:spcPct val="0"/>
            </a:spcBef>
            <a:spcAft>
              <a:spcPct val="15000"/>
            </a:spcAft>
            <a:buChar char="•"/>
          </a:pPr>
          <a:r>
            <a:rPr lang="en-US" sz="2400" kern="1200" dirty="0"/>
            <a:t>% Difference</a:t>
          </a:r>
        </a:p>
        <a:p>
          <a:pPr marL="228600" lvl="1" indent="-228600" algn="l" defTabSz="1066800">
            <a:lnSpc>
              <a:spcPct val="90000"/>
            </a:lnSpc>
            <a:spcBef>
              <a:spcPct val="0"/>
            </a:spcBef>
            <a:spcAft>
              <a:spcPct val="15000"/>
            </a:spcAft>
            <a:buChar char="•"/>
          </a:pPr>
          <a:r>
            <a:rPr lang="en-US" sz="2400" kern="1200" dirty="0"/>
            <a:t>% of total</a:t>
          </a:r>
        </a:p>
        <a:p>
          <a:pPr marL="228600" lvl="1" indent="-228600" algn="l" defTabSz="1066800">
            <a:lnSpc>
              <a:spcPct val="90000"/>
            </a:lnSpc>
            <a:spcBef>
              <a:spcPct val="0"/>
            </a:spcBef>
            <a:spcAft>
              <a:spcPct val="15000"/>
            </a:spcAft>
            <a:buChar char="•"/>
          </a:pPr>
          <a:r>
            <a:rPr lang="en-US" sz="2400" kern="1200" dirty="0"/>
            <a:t>Rank</a:t>
          </a:r>
        </a:p>
        <a:p>
          <a:pPr marL="228600" lvl="1" indent="-228600" algn="l" defTabSz="1066800">
            <a:lnSpc>
              <a:spcPct val="90000"/>
            </a:lnSpc>
            <a:spcBef>
              <a:spcPct val="0"/>
            </a:spcBef>
            <a:spcAft>
              <a:spcPct val="15000"/>
            </a:spcAft>
            <a:buChar char="•"/>
          </a:pPr>
          <a:r>
            <a:rPr lang="en-US" sz="2400" kern="1200" dirty="0"/>
            <a:t>Percentile</a:t>
          </a:r>
        </a:p>
        <a:p>
          <a:pPr marL="228600" lvl="1" indent="-228600" algn="l" defTabSz="1066800">
            <a:lnSpc>
              <a:spcPct val="90000"/>
            </a:lnSpc>
            <a:spcBef>
              <a:spcPct val="0"/>
            </a:spcBef>
            <a:spcAft>
              <a:spcPct val="15000"/>
            </a:spcAft>
            <a:buChar char="•"/>
          </a:pPr>
          <a:r>
            <a:rPr lang="en-US" sz="2400" kern="1200" dirty="0"/>
            <a:t>Moving average</a:t>
          </a:r>
        </a:p>
        <a:p>
          <a:pPr marL="228600" lvl="1" indent="-228600" algn="l" defTabSz="1066800">
            <a:lnSpc>
              <a:spcPct val="90000"/>
            </a:lnSpc>
            <a:spcBef>
              <a:spcPct val="0"/>
            </a:spcBef>
            <a:spcAft>
              <a:spcPct val="15000"/>
            </a:spcAft>
            <a:buChar char="•"/>
          </a:pPr>
          <a:r>
            <a:rPr lang="en-US" sz="2400" kern="1200" dirty="0"/>
            <a:t>YTD total</a:t>
          </a:r>
        </a:p>
        <a:p>
          <a:pPr marL="228600" lvl="1" indent="-228600" algn="l" defTabSz="1066800">
            <a:lnSpc>
              <a:spcPct val="90000"/>
            </a:lnSpc>
            <a:spcBef>
              <a:spcPct val="0"/>
            </a:spcBef>
            <a:spcAft>
              <a:spcPct val="15000"/>
            </a:spcAft>
            <a:buChar char="•"/>
          </a:pPr>
          <a:r>
            <a:rPr lang="en-US" sz="2400" kern="1200" dirty="0"/>
            <a:t>Compound growth rate</a:t>
          </a:r>
        </a:p>
        <a:p>
          <a:pPr marL="228600" lvl="1" indent="-228600" algn="l" defTabSz="1066800">
            <a:lnSpc>
              <a:spcPct val="90000"/>
            </a:lnSpc>
            <a:spcBef>
              <a:spcPct val="0"/>
            </a:spcBef>
            <a:spcAft>
              <a:spcPct val="15000"/>
            </a:spcAft>
            <a:buChar char="•"/>
          </a:pPr>
          <a:r>
            <a:rPr lang="en-US" sz="2400" kern="1200" dirty="0"/>
            <a:t>Year of year growth</a:t>
          </a:r>
        </a:p>
        <a:p>
          <a:pPr marL="228600" lvl="1" indent="-228600" algn="l" defTabSz="1066800">
            <a:lnSpc>
              <a:spcPct val="90000"/>
            </a:lnSpc>
            <a:spcBef>
              <a:spcPct val="0"/>
            </a:spcBef>
            <a:spcAft>
              <a:spcPct val="15000"/>
            </a:spcAft>
            <a:buChar char="•"/>
          </a:pPr>
          <a:r>
            <a:rPr lang="en-US" sz="2400" kern="1200" dirty="0"/>
            <a:t>YTD growth</a:t>
          </a:r>
        </a:p>
      </dsp:txBody>
      <dsp:txXfrm>
        <a:off x="0" y="807067"/>
        <a:ext cx="7210468" cy="46116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2682" y="691740"/>
          <a:ext cx="1083796" cy="1083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2682" y="1871481"/>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1</a:t>
          </a:r>
        </a:p>
      </dsp:txBody>
      <dsp:txXfrm>
        <a:off x="2682" y="1871481"/>
        <a:ext cx="3096562" cy="464484"/>
      </dsp:txXfrm>
    </dsp:sp>
    <dsp:sp modelId="{0A9236D2-7D4D-4D50-85DB-5AF77D540342}">
      <dsp:nvSpPr>
        <dsp:cNvPr id="0" name=""/>
        <dsp:cNvSpPr/>
      </dsp:nvSpPr>
      <dsp:spPr>
        <a:xfrm>
          <a:off x="2682" y="2380590"/>
          <a:ext cx="3096562" cy="542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Formatting considerations</a:t>
          </a:r>
        </a:p>
      </dsp:txBody>
      <dsp:txXfrm>
        <a:off x="2682" y="2380590"/>
        <a:ext cx="3096562" cy="542407"/>
      </dsp:txXfrm>
    </dsp:sp>
    <dsp:sp modelId="{1DC24BF2-B127-471D-8DA0-773B7E028667}">
      <dsp:nvSpPr>
        <dsp:cNvPr id="0" name=""/>
        <dsp:cNvSpPr/>
      </dsp:nvSpPr>
      <dsp:spPr>
        <a:xfrm>
          <a:off x="3641143" y="691740"/>
          <a:ext cx="1083796" cy="1083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3641143" y="1871481"/>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2</a:t>
          </a:r>
        </a:p>
      </dsp:txBody>
      <dsp:txXfrm>
        <a:off x="3641143" y="1871481"/>
        <a:ext cx="3096562" cy="464484"/>
      </dsp:txXfrm>
    </dsp:sp>
    <dsp:sp modelId="{09AE3428-78F0-44E9-8F38-A15B202735D8}">
      <dsp:nvSpPr>
        <dsp:cNvPr id="0" name=""/>
        <dsp:cNvSpPr/>
      </dsp:nvSpPr>
      <dsp:spPr>
        <a:xfrm>
          <a:off x="3641143" y="2380590"/>
          <a:ext cx="3096562" cy="542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How formatting works in Tableau</a:t>
          </a:r>
        </a:p>
      </dsp:txBody>
      <dsp:txXfrm>
        <a:off x="3641143" y="2380590"/>
        <a:ext cx="3096562" cy="542407"/>
      </dsp:txXfrm>
    </dsp:sp>
    <dsp:sp modelId="{3943ECD8-6B98-4646-83F7-69A26CE43B76}">
      <dsp:nvSpPr>
        <dsp:cNvPr id="0" name=""/>
        <dsp:cNvSpPr/>
      </dsp:nvSpPr>
      <dsp:spPr>
        <a:xfrm>
          <a:off x="7279604" y="691740"/>
          <a:ext cx="1083796" cy="108379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7279604" y="1871481"/>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3</a:t>
          </a:r>
        </a:p>
      </dsp:txBody>
      <dsp:txXfrm>
        <a:off x="7279604" y="1871481"/>
        <a:ext cx="3096562" cy="464484"/>
      </dsp:txXfrm>
    </dsp:sp>
    <dsp:sp modelId="{1FE0C96F-0F41-4BFC-A492-2BF23A94BC95}">
      <dsp:nvSpPr>
        <dsp:cNvPr id="0" name=""/>
        <dsp:cNvSpPr/>
      </dsp:nvSpPr>
      <dsp:spPr>
        <a:xfrm>
          <a:off x="7279604" y="2380590"/>
          <a:ext cx="3096562" cy="542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Adding value to visualizations</a:t>
          </a:r>
        </a:p>
      </dsp:txBody>
      <dsp:txXfrm>
        <a:off x="7279604" y="2380590"/>
        <a:ext cx="3096562" cy="5424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1311" y="994052"/>
          <a:ext cx="637136" cy="637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1311"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1</a:t>
          </a:r>
        </a:p>
      </dsp:txBody>
      <dsp:txXfrm>
        <a:off x="1311" y="1701134"/>
        <a:ext cx="1820390" cy="273058"/>
      </dsp:txXfrm>
    </dsp:sp>
    <dsp:sp modelId="{0A9236D2-7D4D-4D50-85DB-5AF77D540342}">
      <dsp:nvSpPr>
        <dsp:cNvPr id="0" name=""/>
        <dsp:cNvSpPr/>
      </dsp:nvSpPr>
      <dsp:spPr>
        <a:xfrm>
          <a:off x="1311"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Dashboard objectives</a:t>
          </a:r>
        </a:p>
      </dsp:txBody>
      <dsp:txXfrm>
        <a:off x="1311" y="2006726"/>
        <a:ext cx="1820390" cy="613958"/>
      </dsp:txXfrm>
    </dsp:sp>
    <dsp:sp modelId="{1DC24BF2-B127-471D-8DA0-773B7E028667}">
      <dsp:nvSpPr>
        <dsp:cNvPr id="0" name=""/>
        <dsp:cNvSpPr/>
      </dsp:nvSpPr>
      <dsp:spPr>
        <a:xfrm>
          <a:off x="2140270" y="994052"/>
          <a:ext cx="637136" cy="637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2140270"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2</a:t>
          </a:r>
        </a:p>
      </dsp:txBody>
      <dsp:txXfrm>
        <a:off x="2140270" y="1701134"/>
        <a:ext cx="1820390" cy="273058"/>
      </dsp:txXfrm>
    </dsp:sp>
    <dsp:sp modelId="{09AE3428-78F0-44E9-8F38-A15B202735D8}">
      <dsp:nvSpPr>
        <dsp:cNvPr id="0" name=""/>
        <dsp:cNvSpPr/>
      </dsp:nvSpPr>
      <dsp:spPr>
        <a:xfrm>
          <a:off x="2140270"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Create </a:t>
          </a:r>
          <a:r>
            <a:rPr lang="en-US" sz="1300" kern="1200" dirty="0" err="1"/>
            <a:t>viz’s</a:t>
          </a:r>
          <a:r>
            <a:rPr lang="en-US" sz="1300" kern="1200" dirty="0"/>
            <a:t> for dashboard/story use</a:t>
          </a:r>
        </a:p>
      </dsp:txBody>
      <dsp:txXfrm>
        <a:off x="2140270" y="2006726"/>
        <a:ext cx="1820390" cy="613958"/>
      </dsp:txXfrm>
    </dsp:sp>
    <dsp:sp modelId="{3943ECD8-6B98-4646-83F7-69A26CE43B76}">
      <dsp:nvSpPr>
        <dsp:cNvPr id="0" name=""/>
        <dsp:cNvSpPr/>
      </dsp:nvSpPr>
      <dsp:spPr>
        <a:xfrm>
          <a:off x="4279229" y="994052"/>
          <a:ext cx="637136" cy="63713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4279229"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3</a:t>
          </a:r>
        </a:p>
      </dsp:txBody>
      <dsp:txXfrm>
        <a:off x="4279229" y="1701134"/>
        <a:ext cx="1820390" cy="273058"/>
      </dsp:txXfrm>
    </dsp:sp>
    <dsp:sp modelId="{1FE0C96F-0F41-4BFC-A492-2BF23A94BC95}">
      <dsp:nvSpPr>
        <dsp:cNvPr id="0" name=""/>
        <dsp:cNvSpPr/>
      </dsp:nvSpPr>
      <dsp:spPr>
        <a:xfrm>
          <a:off x="4279229"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Create dashboard</a:t>
          </a:r>
        </a:p>
      </dsp:txBody>
      <dsp:txXfrm>
        <a:off x="4279229" y="2006726"/>
        <a:ext cx="1820390" cy="613958"/>
      </dsp:txXfrm>
    </dsp:sp>
    <dsp:sp modelId="{604BEE6A-DBE4-4895-949D-4D47438550A1}">
      <dsp:nvSpPr>
        <dsp:cNvPr id="0" name=""/>
        <dsp:cNvSpPr/>
      </dsp:nvSpPr>
      <dsp:spPr>
        <a:xfrm>
          <a:off x="6418188" y="994052"/>
          <a:ext cx="637136" cy="63713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5DA87-188F-4CF7-B2C1-46CA02CA3086}">
      <dsp:nvSpPr>
        <dsp:cNvPr id="0" name=""/>
        <dsp:cNvSpPr/>
      </dsp:nvSpPr>
      <dsp:spPr>
        <a:xfrm>
          <a:off x="6418188"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4</a:t>
          </a:r>
        </a:p>
      </dsp:txBody>
      <dsp:txXfrm>
        <a:off x="6418188" y="1701134"/>
        <a:ext cx="1820390" cy="273058"/>
      </dsp:txXfrm>
    </dsp:sp>
    <dsp:sp modelId="{4DC94BF7-7288-46AF-A661-18D40671B4AA}">
      <dsp:nvSpPr>
        <dsp:cNvPr id="0" name=""/>
        <dsp:cNvSpPr/>
      </dsp:nvSpPr>
      <dsp:spPr>
        <a:xfrm>
          <a:off x="6418188"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Add interactivity to a dashboard</a:t>
          </a:r>
        </a:p>
      </dsp:txBody>
      <dsp:txXfrm>
        <a:off x="6418188" y="2006726"/>
        <a:ext cx="1820390" cy="613958"/>
      </dsp:txXfrm>
    </dsp:sp>
    <dsp:sp modelId="{5E4CE5F6-159B-4C8E-924B-CFC92A344743}">
      <dsp:nvSpPr>
        <dsp:cNvPr id="0" name=""/>
        <dsp:cNvSpPr/>
      </dsp:nvSpPr>
      <dsp:spPr>
        <a:xfrm>
          <a:off x="8557147" y="994052"/>
          <a:ext cx="637136" cy="63713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78CD5-D34E-42D4-A6BD-D206B9A4940B}">
      <dsp:nvSpPr>
        <dsp:cNvPr id="0" name=""/>
        <dsp:cNvSpPr/>
      </dsp:nvSpPr>
      <dsp:spPr>
        <a:xfrm>
          <a:off x="8557147"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5</a:t>
          </a:r>
        </a:p>
      </dsp:txBody>
      <dsp:txXfrm>
        <a:off x="8557147" y="1701134"/>
        <a:ext cx="1820390" cy="273058"/>
      </dsp:txXfrm>
    </dsp:sp>
    <dsp:sp modelId="{2D3EEB84-81D8-44B7-B470-7A5F405025A8}">
      <dsp:nvSpPr>
        <dsp:cNvPr id="0" name=""/>
        <dsp:cNvSpPr/>
      </dsp:nvSpPr>
      <dsp:spPr>
        <a:xfrm>
          <a:off x="8557147"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Story points</a:t>
          </a:r>
        </a:p>
      </dsp:txBody>
      <dsp:txXfrm>
        <a:off x="8557147" y="2006726"/>
        <a:ext cx="1820390" cy="6139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2682" y="839173"/>
          <a:ext cx="1083796" cy="1083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2682" y="2006235"/>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1</a:t>
          </a:r>
        </a:p>
      </dsp:txBody>
      <dsp:txXfrm>
        <a:off x="2682" y="2006235"/>
        <a:ext cx="3096562" cy="464484"/>
      </dsp:txXfrm>
    </dsp:sp>
    <dsp:sp modelId="{0A9236D2-7D4D-4D50-85DB-5AF77D540342}">
      <dsp:nvSpPr>
        <dsp:cNvPr id="0" name=""/>
        <dsp:cNvSpPr/>
      </dsp:nvSpPr>
      <dsp:spPr>
        <a:xfrm>
          <a:off x="2682" y="2509447"/>
          <a:ext cx="3096562" cy="26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Trends</a:t>
          </a:r>
        </a:p>
      </dsp:txBody>
      <dsp:txXfrm>
        <a:off x="2682" y="2509447"/>
        <a:ext cx="3096562" cy="266117"/>
      </dsp:txXfrm>
    </dsp:sp>
    <dsp:sp modelId="{1DC24BF2-B127-471D-8DA0-773B7E028667}">
      <dsp:nvSpPr>
        <dsp:cNvPr id="0" name=""/>
        <dsp:cNvSpPr/>
      </dsp:nvSpPr>
      <dsp:spPr>
        <a:xfrm>
          <a:off x="3641143" y="839173"/>
          <a:ext cx="1083796" cy="1083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3641143" y="2006235"/>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2</a:t>
          </a:r>
        </a:p>
      </dsp:txBody>
      <dsp:txXfrm>
        <a:off x="3641143" y="2006235"/>
        <a:ext cx="3096562" cy="464484"/>
      </dsp:txXfrm>
    </dsp:sp>
    <dsp:sp modelId="{09AE3428-78F0-44E9-8F38-A15B202735D8}">
      <dsp:nvSpPr>
        <dsp:cNvPr id="0" name=""/>
        <dsp:cNvSpPr/>
      </dsp:nvSpPr>
      <dsp:spPr>
        <a:xfrm>
          <a:off x="3641143" y="2509447"/>
          <a:ext cx="3096562" cy="26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Distribution</a:t>
          </a:r>
        </a:p>
      </dsp:txBody>
      <dsp:txXfrm>
        <a:off x="3641143" y="2509447"/>
        <a:ext cx="3096562" cy="266117"/>
      </dsp:txXfrm>
    </dsp:sp>
    <dsp:sp modelId="{3943ECD8-6B98-4646-83F7-69A26CE43B76}">
      <dsp:nvSpPr>
        <dsp:cNvPr id="0" name=""/>
        <dsp:cNvSpPr/>
      </dsp:nvSpPr>
      <dsp:spPr>
        <a:xfrm>
          <a:off x="7279604" y="839173"/>
          <a:ext cx="1083796" cy="108379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7279604" y="2006235"/>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3</a:t>
          </a:r>
        </a:p>
      </dsp:txBody>
      <dsp:txXfrm>
        <a:off x="7279604" y="2006235"/>
        <a:ext cx="3096562" cy="464484"/>
      </dsp:txXfrm>
    </dsp:sp>
    <dsp:sp modelId="{1FE0C96F-0F41-4BFC-A492-2BF23A94BC95}">
      <dsp:nvSpPr>
        <dsp:cNvPr id="0" name=""/>
        <dsp:cNvSpPr/>
      </dsp:nvSpPr>
      <dsp:spPr>
        <a:xfrm>
          <a:off x="7279604" y="2509447"/>
          <a:ext cx="3096562" cy="26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Forecasting</a:t>
          </a:r>
        </a:p>
      </dsp:txBody>
      <dsp:txXfrm>
        <a:off x="7279604" y="2509447"/>
        <a:ext cx="3096562" cy="2661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2682" y="511543"/>
          <a:ext cx="1083796" cy="1083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2682" y="1706781"/>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1</a:t>
          </a:r>
        </a:p>
      </dsp:txBody>
      <dsp:txXfrm>
        <a:off x="2682" y="1706781"/>
        <a:ext cx="3096562" cy="464484"/>
      </dsp:txXfrm>
    </dsp:sp>
    <dsp:sp modelId="{0A9236D2-7D4D-4D50-85DB-5AF77D540342}">
      <dsp:nvSpPr>
        <dsp:cNvPr id="0" name=""/>
        <dsp:cNvSpPr/>
      </dsp:nvSpPr>
      <dsp:spPr>
        <a:xfrm>
          <a:off x="2682" y="2223098"/>
          <a:ext cx="3096562" cy="8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Structuring data for Tableau</a:t>
          </a:r>
        </a:p>
      </dsp:txBody>
      <dsp:txXfrm>
        <a:off x="2682" y="2223098"/>
        <a:ext cx="3096562" cy="880095"/>
      </dsp:txXfrm>
    </dsp:sp>
    <dsp:sp modelId="{1DC24BF2-B127-471D-8DA0-773B7E028667}">
      <dsp:nvSpPr>
        <dsp:cNvPr id="0" name=""/>
        <dsp:cNvSpPr/>
      </dsp:nvSpPr>
      <dsp:spPr>
        <a:xfrm>
          <a:off x="3641143" y="511543"/>
          <a:ext cx="1083796" cy="1083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3641143" y="1706781"/>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2</a:t>
          </a:r>
        </a:p>
      </dsp:txBody>
      <dsp:txXfrm>
        <a:off x="3641143" y="1706781"/>
        <a:ext cx="3096562" cy="464484"/>
      </dsp:txXfrm>
    </dsp:sp>
    <dsp:sp modelId="{09AE3428-78F0-44E9-8F38-A15B202735D8}">
      <dsp:nvSpPr>
        <dsp:cNvPr id="0" name=""/>
        <dsp:cNvSpPr/>
      </dsp:nvSpPr>
      <dsp:spPr>
        <a:xfrm>
          <a:off x="3641143" y="2223098"/>
          <a:ext cx="3096562" cy="8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Dealing with data structure issues</a:t>
          </a:r>
        </a:p>
        <a:p>
          <a:pPr marL="171450" lvl="1" indent="-171450" algn="l" defTabSz="755650">
            <a:lnSpc>
              <a:spcPct val="90000"/>
            </a:lnSpc>
            <a:spcBef>
              <a:spcPct val="0"/>
            </a:spcBef>
            <a:spcAft>
              <a:spcPct val="15000"/>
            </a:spcAft>
            <a:buChar char="•"/>
          </a:pPr>
          <a:r>
            <a:rPr lang="en-US" sz="1700" kern="1200" dirty="0"/>
            <a:t>Vehicles – Data Interpreter</a:t>
          </a:r>
        </a:p>
      </dsp:txBody>
      <dsp:txXfrm>
        <a:off x="3641143" y="2223098"/>
        <a:ext cx="3096562" cy="880095"/>
      </dsp:txXfrm>
    </dsp:sp>
    <dsp:sp modelId="{3943ECD8-6B98-4646-83F7-69A26CE43B76}">
      <dsp:nvSpPr>
        <dsp:cNvPr id="0" name=""/>
        <dsp:cNvSpPr/>
      </dsp:nvSpPr>
      <dsp:spPr>
        <a:xfrm>
          <a:off x="7279604" y="511543"/>
          <a:ext cx="1083796" cy="108379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7279604" y="1706781"/>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3</a:t>
          </a:r>
        </a:p>
      </dsp:txBody>
      <dsp:txXfrm>
        <a:off x="7279604" y="1706781"/>
        <a:ext cx="3096562" cy="464484"/>
      </dsp:txXfrm>
    </dsp:sp>
    <dsp:sp modelId="{1FE0C96F-0F41-4BFC-A492-2BF23A94BC95}">
      <dsp:nvSpPr>
        <dsp:cNvPr id="0" name=""/>
        <dsp:cNvSpPr/>
      </dsp:nvSpPr>
      <dsp:spPr>
        <a:xfrm>
          <a:off x="7279604" y="2223098"/>
          <a:ext cx="3096562" cy="8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An overview of advanced fixes for data problems</a:t>
          </a:r>
        </a:p>
      </dsp:txBody>
      <dsp:txXfrm>
        <a:off x="7279604" y="2223098"/>
        <a:ext cx="3096562" cy="88009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6531" y="748349"/>
          <a:ext cx="801773" cy="801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6531" y="1641198"/>
          <a:ext cx="2290781" cy="343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Lesson 1</a:t>
          </a:r>
        </a:p>
      </dsp:txBody>
      <dsp:txXfrm>
        <a:off x="6531" y="1641198"/>
        <a:ext cx="2290781" cy="343617"/>
      </dsp:txXfrm>
    </dsp:sp>
    <dsp:sp modelId="{0A9236D2-7D4D-4D50-85DB-5AF77D540342}">
      <dsp:nvSpPr>
        <dsp:cNvPr id="0" name=""/>
        <dsp:cNvSpPr/>
      </dsp:nvSpPr>
      <dsp:spPr>
        <a:xfrm>
          <a:off x="6531" y="2027176"/>
          <a:ext cx="2290781" cy="83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Sheet swapping and dynamic dashboards</a:t>
          </a:r>
        </a:p>
      </dsp:txBody>
      <dsp:txXfrm>
        <a:off x="6531" y="2027176"/>
        <a:ext cx="2290781" cy="839212"/>
      </dsp:txXfrm>
    </dsp:sp>
    <dsp:sp modelId="{1DC24BF2-B127-471D-8DA0-773B7E028667}">
      <dsp:nvSpPr>
        <dsp:cNvPr id="0" name=""/>
        <dsp:cNvSpPr/>
      </dsp:nvSpPr>
      <dsp:spPr>
        <a:xfrm>
          <a:off x="2698199" y="748349"/>
          <a:ext cx="801773" cy="8017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2698199" y="1641198"/>
          <a:ext cx="2290781" cy="343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Lesson 2</a:t>
          </a:r>
        </a:p>
      </dsp:txBody>
      <dsp:txXfrm>
        <a:off x="2698199" y="1641198"/>
        <a:ext cx="2290781" cy="343617"/>
      </dsp:txXfrm>
    </dsp:sp>
    <dsp:sp modelId="{09AE3428-78F0-44E9-8F38-A15B202735D8}">
      <dsp:nvSpPr>
        <dsp:cNvPr id="0" name=""/>
        <dsp:cNvSpPr/>
      </dsp:nvSpPr>
      <dsp:spPr>
        <a:xfrm>
          <a:off x="2698199" y="2027176"/>
          <a:ext cx="2290781" cy="83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Leveraging sets to answer complex questions</a:t>
          </a:r>
        </a:p>
      </dsp:txBody>
      <dsp:txXfrm>
        <a:off x="2698199" y="2027176"/>
        <a:ext cx="2290781" cy="839212"/>
      </dsp:txXfrm>
    </dsp:sp>
    <dsp:sp modelId="{512C8B8C-784F-4502-AAE5-9223AB8C54F5}">
      <dsp:nvSpPr>
        <dsp:cNvPr id="0" name=""/>
        <dsp:cNvSpPr/>
      </dsp:nvSpPr>
      <dsp:spPr>
        <a:xfrm>
          <a:off x="5389867" y="748349"/>
          <a:ext cx="801773" cy="801773"/>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60958-87EA-4C09-819D-FF3BF22C03F7}">
      <dsp:nvSpPr>
        <dsp:cNvPr id="0" name=""/>
        <dsp:cNvSpPr/>
      </dsp:nvSpPr>
      <dsp:spPr>
        <a:xfrm>
          <a:off x="5389867" y="1641198"/>
          <a:ext cx="2290781" cy="343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Lesson 3</a:t>
          </a:r>
        </a:p>
      </dsp:txBody>
      <dsp:txXfrm>
        <a:off x="5389867" y="1641198"/>
        <a:ext cx="2290781" cy="343617"/>
      </dsp:txXfrm>
    </dsp:sp>
    <dsp:sp modelId="{6E30163B-5271-4A75-8314-14D56B4AFFDF}">
      <dsp:nvSpPr>
        <dsp:cNvPr id="0" name=""/>
        <dsp:cNvSpPr/>
      </dsp:nvSpPr>
      <dsp:spPr>
        <a:xfrm>
          <a:off x="5389867" y="2027176"/>
          <a:ext cx="2290781" cy="83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Using background images</a:t>
          </a:r>
        </a:p>
      </dsp:txBody>
      <dsp:txXfrm>
        <a:off x="5389867" y="2027176"/>
        <a:ext cx="2290781" cy="839212"/>
      </dsp:txXfrm>
    </dsp:sp>
    <dsp:sp modelId="{08C8BFFE-9616-4D52-BC7A-C6513C2CBC44}">
      <dsp:nvSpPr>
        <dsp:cNvPr id="0" name=""/>
        <dsp:cNvSpPr/>
      </dsp:nvSpPr>
      <dsp:spPr>
        <a:xfrm>
          <a:off x="8081535" y="748349"/>
          <a:ext cx="801773" cy="80177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EA5558-5049-4006-A12B-769DF4CCF98E}">
      <dsp:nvSpPr>
        <dsp:cNvPr id="0" name=""/>
        <dsp:cNvSpPr/>
      </dsp:nvSpPr>
      <dsp:spPr>
        <a:xfrm>
          <a:off x="8081535" y="1641198"/>
          <a:ext cx="2290781" cy="343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Lesson 4</a:t>
          </a:r>
        </a:p>
      </dsp:txBody>
      <dsp:txXfrm>
        <a:off x="8081535" y="1641198"/>
        <a:ext cx="2290781" cy="343617"/>
      </dsp:txXfrm>
    </dsp:sp>
    <dsp:sp modelId="{22B55F5D-4C81-4366-8BE5-5E812B25E243}">
      <dsp:nvSpPr>
        <dsp:cNvPr id="0" name=""/>
        <dsp:cNvSpPr/>
      </dsp:nvSpPr>
      <dsp:spPr>
        <a:xfrm>
          <a:off x="8081535" y="2027176"/>
          <a:ext cx="2290781" cy="83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Mapping techniques</a:t>
          </a:r>
        </a:p>
        <a:p>
          <a:pPr marL="171450" lvl="1" indent="-171450" algn="l" defTabSz="755650">
            <a:lnSpc>
              <a:spcPct val="90000"/>
            </a:lnSpc>
            <a:spcBef>
              <a:spcPct val="0"/>
            </a:spcBef>
            <a:spcAft>
              <a:spcPct val="15000"/>
            </a:spcAft>
            <a:buChar char="•"/>
          </a:pPr>
          <a:r>
            <a:rPr lang="en-US" sz="1700" kern="1200" dirty="0"/>
            <a:t>Australian Ghost Sightings</a:t>
          </a:r>
        </a:p>
      </dsp:txBody>
      <dsp:txXfrm>
        <a:off x="8081535" y="2027176"/>
        <a:ext cx="2290781" cy="83921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2682" y="551290"/>
          <a:ext cx="1083796" cy="1083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2682" y="1743110"/>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1</a:t>
          </a:r>
        </a:p>
      </dsp:txBody>
      <dsp:txXfrm>
        <a:off x="2682" y="1743110"/>
        <a:ext cx="3096562" cy="464484"/>
      </dsp:txXfrm>
    </dsp:sp>
    <dsp:sp modelId="{0A9236D2-7D4D-4D50-85DB-5AF77D540342}">
      <dsp:nvSpPr>
        <dsp:cNvPr id="0" name=""/>
        <dsp:cNvSpPr/>
      </dsp:nvSpPr>
      <dsp:spPr>
        <a:xfrm>
          <a:off x="2682" y="2257837"/>
          <a:ext cx="3096562" cy="80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Presenting, printing, and exporting</a:t>
          </a:r>
        </a:p>
      </dsp:txBody>
      <dsp:txXfrm>
        <a:off x="2682" y="2257837"/>
        <a:ext cx="3096562" cy="805609"/>
      </dsp:txXfrm>
    </dsp:sp>
    <dsp:sp modelId="{1DC24BF2-B127-471D-8DA0-773B7E028667}">
      <dsp:nvSpPr>
        <dsp:cNvPr id="0" name=""/>
        <dsp:cNvSpPr/>
      </dsp:nvSpPr>
      <dsp:spPr>
        <a:xfrm>
          <a:off x="3641143" y="551290"/>
          <a:ext cx="1083796" cy="1083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3641143" y="1743110"/>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2</a:t>
          </a:r>
        </a:p>
      </dsp:txBody>
      <dsp:txXfrm>
        <a:off x="3641143" y="1743110"/>
        <a:ext cx="3096562" cy="464484"/>
      </dsp:txXfrm>
    </dsp:sp>
    <dsp:sp modelId="{09AE3428-78F0-44E9-8F38-A15B202735D8}">
      <dsp:nvSpPr>
        <dsp:cNvPr id="0" name=""/>
        <dsp:cNvSpPr/>
      </dsp:nvSpPr>
      <dsp:spPr>
        <a:xfrm>
          <a:off x="3641143" y="2257837"/>
          <a:ext cx="3096562" cy="80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Sharing a workbook with users of Tableau Desktop or Tableau Reader</a:t>
          </a:r>
        </a:p>
      </dsp:txBody>
      <dsp:txXfrm>
        <a:off x="3641143" y="2257837"/>
        <a:ext cx="3096562" cy="805609"/>
      </dsp:txXfrm>
    </dsp:sp>
    <dsp:sp modelId="{3943ECD8-6B98-4646-83F7-69A26CE43B76}">
      <dsp:nvSpPr>
        <dsp:cNvPr id="0" name=""/>
        <dsp:cNvSpPr/>
      </dsp:nvSpPr>
      <dsp:spPr>
        <a:xfrm>
          <a:off x="7279604" y="551290"/>
          <a:ext cx="1083796" cy="108379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7279604" y="1743110"/>
          <a:ext cx="3096562" cy="46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Lesson 3</a:t>
          </a:r>
        </a:p>
      </dsp:txBody>
      <dsp:txXfrm>
        <a:off x="7279604" y="1743110"/>
        <a:ext cx="3096562" cy="464484"/>
      </dsp:txXfrm>
    </dsp:sp>
    <dsp:sp modelId="{1FE0C96F-0F41-4BFC-A492-2BF23A94BC95}">
      <dsp:nvSpPr>
        <dsp:cNvPr id="0" name=""/>
        <dsp:cNvSpPr/>
      </dsp:nvSpPr>
      <dsp:spPr>
        <a:xfrm>
          <a:off x="7279604" y="2257837"/>
          <a:ext cx="3096562" cy="80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Sharing data with users of Tableau Server, Tableau Online, and Tableau Public</a:t>
          </a:r>
        </a:p>
      </dsp:txBody>
      <dsp:txXfrm>
        <a:off x="7279604" y="2257837"/>
        <a:ext cx="3096562" cy="805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7BAD-D52D-4CFB-950E-72BD215BDC21}">
      <dsp:nvSpPr>
        <dsp:cNvPr id="0" name=""/>
        <dsp:cNvSpPr/>
      </dsp:nvSpPr>
      <dsp:spPr>
        <a:xfrm>
          <a:off x="39" y="333325"/>
          <a:ext cx="3798093" cy="777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Logical</a:t>
          </a:r>
        </a:p>
      </dsp:txBody>
      <dsp:txXfrm>
        <a:off x="39" y="333325"/>
        <a:ext cx="3798093" cy="777600"/>
      </dsp:txXfrm>
    </dsp:sp>
    <dsp:sp modelId="{8129CF1F-7327-4869-BFC3-7640548FC673}">
      <dsp:nvSpPr>
        <dsp:cNvPr id="0" name=""/>
        <dsp:cNvSpPr/>
      </dsp:nvSpPr>
      <dsp:spPr>
        <a:xfrm>
          <a:off x="39" y="1110925"/>
          <a:ext cx="3798093" cy="397441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This is the default view in the Data Source page canvas.  This is the relationships (noodles) canvas.</a:t>
          </a:r>
        </a:p>
        <a:p>
          <a:pPr marL="228600" lvl="1" indent="-228600" algn="l" defTabSz="1200150">
            <a:lnSpc>
              <a:spcPct val="90000"/>
            </a:lnSpc>
            <a:spcBef>
              <a:spcPct val="0"/>
            </a:spcBef>
            <a:spcAft>
              <a:spcPct val="15000"/>
            </a:spcAft>
            <a:buChar char="•"/>
          </a:pPr>
          <a:r>
            <a:rPr lang="en-US" sz="2700" kern="1200" dirty="0"/>
            <a:t>You combine data in this layer using relationships.</a:t>
          </a:r>
        </a:p>
      </dsp:txBody>
      <dsp:txXfrm>
        <a:off x="39" y="1110925"/>
        <a:ext cx="3798093" cy="3974416"/>
      </dsp:txXfrm>
    </dsp:sp>
    <dsp:sp modelId="{05804B97-F8D2-47DB-AEF3-B3863FDF5673}">
      <dsp:nvSpPr>
        <dsp:cNvPr id="0" name=""/>
        <dsp:cNvSpPr/>
      </dsp:nvSpPr>
      <dsp:spPr>
        <a:xfrm>
          <a:off x="4329866" y="333325"/>
          <a:ext cx="3798093" cy="777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Physical</a:t>
          </a:r>
        </a:p>
      </dsp:txBody>
      <dsp:txXfrm>
        <a:off x="4329866" y="333325"/>
        <a:ext cx="3798093" cy="777600"/>
      </dsp:txXfrm>
    </dsp:sp>
    <dsp:sp modelId="{99745B11-AACF-4BED-92A4-87710AEC0A1D}">
      <dsp:nvSpPr>
        <dsp:cNvPr id="0" name=""/>
        <dsp:cNvSpPr/>
      </dsp:nvSpPr>
      <dsp:spPr>
        <a:xfrm>
          <a:off x="4329866" y="1110925"/>
          <a:ext cx="3798093" cy="397441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You combine data between tables in this layer using joins and unions.</a:t>
          </a:r>
        </a:p>
        <a:p>
          <a:pPr marL="228600" lvl="1" indent="-228600" algn="l" defTabSz="1200150">
            <a:lnSpc>
              <a:spcPct val="90000"/>
            </a:lnSpc>
            <a:spcBef>
              <a:spcPct val="0"/>
            </a:spcBef>
            <a:spcAft>
              <a:spcPct val="15000"/>
            </a:spcAft>
            <a:buChar char="•"/>
          </a:pPr>
          <a:r>
            <a:rPr lang="en-US" sz="2700" kern="1200" dirty="0"/>
            <a:t>Each logical table contains at least one physical table.</a:t>
          </a:r>
        </a:p>
        <a:p>
          <a:pPr marL="228600" lvl="1" indent="-228600" algn="l" defTabSz="1200150">
            <a:lnSpc>
              <a:spcPct val="90000"/>
            </a:lnSpc>
            <a:spcBef>
              <a:spcPct val="0"/>
            </a:spcBef>
            <a:spcAft>
              <a:spcPct val="15000"/>
            </a:spcAft>
            <a:buChar char="•"/>
          </a:pPr>
          <a:r>
            <a:rPr lang="en-US" sz="2700" kern="1200" dirty="0"/>
            <a:t>This is the Join/Union canvas.</a:t>
          </a:r>
        </a:p>
      </dsp:txBody>
      <dsp:txXfrm>
        <a:off x="4329866" y="1110925"/>
        <a:ext cx="3798093" cy="3974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4976" y="994052"/>
          <a:ext cx="527871" cy="527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4976"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1</a:t>
          </a:r>
        </a:p>
      </dsp:txBody>
      <dsp:txXfrm>
        <a:off x="4976" y="1591869"/>
        <a:ext cx="1508203" cy="226230"/>
      </dsp:txXfrm>
    </dsp:sp>
    <dsp:sp modelId="{0A9236D2-7D4D-4D50-85DB-5AF77D540342}">
      <dsp:nvSpPr>
        <dsp:cNvPr id="0" name=""/>
        <dsp:cNvSpPr/>
      </dsp:nvSpPr>
      <dsp:spPr>
        <a:xfrm>
          <a:off x="4976"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The Tableau paradigm</a:t>
          </a:r>
        </a:p>
      </dsp:txBody>
      <dsp:txXfrm>
        <a:off x="4976" y="1850632"/>
        <a:ext cx="1508203" cy="770052"/>
      </dsp:txXfrm>
    </dsp:sp>
    <dsp:sp modelId="{1DC24BF2-B127-471D-8DA0-773B7E028667}">
      <dsp:nvSpPr>
        <dsp:cNvPr id="0" name=""/>
        <dsp:cNvSpPr/>
      </dsp:nvSpPr>
      <dsp:spPr>
        <a:xfrm>
          <a:off x="1777114" y="994052"/>
          <a:ext cx="527871" cy="527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1777114"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2</a:t>
          </a:r>
        </a:p>
      </dsp:txBody>
      <dsp:txXfrm>
        <a:off x="1777114" y="1591869"/>
        <a:ext cx="1508203" cy="226230"/>
      </dsp:txXfrm>
    </dsp:sp>
    <dsp:sp modelId="{09AE3428-78F0-44E9-8F38-A15B202735D8}">
      <dsp:nvSpPr>
        <dsp:cNvPr id="0" name=""/>
        <dsp:cNvSpPr/>
      </dsp:nvSpPr>
      <dsp:spPr>
        <a:xfrm>
          <a:off x="1777114"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Connecting to data</a:t>
          </a:r>
        </a:p>
        <a:p>
          <a:pPr marL="57150" lvl="1" indent="-57150" algn="l" defTabSz="488950">
            <a:lnSpc>
              <a:spcPct val="90000"/>
            </a:lnSpc>
            <a:spcBef>
              <a:spcPct val="0"/>
            </a:spcBef>
            <a:spcAft>
              <a:spcPct val="15000"/>
            </a:spcAft>
            <a:buChar char="•"/>
          </a:pPr>
          <a:r>
            <a:rPr lang="en-US" sz="1100" kern="1200" dirty="0"/>
            <a:t>Tableau Sample Store data</a:t>
          </a:r>
        </a:p>
      </dsp:txBody>
      <dsp:txXfrm>
        <a:off x="1777114" y="1850632"/>
        <a:ext cx="1508203" cy="770052"/>
      </dsp:txXfrm>
    </dsp:sp>
    <dsp:sp modelId="{3943ECD8-6B98-4646-83F7-69A26CE43B76}">
      <dsp:nvSpPr>
        <dsp:cNvPr id="0" name=""/>
        <dsp:cNvSpPr/>
      </dsp:nvSpPr>
      <dsp:spPr>
        <a:xfrm>
          <a:off x="3549253" y="994052"/>
          <a:ext cx="527871" cy="52787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3549253"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3</a:t>
          </a:r>
        </a:p>
      </dsp:txBody>
      <dsp:txXfrm>
        <a:off x="3549253" y="1591869"/>
        <a:ext cx="1508203" cy="226230"/>
      </dsp:txXfrm>
    </dsp:sp>
    <dsp:sp modelId="{1FE0C96F-0F41-4BFC-A492-2BF23A94BC95}">
      <dsp:nvSpPr>
        <dsp:cNvPr id="0" name=""/>
        <dsp:cNvSpPr/>
      </dsp:nvSpPr>
      <dsp:spPr>
        <a:xfrm>
          <a:off x="3549253"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Working with extracts instead of live connections</a:t>
          </a:r>
        </a:p>
      </dsp:txBody>
      <dsp:txXfrm>
        <a:off x="3549253" y="1850632"/>
        <a:ext cx="1508203" cy="770052"/>
      </dsp:txXfrm>
    </dsp:sp>
    <dsp:sp modelId="{604BEE6A-DBE4-4895-949D-4D47438550A1}">
      <dsp:nvSpPr>
        <dsp:cNvPr id="0" name=""/>
        <dsp:cNvSpPr/>
      </dsp:nvSpPr>
      <dsp:spPr>
        <a:xfrm>
          <a:off x="5321392" y="994052"/>
          <a:ext cx="527871" cy="52787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5DA87-188F-4CF7-B2C1-46CA02CA3086}">
      <dsp:nvSpPr>
        <dsp:cNvPr id="0" name=""/>
        <dsp:cNvSpPr/>
      </dsp:nvSpPr>
      <dsp:spPr>
        <a:xfrm>
          <a:off x="5321392"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4</a:t>
          </a:r>
        </a:p>
      </dsp:txBody>
      <dsp:txXfrm>
        <a:off x="5321392" y="1591869"/>
        <a:ext cx="1508203" cy="226230"/>
      </dsp:txXfrm>
    </dsp:sp>
    <dsp:sp modelId="{4DC94BF7-7288-46AF-A661-18D40671B4AA}">
      <dsp:nvSpPr>
        <dsp:cNvPr id="0" name=""/>
        <dsp:cNvSpPr/>
      </dsp:nvSpPr>
      <dsp:spPr>
        <a:xfrm>
          <a:off x="5321392"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Metadata and sharing data source connections</a:t>
          </a:r>
        </a:p>
      </dsp:txBody>
      <dsp:txXfrm>
        <a:off x="5321392" y="1850632"/>
        <a:ext cx="1508203" cy="770052"/>
      </dsp:txXfrm>
    </dsp:sp>
    <dsp:sp modelId="{5E4CE5F6-159B-4C8E-924B-CFC92A344743}">
      <dsp:nvSpPr>
        <dsp:cNvPr id="0" name=""/>
        <dsp:cNvSpPr/>
      </dsp:nvSpPr>
      <dsp:spPr>
        <a:xfrm>
          <a:off x="7093530" y="994052"/>
          <a:ext cx="527871" cy="52787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78CD5-D34E-42D4-A6BD-D206B9A4940B}">
      <dsp:nvSpPr>
        <dsp:cNvPr id="0" name=""/>
        <dsp:cNvSpPr/>
      </dsp:nvSpPr>
      <dsp:spPr>
        <a:xfrm>
          <a:off x="7093530"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5</a:t>
          </a:r>
        </a:p>
      </dsp:txBody>
      <dsp:txXfrm>
        <a:off x="7093530" y="1591869"/>
        <a:ext cx="1508203" cy="226230"/>
      </dsp:txXfrm>
    </dsp:sp>
    <dsp:sp modelId="{2D3EEB84-81D8-44B7-B470-7A5F405025A8}">
      <dsp:nvSpPr>
        <dsp:cNvPr id="0" name=""/>
        <dsp:cNvSpPr/>
      </dsp:nvSpPr>
      <dsp:spPr>
        <a:xfrm>
          <a:off x="7093530"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Joins and blends</a:t>
          </a:r>
        </a:p>
        <a:p>
          <a:pPr marL="57150" lvl="1" indent="-57150" algn="l" defTabSz="488950">
            <a:lnSpc>
              <a:spcPct val="90000"/>
            </a:lnSpc>
            <a:spcBef>
              <a:spcPct val="0"/>
            </a:spcBef>
            <a:spcAft>
              <a:spcPct val="15000"/>
            </a:spcAft>
            <a:buChar char="•"/>
          </a:pPr>
          <a:r>
            <a:rPr lang="en-US" sz="1100" kern="1200" dirty="0"/>
            <a:t>Orders and Order Payments .csv files</a:t>
          </a:r>
        </a:p>
        <a:p>
          <a:pPr marL="0" lvl="0" indent="0" algn="l" defTabSz="488950">
            <a:lnSpc>
              <a:spcPct val="100000"/>
            </a:lnSpc>
            <a:spcBef>
              <a:spcPct val="0"/>
            </a:spcBef>
            <a:spcAft>
              <a:spcPct val="35000"/>
            </a:spcAft>
            <a:buNone/>
          </a:pPr>
          <a:endParaRPr lang="en-US" sz="1100" kern="1200" dirty="0"/>
        </a:p>
      </dsp:txBody>
      <dsp:txXfrm>
        <a:off x="7093530" y="1850632"/>
        <a:ext cx="1508203" cy="770052"/>
      </dsp:txXfrm>
    </dsp:sp>
    <dsp:sp modelId="{C7EDF66A-53D0-4EC8-BE72-5374051289BD}">
      <dsp:nvSpPr>
        <dsp:cNvPr id="0" name=""/>
        <dsp:cNvSpPr/>
      </dsp:nvSpPr>
      <dsp:spPr>
        <a:xfrm>
          <a:off x="8865669" y="994052"/>
          <a:ext cx="527871" cy="52787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DADA1C-11B7-45C6-828F-A39738E2ECDB}">
      <dsp:nvSpPr>
        <dsp:cNvPr id="0" name=""/>
        <dsp:cNvSpPr/>
      </dsp:nvSpPr>
      <dsp:spPr>
        <a:xfrm>
          <a:off x="8865669"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6</a:t>
          </a:r>
        </a:p>
      </dsp:txBody>
      <dsp:txXfrm>
        <a:off x="8865669" y="1591869"/>
        <a:ext cx="1508203" cy="226230"/>
      </dsp:txXfrm>
    </dsp:sp>
    <dsp:sp modelId="{A7D1616B-0558-4127-AD8A-F597380901D2}">
      <dsp:nvSpPr>
        <dsp:cNvPr id="0" name=""/>
        <dsp:cNvSpPr/>
      </dsp:nvSpPr>
      <dsp:spPr>
        <a:xfrm>
          <a:off x="8865669"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Filtering data</a:t>
          </a:r>
        </a:p>
      </dsp:txBody>
      <dsp:txXfrm>
        <a:off x="8865669" y="1850632"/>
        <a:ext cx="1508203" cy="770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1311" y="994052"/>
          <a:ext cx="637136" cy="637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1311"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1</a:t>
          </a:r>
        </a:p>
      </dsp:txBody>
      <dsp:txXfrm>
        <a:off x="1311" y="1701134"/>
        <a:ext cx="1820390" cy="273058"/>
      </dsp:txXfrm>
    </dsp:sp>
    <dsp:sp modelId="{0A9236D2-7D4D-4D50-85DB-5AF77D540342}">
      <dsp:nvSpPr>
        <dsp:cNvPr id="0" name=""/>
        <dsp:cNvSpPr/>
      </dsp:nvSpPr>
      <dsp:spPr>
        <a:xfrm>
          <a:off x="1311"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Comparing values across different dimensions</a:t>
          </a:r>
        </a:p>
      </dsp:txBody>
      <dsp:txXfrm>
        <a:off x="1311" y="2006726"/>
        <a:ext cx="1820390" cy="613958"/>
      </dsp:txXfrm>
    </dsp:sp>
    <dsp:sp modelId="{1DC24BF2-B127-471D-8DA0-773B7E028667}">
      <dsp:nvSpPr>
        <dsp:cNvPr id="0" name=""/>
        <dsp:cNvSpPr/>
      </dsp:nvSpPr>
      <dsp:spPr>
        <a:xfrm>
          <a:off x="2140270" y="994052"/>
          <a:ext cx="637136" cy="637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2140270"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2</a:t>
          </a:r>
        </a:p>
      </dsp:txBody>
      <dsp:txXfrm>
        <a:off x="2140270" y="1701134"/>
        <a:ext cx="1820390" cy="273058"/>
      </dsp:txXfrm>
    </dsp:sp>
    <dsp:sp modelId="{09AE3428-78F0-44E9-8F38-A15B202735D8}">
      <dsp:nvSpPr>
        <dsp:cNvPr id="0" name=""/>
        <dsp:cNvSpPr/>
      </dsp:nvSpPr>
      <dsp:spPr>
        <a:xfrm>
          <a:off x="2140270"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Visualizing dates and times</a:t>
          </a:r>
        </a:p>
      </dsp:txBody>
      <dsp:txXfrm>
        <a:off x="2140270" y="2006726"/>
        <a:ext cx="1820390" cy="613958"/>
      </dsp:txXfrm>
    </dsp:sp>
    <dsp:sp modelId="{3943ECD8-6B98-4646-83F7-69A26CE43B76}">
      <dsp:nvSpPr>
        <dsp:cNvPr id="0" name=""/>
        <dsp:cNvSpPr/>
      </dsp:nvSpPr>
      <dsp:spPr>
        <a:xfrm>
          <a:off x="4279229" y="994052"/>
          <a:ext cx="637136" cy="63713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4279229"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3</a:t>
          </a:r>
        </a:p>
      </dsp:txBody>
      <dsp:txXfrm>
        <a:off x="4279229" y="1701134"/>
        <a:ext cx="1820390" cy="273058"/>
      </dsp:txXfrm>
    </dsp:sp>
    <dsp:sp modelId="{1FE0C96F-0F41-4BFC-A492-2BF23A94BC95}">
      <dsp:nvSpPr>
        <dsp:cNvPr id="0" name=""/>
        <dsp:cNvSpPr/>
      </dsp:nvSpPr>
      <dsp:spPr>
        <a:xfrm>
          <a:off x="4279229"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Relating parts of the data to the whole</a:t>
          </a:r>
        </a:p>
      </dsp:txBody>
      <dsp:txXfrm>
        <a:off x="4279229" y="2006726"/>
        <a:ext cx="1820390" cy="613958"/>
      </dsp:txXfrm>
    </dsp:sp>
    <dsp:sp modelId="{604BEE6A-DBE4-4895-949D-4D47438550A1}">
      <dsp:nvSpPr>
        <dsp:cNvPr id="0" name=""/>
        <dsp:cNvSpPr/>
      </dsp:nvSpPr>
      <dsp:spPr>
        <a:xfrm>
          <a:off x="6418188" y="994052"/>
          <a:ext cx="637136" cy="63713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5DA87-188F-4CF7-B2C1-46CA02CA3086}">
      <dsp:nvSpPr>
        <dsp:cNvPr id="0" name=""/>
        <dsp:cNvSpPr/>
      </dsp:nvSpPr>
      <dsp:spPr>
        <a:xfrm>
          <a:off x="6418188"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4</a:t>
          </a:r>
        </a:p>
      </dsp:txBody>
      <dsp:txXfrm>
        <a:off x="6418188" y="1701134"/>
        <a:ext cx="1820390" cy="273058"/>
      </dsp:txXfrm>
    </dsp:sp>
    <dsp:sp modelId="{4DC94BF7-7288-46AF-A661-18D40671B4AA}">
      <dsp:nvSpPr>
        <dsp:cNvPr id="0" name=""/>
        <dsp:cNvSpPr/>
      </dsp:nvSpPr>
      <dsp:spPr>
        <a:xfrm>
          <a:off x="6418188"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Visualizing distributions</a:t>
          </a:r>
        </a:p>
      </dsp:txBody>
      <dsp:txXfrm>
        <a:off x="6418188" y="2006726"/>
        <a:ext cx="1820390" cy="613958"/>
      </dsp:txXfrm>
    </dsp:sp>
    <dsp:sp modelId="{5E4CE5F6-159B-4C8E-924B-CFC92A344743}">
      <dsp:nvSpPr>
        <dsp:cNvPr id="0" name=""/>
        <dsp:cNvSpPr/>
      </dsp:nvSpPr>
      <dsp:spPr>
        <a:xfrm>
          <a:off x="8557147" y="994052"/>
          <a:ext cx="637136" cy="63713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78CD5-D34E-42D4-A6BD-D206B9A4940B}">
      <dsp:nvSpPr>
        <dsp:cNvPr id="0" name=""/>
        <dsp:cNvSpPr/>
      </dsp:nvSpPr>
      <dsp:spPr>
        <a:xfrm>
          <a:off x="8557147" y="1701134"/>
          <a:ext cx="1820390" cy="27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Lesson 5</a:t>
          </a:r>
        </a:p>
      </dsp:txBody>
      <dsp:txXfrm>
        <a:off x="8557147" y="1701134"/>
        <a:ext cx="1820390" cy="273058"/>
      </dsp:txXfrm>
    </dsp:sp>
    <dsp:sp modelId="{2D3EEB84-81D8-44B7-B470-7A5F405025A8}">
      <dsp:nvSpPr>
        <dsp:cNvPr id="0" name=""/>
        <dsp:cNvSpPr/>
      </dsp:nvSpPr>
      <dsp:spPr>
        <a:xfrm>
          <a:off x="8557147" y="2006726"/>
          <a:ext cx="1820390" cy="6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Visualizing multiple axes to compare different measures</a:t>
          </a:r>
        </a:p>
      </dsp:txBody>
      <dsp:txXfrm>
        <a:off x="8557147" y="2006726"/>
        <a:ext cx="1820390" cy="6139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4976" y="994052"/>
          <a:ext cx="527871" cy="527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4976"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1</a:t>
          </a:r>
        </a:p>
      </dsp:txBody>
      <dsp:txXfrm>
        <a:off x="4976" y="1591869"/>
        <a:ext cx="1508203" cy="226230"/>
      </dsp:txXfrm>
    </dsp:sp>
    <dsp:sp modelId="{0A9236D2-7D4D-4D50-85DB-5AF77D540342}">
      <dsp:nvSpPr>
        <dsp:cNvPr id="0" name=""/>
        <dsp:cNvSpPr/>
      </dsp:nvSpPr>
      <dsp:spPr>
        <a:xfrm>
          <a:off x="4976"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Three levels of calculation</a:t>
          </a:r>
        </a:p>
      </dsp:txBody>
      <dsp:txXfrm>
        <a:off x="4976" y="1850632"/>
        <a:ext cx="1508203" cy="770052"/>
      </dsp:txXfrm>
    </dsp:sp>
    <dsp:sp modelId="{1DC24BF2-B127-471D-8DA0-773B7E028667}">
      <dsp:nvSpPr>
        <dsp:cNvPr id="0" name=""/>
        <dsp:cNvSpPr/>
      </dsp:nvSpPr>
      <dsp:spPr>
        <a:xfrm>
          <a:off x="1777114" y="994052"/>
          <a:ext cx="527871" cy="527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1777114"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2</a:t>
          </a:r>
        </a:p>
      </dsp:txBody>
      <dsp:txXfrm>
        <a:off x="1777114" y="1591869"/>
        <a:ext cx="1508203" cy="226230"/>
      </dsp:txXfrm>
    </dsp:sp>
    <dsp:sp modelId="{09AE3428-78F0-44E9-8F38-A15B202735D8}">
      <dsp:nvSpPr>
        <dsp:cNvPr id="0" name=""/>
        <dsp:cNvSpPr/>
      </dsp:nvSpPr>
      <dsp:spPr>
        <a:xfrm>
          <a:off x="1777114"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Creating and editing calculations</a:t>
          </a:r>
        </a:p>
      </dsp:txBody>
      <dsp:txXfrm>
        <a:off x="1777114" y="1850632"/>
        <a:ext cx="1508203" cy="770052"/>
      </dsp:txXfrm>
    </dsp:sp>
    <dsp:sp modelId="{3943ECD8-6B98-4646-83F7-69A26CE43B76}">
      <dsp:nvSpPr>
        <dsp:cNvPr id="0" name=""/>
        <dsp:cNvSpPr/>
      </dsp:nvSpPr>
      <dsp:spPr>
        <a:xfrm>
          <a:off x="3549253" y="994052"/>
          <a:ext cx="527871" cy="52787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3549253"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3</a:t>
          </a:r>
        </a:p>
      </dsp:txBody>
      <dsp:txXfrm>
        <a:off x="3549253" y="1591869"/>
        <a:ext cx="1508203" cy="226230"/>
      </dsp:txXfrm>
    </dsp:sp>
    <dsp:sp modelId="{1FE0C96F-0F41-4BFC-A492-2BF23A94BC95}">
      <dsp:nvSpPr>
        <dsp:cNvPr id="0" name=""/>
        <dsp:cNvSpPr/>
      </dsp:nvSpPr>
      <dsp:spPr>
        <a:xfrm>
          <a:off x="3549253"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Parameters</a:t>
          </a:r>
        </a:p>
      </dsp:txBody>
      <dsp:txXfrm>
        <a:off x="3549253" y="1850632"/>
        <a:ext cx="1508203" cy="770052"/>
      </dsp:txXfrm>
    </dsp:sp>
    <dsp:sp modelId="{604BEE6A-DBE4-4895-949D-4D47438550A1}">
      <dsp:nvSpPr>
        <dsp:cNvPr id="0" name=""/>
        <dsp:cNvSpPr/>
      </dsp:nvSpPr>
      <dsp:spPr>
        <a:xfrm>
          <a:off x="5321392" y="994052"/>
          <a:ext cx="527871" cy="52787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5DA87-188F-4CF7-B2C1-46CA02CA3086}">
      <dsp:nvSpPr>
        <dsp:cNvPr id="0" name=""/>
        <dsp:cNvSpPr/>
      </dsp:nvSpPr>
      <dsp:spPr>
        <a:xfrm>
          <a:off x="5321392"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4</a:t>
          </a:r>
        </a:p>
      </dsp:txBody>
      <dsp:txXfrm>
        <a:off x="5321392" y="1591869"/>
        <a:ext cx="1508203" cy="226230"/>
      </dsp:txXfrm>
    </dsp:sp>
    <dsp:sp modelId="{4DC94BF7-7288-46AF-A661-18D40671B4AA}">
      <dsp:nvSpPr>
        <dsp:cNvPr id="0" name=""/>
        <dsp:cNvSpPr/>
      </dsp:nvSpPr>
      <dsp:spPr>
        <a:xfrm>
          <a:off x="5321392"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KPIs (Key Performance Indicators)</a:t>
          </a:r>
        </a:p>
      </dsp:txBody>
      <dsp:txXfrm>
        <a:off x="5321392" y="1850632"/>
        <a:ext cx="1508203" cy="770052"/>
      </dsp:txXfrm>
    </dsp:sp>
    <dsp:sp modelId="{5E4CE5F6-159B-4C8E-924B-CFC92A344743}">
      <dsp:nvSpPr>
        <dsp:cNvPr id="0" name=""/>
        <dsp:cNvSpPr/>
      </dsp:nvSpPr>
      <dsp:spPr>
        <a:xfrm>
          <a:off x="7093530" y="994052"/>
          <a:ext cx="527871" cy="52787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78CD5-D34E-42D4-A6BD-D206B9A4940B}">
      <dsp:nvSpPr>
        <dsp:cNvPr id="0" name=""/>
        <dsp:cNvSpPr/>
      </dsp:nvSpPr>
      <dsp:spPr>
        <a:xfrm>
          <a:off x="7093530"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5</a:t>
          </a:r>
        </a:p>
      </dsp:txBody>
      <dsp:txXfrm>
        <a:off x="7093530" y="1591869"/>
        <a:ext cx="1508203" cy="226230"/>
      </dsp:txXfrm>
    </dsp:sp>
    <dsp:sp modelId="{2D3EEB84-81D8-44B7-B470-7A5F405025A8}">
      <dsp:nvSpPr>
        <dsp:cNvPr id="0" name=""/>
        <dsp:cNvSpPr/>
      </dsp:nvSpPr>
      <dsp:spPr>
        <a:xfrm>
          <a:off x="7093530"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Ad hoc calculations</a:t>
          </a:r>
        </a:p>
      </dsp:txBody>
      <dsp:txXfrm>
        <a:off x="7093530" y="1850632"/>
        <a:ext cx="1508203" cy="770052"/>
      </dsp:txXfrm>
    </dsp:sp>
    <dsp:sp modelId="{0A5FD97A-019D-4D30-9AE3-A229E570A3EF}">
      <dsp:nvSpPr>
        <dsp:cNvPr id="0" name=""/>
        <dsp:cNvSpPr/>
      </dsp:nvSpPr>
      <dsp:spPr>
        <a:xfrm>
          <a:off x="8865669" y="994052"/>
          <a:ext cx="527871" cy="52787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762218-9016-4E29-913A-92F744CE1131}">
      <dsp:nvSpPr>
        <dsp:cNvPr id="0" name=""/>
        <dsp:cNvSpPr/>
      </dsp:nvSpPr>
      <dsp:spPr>
        <a:xfrm>
          <a:off x="8865669"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6</a:t>
          </a:r>
        </a:p>
      </dsp:txBody>
      <dsp:txXfrm>
        <a:off x="8865669" y="1591869"/>
        <a:ext cx="1508203" cy="226230"/>
      </dsp:txXfrm>
    </dsp:sp>
    <dsp:sp modelId="{F8810AE4-D06B-4D0D-97F8-602826148CA2}">
      <dsp:nvSpPr>
        <dsp:cNvPr id="0" name=""/>
        <dsp:cNvSpPr/>
      </dsp:nvSpPr>
      <dsp:spPr>
        <a:xfrm>
          <a:off x="8865669"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Performance considerations</a:t>
          </a:r>
        </a:p>
      </dsp:txBody>
      <dsp:txXfrm>
        <a:off x="8865669" y="1850632"/>
        <a:ext cx="1508203" cy="7700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7BAD-D52D-4CFB-950E-72BD215BDC21}">
      <dsp:nvSpPr>
        <dsp:cNvPr id="0" name=""/>
        <dsp:cNvSpPr/>
      </dsp:nvSpPr>
      <dsp:spPr>
        <a:xfrm>
          <a:off x="2667" y="135333"/>
          <a:ext cx="2601288" cy="62732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Basic Expressions </a:t>
          </a:r>
        </a:p>
      </dsp:txBody>
      <dsp:txXfrm>
        <a:off x="2667" y="135333"/>
        <a:ext cx="2601288" cy="627328"/>
      </dsp:txXfrm>
    </dsp:sp>
    <dsp:sp modelId="{8129CF1F-7327-4869-BFC3-7640548FC673}">
      <dsp:nvSpPr>
        <dsp:cNvPr id="0" name=""/>
        <dsp:cNvSpPr/>
      </dsp:nvSpPr>
      <dsp:spPr>
        <a:xfrm>
          <a:off x="2667" y="762661"/>
          <a:ext cx="2601288" cy="452067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Basic expressions allow you to transform values or members at the data source level of detail (a row-level calculation) or at the visualization level of detail (an aggregate calculation).</a:t>
          </a:r>
          <a:endParaRPr lang="en-US" sz="1700" kern="1200" dirty="0"/>
        </a:p>
      </dsp:txBody>
      <dsp:txXfrm>
        <a:off x="2667" y="762661"/>
        <a:ext cx="2601288" cy="4520671"/>
      </dsp:txXfrm>
    </dsp:sp>
    <dsp:sp modelId="{05804B97-F8D2-47DB-AEF3-B3863FDF5673}">
      <dsp:nvSpPr>
        <dsp:cNvPr id="0" name=""/>
        <dsp:cNvSpPr/>
      </dsp:nvSpPr>
      <dsp:spPr>
        <a:xfrm>
          <a:off x="2968136" y="135333"/>
          <a:ext cx="2601288" cy="62732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Level of Detail (LOD) Expressions</a:t>
          </a:r>
        </a:p>
      </dsp:txBody>
      <dsp:txXfrm>
        <a:off x="2968136" y="135333"/>
        <a:ext cx="2601288" cy="627328"/>
      </dsp:txXfrm>
    </dsp:sp>
    <dsp:sp modelId="{99745B11-AACF-4BED-92A4-87710AEC0A1D}">
      <dsp:nvSpPr>
        <dsp:cNvPr id="0" name=""/>
        <dsp:cNvSpPr/>
      </dsp:nvSpPr>
      <dsp:spPr>
        <a:xfrm>
          <a:off x="2968136" y="762661"/>
          <a:ext cx="2601288" cy="452067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Just like basic expressions, LOD expressions allow you to compute values at the data source level and the visualization level. However, LOD expressions give you even more control on the level of granularity you want to compute. They can be performed at a more granular level, a less granular level, or an entirely independent level.</a:t>
          </a:r>
          <a:endParaRPr lang="en-US" sz="1700" kern="1200" dirty="0"/>
        </a:p>
      </dsp:txBody>
      <dsp:txXfrm>
        <a:off x="2968136" y="762661"/>
        <a:ext cx="2601288" cy="4520671"/>
      </dsp:txXfrm>
    </dsp:sp>
    <dsp:sp modelId="{999F547C-B25E-4D96-B2B2-515015A9AE7E}">
      <dsp:nvSpPr>
        <dsp:cNvPr id="0" name=""/>
        <dsp:cNvSpPr/>
      </dsp:nvSpPr>
      <dsp:spPr>
        <a:xfrm>
          <a:off x="5933604" y="135333"/>
          <a:ext cx="2601288" cy="62732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Table Calculations</a:t>
          </a:r>
        </a:p>
      </dsp:txBody>
      <dsp:txXfrm>
        <a:off x="5933604" y="135333"/>
        <a:ext cx="2601288" cy="627328"/>
      </dsp:txXfrm>
    </dsp:sp>
    <dsp:sp modelId="{B0B83638-2443-4CD5-B84C-18E245DDFECD}">
      <dsp:nvSpPr>
        <dsp:cNvPr id="0" name=""/>
        <dsp:cNvSpPr/>
      </dsp:nvSpPr>
      <dsp:spPr>
        <a:xfrm>
          <a:off x="5933604" y="762661"/>
          <a:ext cx="2601288" cy="452067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Table calculations allow you to transform values at the level of detail of the visualization only.</a:t>
          </a:r>
          <a:endParaRPr lang="en-US" sz="1700" kern="1200" dirty="0"/>
        </a:p>
        <a:p>
          <a:pPr marL="171450" lvl="1" indent="-171450" algn="l" defTabSz="755650">
            <a:lnSpc>
              <a:spcPct val="90000"/>
            </a:lnSpc>
            <a:spcBef>
              <a:spcPct val="0"/>
            </a:spcBef>
            <a:spcAft>
              <a:spcPct val="15000"/>
            </a:spcAft>
            <a:buChar char="•"/>
          </a:pPr>
          <a:r>
            <a:rPr lang="en-US" sz="1700" kern="1200" dirty="0"/>
            <a:t>Table calculations will be covered, in detail, in the next module.</a:t>
          </a:r>
        </a:p>
      </dsp:txBody>
      <dsp:txXfrm>
        <a:off x="5933604" y="762661"/>
        <a:ext cx="2601288" cy="45206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7BAD-D52D-4CFB-950E-72BD215BDC21}">
      <dsp:nvSpPr>
        <dsp:cNvPr id="0" name=""/>
        <dsp:cNvSpPr/>
      </dsp:nvSpPr>
      <dsp:spPr>
        <a:xfrm>
          <a:off x="2667" y="263398"/>
          <a:ext cx="2601288" cy="576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Basic Expressions</a:t>
          </a:r>
        </a:p>
      </dsp:txBody>
      <dsp:txXfrm>
        <a:off x="2667" y="263398"/>
        <a:ext cx="2601288" cy="576000"/>
      </dsp:txXfrm>
    </dsp:sp>
    <dsp:sp modelId="{8129CF1F-7327-4869-BFC3-7640548FC673}">
      <dsp:nvSpPr>
        <dsp:cNvPr id="0" name=""/>
        <dsp:cNvSpPr/>
      </dsp:nvSpPr>
      <dsp:spPr>
        <a:xfrm>
          <a:off x="2667" y="839398"/>
          <a:ext cx="2601288" cy="431586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Generated as part of the query to the underlying data source and are calculated in the database.  These scale very well.</a:t>
          </a:r>
          <a:endParaRPr lang="en-US" sz="2000" kern="1200" dirty="0"/>
        </a:p>
      </dsp:txBody>
      <dsp:txXfrm>
        <a:off x="2667" y="839398"/>
        <a:ext cx="2601288" cy="4315869"/>
      </dsp:txXfrm>
    </dsp:sp>
    <dsp:sp modelId="{05804B97-F8D2-47DB-AEF3-B3863FDF5673}">
      <dsp:nvSpPr>
        <dsp:cNvPr id="0" name=""/>
        <dsp:cNvSpPr/>
      </dsp:nvSpPr>
      <dsp:spPr>
        <a:xfrm>
          <a:off x="2968136" y="263398"/>
          <a:ext cx="2601288" cy="576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LOD Expressions - 1</a:t>
          </a:r>
        </a:p>
      </dsp:txBody>
      <dsp:txXfrm>
        <a:off x="2968136" y="263398"/>
        <a:ext cx="2601288" cy="576000"/>
      </dsp:txXfrm>
    </dsp:sp>
    <dsp:sp modelId="{99745B11-AACF-4BED-92A4-87710AEC0A1D}">
      <dsp:nvSpPr>
        <dsp:cNvPr id="0" name=""/>
        <dsp:cNvSpPr/>
      </dsp:nvSpPr>
      <dsp:spPr>
        <a:xfrm>
          <a:off x="2968136" y="839398"/>
          <a:ext cx="2601288" cy="431586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Generated as part of the query to the underlying data source are and are calculated in the database.  They are expressed as a nested select, so they are dependent on database performance.</a:t>
          </a:r>
        </a:p>
      </dsp:txBody>
      <dsp:txXfrm>
        <a:off x="2968136" y="839398"/>
        <a:ext cx="2601288" cy="4315869"/>
      </dsp:txXfrm>
    </dsp:sp>
    <dsp:sp modelId="{999F547C-B25E-4D96-B2B2-515015A9AE7E}">
      <dsp:nvSpPr>
        <dsp:cNvPr id="0" name=""/>
        <dsp:cNvSpPr/>
      </dsp:nvSpPr>
      <dsp:spPr>
        <a:xfrm>
          <a:off x="5933604" y="263398"/>
          <a:ext cx="2601288" cy="576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LOD Expressions - 2</a:t>
          </a:r>
        </a:p>
      </dsp:txBody>
      <dsp:txXfrm>
        <a:off x="5933604" y="263398"/>
        <a:ext cx="2601288" cy="576000"/>
      </dsp:txXfrm>
    </dsp:sp>
    <dsp:sp modelId="{B0B83638-2443-4CD5-B84C-18E245DDFECD}">
      <dsp:nvSpPr>
        <dsp:cNvPr id="0" name=""/>
        <dsp:cNvSpPr/>
      </dsp:nvSpPr>
      <dsp:spPr>
        <a:xfrm>
          <a:off x="5933604" y="839398"/>
          <a:ext cx="2601288" cy="431586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 table calculation or blending might perform better than a LOD expression, or vice versa.</a:t>
          </a:r>
        </a:p>
        <a:p>
          <a:pPr marL="228600" lvl="1" indent="-228600" algn="l" defTabSz="889000">
            <a:lnSpc>
              <a:spcPct val="90000"/>
            </a:lnSpc>
            <a:spcBef>
              <a:spcPct val="0"/>
            </a:spcBef>
            <a:spcAft>
              <a:spcPct val="15000"/>
            </a:spcAft>
            <a:buChar char="•"/>
          </a:pPr>
          <a:r>
            <a:rPr lang="en-US" sz="2000" kern="1200" dirty="0"/>
            <a:t>Assume referential integrity for Joins if your queries run slowly when you use LOD expressions</a:t>
          </a:r>
        </a:p>
      </dsp:txBody>
      <dsp:txXfrm>
        <a:off x="5933604" y="839398"/>
        <a:ext cx="2601288" cy="43158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7BAD-D52D-4CFB-950E-72BD215BDC21}">
      <dsp:nvSpPr>
        <dsp:cNvPr id="0" name=""/>
        <dsp:cNvSpPr/>
      </dsp:nvSpPr>
      <dsp:spPr>
        <a:xfrm>
          <a:off x="2667" y="172092"/>
          <a:ext cx="2601288" cy="432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Booleans &amp; Integers</a:t>
          </a:r>
        </a:p>
      </dsp:txBody>
      <dsp:txXfrm>
        <a:off x="2667" y="172092"/>
        <a:ext cx="2601288" cy="432000"/>
      </dsp:txXfrm>
    </dsp:sp>
    <dsp:sp modelId="{8129CF1F-7327-4869-BFC3-7640548FC673}">
      <dsp:nvSpPr>
        <dsp:cNvPr id="0" name=""/>
        <dsp:cNvSpPr/>
      </dsp:nvSpPr>
      <dsp:spPr>
        <a:xfrm>
          <a:off x="2667" y="604092"/>
          <a:ext cx="2601288" cy="46424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When you create calculated fields, the data type you use has a significant impact on the calculation speed. Integers and Booleans are generally much faster than strings. If your calculation produces a binary result (for example, yes/no, pass/fail, over/under), be sure to return a Boolean result rather than a string.</a:t>
          </a:r>
          <a:endParaRPr lang="en-US" sz="1500" kern="1200" dirty="0"/>
        </a:p>
      </dsp:txBody>
      <dsp:txXfrm>
        <a:off x="2667" y="604092"/>
        <a:ext cx="2601288" cy="4642481"/>
      </dsp:txXfrm>
    </dsp:sp>
    <dsp:sp modelId="{05804B97-F8D2-47DB-AEF3-B3863FDF5673}">
      <dsp:nvSpPr>
        <dsp:cNvPr id="0" name=""/>
        <dsp:cNvSpPr/>
      </dsp:nvSpPr>
      <dsp:spPr>
        <a:xfrm>
          <a:off x="2968136" y="172092"/>
          <a:ext cx="2601288" cy="432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Parameters</a:t>
          </a:r>
        </a:p>
      </dsp:txBody>
      <dsp:txXfrm>
        <a:off x="2968136" y="172092"/>
        <a:ext cx="2601288" cy="432000"/>
      </dsp:txXfrm>
    </dsp:sp>
    <dsp:sp modelId="{99745B11-AACF-4BED-92A4-87710AEC0A1D}">
      <dsp:nvSpPr>
        <dsp:cNvPr id="0" name=""/>
        <dsp:cNvSpPr/>
      </dsp:nvSpPr>
      <dsp:spPr>
        <a:xfrm>
          <a:off x="2968136" y="604092"/>
          <a:ext cx="2601288" cy="46424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A common technique in Tableau is to show a parameter control so users can select a value that determines how a calculation is performed. Typically, to give the user easy-to-understand options, it makes sense to create the parameter as a string type. But numerical calculations are much faster than string calculations, so take advantage of the </a:t>
          </a:r>
          <a:r>
            <a:rPr lang="en-US" sz="1500" b="1" i="0" kern="1200" dirty="0"/>
            <a:t>Display As</a:t>
          </a:r>
          <a:r>
            <a:rPr lang="en-US" sz="1500" b="0" i="0" kern="1200" dirty="0"/>
            <a:t> feature of parameters: that is, show text labels but use underlying integer values for the calculation logic. </a:t>
          </a:r>
          <a:endParaRPr lang="en-US" sz="1500" kern="1200" dirty="0"/>
        </a:p>
      </dsp:txBody>
      <dsp:txXfrm>
        <a:off x="2968136" y="604092"/>
        <a:ext cx="2601288" cy="4642481"/>
      </dsp:txXfrm>
    </dsp:sp>
    <dsp:sp modelId="{999F547C-B25E-4D96-B2B2-515015A9AE7E}">
      <dsp:nvSpPr>
        <dsp:cNvPr id="0" name=""/>
        <dsp:cNvSpPr/>
      </dsp:nvSpPr>
      <dsp:spPr>
        <a:xfrm>
          <a:off x="5933604" y="172092"/>
          <a:ext cx="2601288" cy="432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Other Considerations</a:t>
          </a:r>
        </a:p>
      </dsp:txBody>
      <dsp:txXfrm>
        <a:off x="5933604" y="172092"/>
        <a:ext cx="2601288" cy="432000"/>
      </dsp:txXfrm>
    </dsp:sp>
    <dsp:sp modelId="{B0B83638-2443-4CD5-B84C-18E245DDFECD}">
      <dsp:nvSpPr>
        <dsp:cNvPr id="0" name=""/>
        <dsp:cNvSpPr/>
      </dsp:nvSpPr>
      <dsp:spPr>
        <a:xfrm>
          <a:off x="5933604" y="604092"/>
          <a:ext cx="2601288" cy="46424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Convert date fields</a:t>
          </a:r>
        </a:p>
        <a:p>
          <a:pPr marL="114300" lvl="1" indent="-114300" algn="l" defTabSz="666750">
            <a:lnSpc>
              <a:spcPct val="90000"/>
            </a:lnSpc>
            <a:spcBef>
              <a:spcPct val="0"/>
            </a:spcBef>
            <a:spcAft>
              <a:spcPct val="15000"/>
            </a:spcAft>
            <a:buChar char="•"/>
          </a:pPr>
          <a:r>
            <a:rPr lang="en-US" sz="1500" kern="1200" dirty="0"/>
            <a:t>Use ELSEIF logic statements</a:t>
          </a:r>
        </a:p>
        <a:p>
          <a:pPr marL="114300" lvl="1" indent="-114300" algn="l" defTabSz="666750">
            <a:lnSpc>
              <a:spcPct val="90000"/>
            </a:lnSpc>
            <a:spcBef>
              <a:spcPct val="0"/>
            </a:spcBef>
            <a:spcAft>
              <a:spcPct val="15000"/>
            </a:spcAft>
            <a:buChar char="•"/>
          </a:pPr>
          <a:r>
            <a:rPr lang="en-US" sz="1500" kern="1200" dirty="0"/>
            <a:t>Aggregate measures</a:t>
          </a:r>
        </a:p>
      </dsp:txBody>
      <dsp:txXfrm>
        <a:off x="5933604" y="604092"/>
        <a:ext cx="2601288" cy="46424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4976" y="994052"/>
          <a:ext cx="527871" cy="527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4976"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1</a:t>
          </a:r>
        </a:p>
      </dsp:txBody>
      <dsp:txXfrm>
        <a:off x="4976" y="1591869"/>
        <a:ext cx="1508203" cy="226230"/>
      </dsp:txXfrm>
    </dsp:sp>
    <dsp:sp modelId="{0A9236D2-7D4D-4D50-85DB-5AF77D540342}">
      <dsp:nvSpPr>
        <dsp:cNvPr id="0" name=""/>
        <dsp:cNvSpPr/>
      </dsp:nvSpPr>
      <dsp:spPr>
        <a:xfrm>
          <a:off x="4976"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An overview of table calculations</a:t>
          </a:r>
        </a:p>
      </dsp:txBody>
      <dsp:txXfrm>
        <a:off x="4976" y="1850632"/>
        <a:ext cx="1508203" cy="770052"/>
      </dsp:txXfrm>
    </dsp:sp>
    <dsp:sp modelId="{1DC24BF2-B127-471D-8DA0-773B7E028667}">
      <dsp:nvSpPr>
        <dsp:cNvPr id="0" name=""/>
        <dsp:cNvSpPr/>
      </dsp:nvSpPr>
      <dsp:spPr>
        <a:xfrm>
          <a:off x="1777114" y="994052"/>
          <a:ext cx="527871" cy="527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1777114"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2</a:t>
          </a:r>
        </a:p>
      </dsp:txBody>
      <dsp:txXfrm>
        <a:off x="1777114" y="1591869"/>
        <a:ext cx="1508203" cy="226230"/>
      </dsp:txXfrm>
    </dsp:sp>
    <dsp:sp modelId="{09AE3428-78F0-44E9-8F38-A15B202735D8}">
      <dsp:nvSpPr>
        <dsp:cNvPr id="0" name=""/>
        <dsp:cNvSpPr/>
      </dsp:nvSpPr>
      <dsp:spPr>
        <a:xfrm>
          <a:off x="1777114"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Quick table calculations</a:t>
          </a:r>
        </a:p>
      </dsp:txBody>
      <dsp:txXfrm>
        <a:off x="1777114" y="1850632"/>
        <a:ext cx="1508203" cy="770052"/>
      </dsp:txXfrm>
    </dsp:sp>
    <dsp:sp modelId="{3943ECD8-6B98-4646-83F7-69A26CE43B76}">
      <dsp:nvSpPr>
        <dsp:cNvPr id="0" name=""/>
        <dsp:cNvSpPr/>
      </dsp:nvSpPr>
      <dsp:spPr>
        <a:xfrm>
          <a:off x="3549253" y="994052"/>
          <a:ext cx="527871" cy="52787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3549253"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3</a:t>
          </a:r>
        </a:p>
      </dsp:txBody>
      <dsp:txXfrm>
        <a:off x="3549253" y="1591869"/>
        <a:ext cx="1508203" cy="226230"/>
      </dsp:txXfrm>
    </dsp:sp>
    <dsp:sp modelId="{1FE0C96F-0F41-4BFC-A492-2BF23A94BC95}">
      <dsp:nvSpPr>
        <dsp:cNvPr id="0" name=""/>
        <dsp:cNvSpPr/>
      </dsp:nvSpPr>
      <dsp:spPr>
        <a:xfrm>
          <a:off x="3549253"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Scope and direction</a:t>
          </a:r>
        </a:p>
      </dsp:txBody>
      <dsp:txXfrm>
        <a:off x="3549253" y="1850632"/>
        <a:ext cx="1508203" cy="770052"/>
      </dsp:txXfrm>
    </dsp:sp>
    <dsp:sp modelId="{604BEE6A-DBE4-4895-949D-4D47438550A1}">
      <dsp:nvSpPr>
        <dsp:cNvPr id="0" name=""/>
        <dsp:cNvSpPr/>
      </dsp:nvSpPr>
      <dsp:spPr>
        <a:xfrm>
          <a:off x="5321392" y="994052"/>
          <a:ext cx="527871" cy="52787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5DA87-188F-4CF7-B2C1-46CA02CA3086}">
      <dsp:nvSpPr>
        <dsp:cNvPr id="0" name=""/>
        <dsp:cNvSpPr/>
      </dsp:nvSpPr>
      <dsp:spPr>
        <a:xfrm>
          <a:off x="5321392"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4</a:t>
          </a:r>
        </a:p>
      </dsp:txBody>
      <dsp:txXfrm>
        <a:off x="5321392" y="1591869"/>
        <a:ext cx="1508203" cy="226230"/>
      </dsp:txXfrm>
    </dsp:sp>
    <dsp:sp modelId="{4DC94BF7-7288-46AF-A661-18D40671B4AA}">
      <dsp:nvSpPr>
        <dsp:cNvPr id="0" name=""/>
        <dsp:cNvSpPr/>
      </dsp:nvSpPr>
      <dsp:spPr>
        <a:xfrm>
          <a:off x="5321392"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Addressing and partitioning</a:t>
          </a:r>
        </a:p>
      </dsp:txBody>
      <dsp:txXfrm>
        <a:off x="5321392" y="1850632"/>
        <a:ext cx="1508203" cy="770052"/>
      </dsp:txXfrm>
    </dsp:sp>
    <dsp:sp modelId="{5E4CE5F6-159B-4C8E-924B-CFC92A344743}">
      <dsp:nvSpPr>
        <dsp:cNvPr id="0" name=""/>
        <dsp:cNvSpPr/>
      </dsp:nvSpPr>
      <dsp:spPr>
        <a:xfrm>
          <a:off x="7093530" y="994052"/>
          <a:ext cx="527871" cy="52787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78CD5-D34E-42D4-A6BD-D206B9A4940B}">
      <dsp:nvSpPr>
        <dsp:cNvPr id="0" name=""/>
        <dsp:cNvSpPr/>
      </dsp:nvSpPr>
      <dsp:spPr>
        <a:xfrm>
          <a:off x="7093530"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5</a:t>
          </a:r>
        </a:p>
      </dsp:txBody>
      <dsp:txXfrm>
        <a:off x="7093530" y="1591869"/>
        <a:ext cx="1508203" cy="226230"/>
      </dsp:txXfrm>
    </dsp:sp>
    <dsp:sp modelId="{2D3EEB84-81D8-44B7-B470-7A5F405025A8}">
      <dsp:nvSpPr>
        <dsp:cNvPr id="0" name=""/>
        <dsp:cNvSpPr/>
      </dsp:nvSpPr>
      <dsp:spPr>
        <a:xfrm>
          <a:off x="7093530"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Advanced table calculations</a:t>
          </a:r>
        </a:p>
      </dsp:txBody>
      <dsp:txXfrm>
        <a:off x="7093530" y="1850632"/>
        <a:ext cx="1508203" cy="770052"/>
      </dsp:txXfrm>
    </dsp:sp>
    <dsp:sp modelId="{0A5FD97A-019D-4D30-9AE3-A229E570A3EF}">
      <dsp:nvSpPr>
        <dsp:cNvPr id="0" name=""/>
        <dsp:cNvSpPr/>
      </dsp:nvSpPr>
      <dsp:spPr>
        <a:xfrm>
          <a:off x="8865669" y="994052"/>
          <a:ext cx="527871" cy="52787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762218-9016-4E29-913A-92F744CE1131}">
      <dsp:nvSpPr>
        <dsp:cNvPr id="0" name=""/>
        <dsp:cNvSpPr/>
      </dsp:nvSpPr>
      <dsp:spPr>
        <a:xfrm>
          <a:off x="8865669" y="1591869"/>
          <a:ext cx="1508203" cy="2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Lesson 6</a:t>
          </a:r>
        </a:p>
      </dsp:txBody>
      <dsp:txXfrm>
        <a:off x="8865669" y="1591869"/>
        <a:ext cx="1508203" cy="226230"/>
      </dsp:txXfrm>
    </dsp:sp>
    <dsp:sp modelId="{F8810AE4-D06B-4D0D-97F8-602826148CA2}">
      <dsp:nvSpPr>
        <dsp:cNvPr id="0" name=""/>
        <dsp:cNvSpPr/>
      </dsp:nvSpPr>
      <dsp:spPr>
        <a:xfrm>
          <a:off x="8865669" y="1850632"/>
          <a:ext cx="1508203" cy="770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Practical examples</a:t>
          </a:r>
        </a:p>
      </dsp:txBody>
      <dsp:txXfrm>
        <a:off x="8865669" y="1850632"/>
        <a:ext cx="1508203" cy="7700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88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9907A60-4596-47D4-831F-2FCDE63F8738}"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215109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00425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10104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8127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18134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195321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634846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421643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99484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28213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907A60-4596-47D4-831F-2FCDE63F8738}"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26780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907A60-4596-47D4-831F-2FCDE63F8738}"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94673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907A60-4596-47D4-831F-2FCDE63F8738}"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58621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07A60-4596-47D4-831F-2FCDE63F8738}"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20088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07A60-4596-47D4-831F-2FCDE63F8738}"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83120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07A60-4596-47D4-831F-2FCDE63F8738}"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66667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9907A60-4596-47D4-831F-2FCDE63F8738}" type="datetimeFigureOut">
              <a:rPr lang="en-US" smtClean="0"/>
              <a:t>9/16/2022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1BF8C4E-8FAC-4EBD-8B09-BE3ABA1A8A14}" type="slidenum">
              <a:rPr lang="en-US" smtClean="0"/>
              <a:t>‹#›</a:t>
            </a:fld>
            <a:endParaRPr lang="en-US"/>
          </a:p>
        </p:txBody>
      </p:sp>
    </p:spTree>
    <p:extLst>
      <p:ext uri="{BB962C8B-B14F-4D97-AF65-F5344CB8AC3E}">
        <p14:creationId xmlns:p14="http://schemas.microsoft.com/office/powerpoint/2010/main" val="566987371"/>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9" name="Straight Connector 18">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DA8A1E42-1D39-4E37-65D1-417107DC70CB}"/>
              </a:ext>
            </a:extLst>
          </p:cNvPr>
          <p:cNvSpPr>
            <a:spLocks noGrp="1"/>
          </p:cNvSpPr>
          <p:nvPr>
            <p:ph type="ctrTitle"/>
          </p:nvPr>
        </p:nvSpPr>
        <p:spPr>
          <a:xfrm>
            <a:off x="684211" y="685799"/>
            <a:ext cx="8420877" cy="2971801"/>
          </a:xfrm>
        </p:spPr>
        <p:txBody>
          <a:bodyPr>
            <a:normAutofit/>
          </a:bodyPr>
          <a:lstStyle/>
          <a:p>
            <a:r>
              <a:rPr lang="en-US" dirty="0"/>
              <a:t>Tableau - introduction</a:t>
            </a:r>
          </a:p>
        </p:txBody>
      </p:sp>
      <p:sp>
        <p:nvSpPr>
          <p:cNvPr id="3" name="Subtitle 2">
            <a:extLst>
              <a:ext uri="{FF2B5EF4-FFF2-40B4-BE49-F238E27FC236}">
                <a16:creationId xmlns:a16="http://schemas.microsoft.com/office/drawing/2014/main" id="{D04B7EC9-6C62-769B-4918-F0D7EB13D82A}"/>
              </a:ext>
            </a:extLst>
          </p:cNvPr>
          <p:cNvSpPr>
            <a:spLocks noGrp="1"/>
          </p:cNvSpPr>
          <p:nvPr>
            <p:ph type="subTitle" idx="1"/>
          </p:nvPr>
        </p:nvSpPr>
        <p:spPr>
          <a:xfrm>
            <a:off x="684212" y="3843867"/>
            <a:ext cx="6400800" cy="1947333"/>
          </a:xfrm>
        </p:spPr>
        <p:txBody>
          <a:bodyPr>
            <a:normAutofit/>
          </a:bodyPr>
          <a:lstStyle/>
          <a:p>
            <a:r>
              <a:rPr lang="en-US">
                <a:solidFill>
                  <a:schemeClr val="tx2">
                    <a:lumMod val="75000"/>
                  </a:schemeClr>
                </a:solidFill>
              </a:rPr>
              <a:t>Trish Conner-Cato</a:t>
            </a:r>
          </a:p>
        </p:txBody>
      </p:sp>
    </p:spTree>
    <p:extLst>
      <p:ext uri="{BB962C8B-B14F-4D97-AF65-F5344CB8AC3E}">
        <p14:creationId xmlns:p14="http://schemas.microsoft.com/office/powerpoint/2010/main" val="19994540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6126481"/>
            <a:ext cx="8534400" cy="491373"/>
          </a:xfrm>
        </p:spPr>
        <p:txBody>
          <a:bodyPr>
            <a:normAutofit fontScale="90000"/>
          </a:bodyPr>
          <a:lstStyle/>
          <a:p>
            <a:r>
              <a:rPr lang="en-US" dirty="0"/>
              <a:t>Module 2:  definitions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1400359753"/>
              </p:ext>
            </p:extLst>
          </p:nvPr>
        </p:nvGraphicFramePr>
        <p:xfrm>
          <a:off x="803551" y="228629"/>
          <a:ext cx="8534400" cy="5862320"/>
        </p:xfrm>
        <a:graphic>
          <a:graphicData uri="http://schemas.openxmlformats.org/drawingml/2006/table">
            <a:tbl>
              <a:tblPr firstRow="1" bandRow="1">
                <a:tableStyleId>{5C22544A-7EE6-4342-B048-85BDC9FD1C3A}</a:tableStyleId>
              </a:tblPr>
              <a:tblGrid>
                <a:gridCol w="2077214">
                  <a:extLst>
                    <a:ext uri="{9D8B030D-6E8A-4147-A177-3AD203B41FA5}">
                      <a16:colId xmlns:a16="http://schemas.microsoft.com/office/drawing/2014/main" val="3588885420"/>
                    </a:ext>
                  </a:extLst>
                </a:gridCol>
                <a:gridCol w="6457186">
                  <a:extLst>
                    <a:ext uri="{9D8B030D-6E8A-4147-A177-3AD203B41FA5}">
                      <a16:colId xmlns:a16="http://schemas.microsoft.com/office/drawing/2014/main" val="2677454705"/>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dirty="0"/>
                        <a:t>Extracts</a:t>
                      </a:r>
                    </a:p>
                  </a:txBody>
                  <a:tcPr/>
                </a:tc>
                <a:tc>
                  <a:txBody>
                    <a:bodyPr/>
                    <a:lstStyle/>
                    <a:p>
                      <a:r>
                        <a:rPr lang="en-US" dirty="0"/>
                        <a:t>Static data – a snapshot of data based on criteria you select.</a:t>
                      </a:r>
                    </a:p>
                  </a:txBody>
                  <a:tcPr/>
                </a:tc>
                <a:extLst>
                  <a:ext uri="{0D108BD9-81ED-4DB2-BD59-A6C34878D82A}">
                    <a16:rowId xmlns:a16="http://schemas.microsoft.com/office/drawing/2014/main" val="558563906"/>
                  </a:ext>
                </a:extLst>
              </a:tr>
              <a:tr h="370840">
                <a:tc>
                  <a:txBody>
                    <a:bodyPr/>
                    <a:lstStyle/>
                    <a:p>
                      <a:r>
                        <a:rPr lang="en-US" dirty="0"/>
                        <a:t>Live connection</a:t>
                      </a:r>
                    </a:p>
                  </a:txBody>
                  <a:tcPr/>
                </a:tc>
                <a:tc>
                  <a:txBody>
                    <a:bodyPr/>
                    <a:lstStyle/>
                    <a:p>
                      <a:r>
                        <a:rPr lang="en-US" dirty="0"/>
                        <a:t>Based on the most current data available</a:t>
                      </a:r>
                    </a:p>
                  </a:txBody>
                  <a:tcPr/>
                </a:tc>
                <a:extLst>
                  <a:ext uri="{0D108BD9-81ED-4DB2-BD59-A6C34878D82A}">
                    <a16:rowId xmlns:a16="http://schemas.microsoft.com/office/drawing/2014/main" val="1630748077"/>
                  </a:ext>
                </a:extLst>
              </a:tr>
              <a:tr h="370840">
                <a:tc>
                  <a:txBody>
                    <a:bodyPr/>
                    <a:lstStyle/>
                    <a:p>
                      <a:r>
                        <a:rPr lang="en-US" dirty="0"/>
                        <a:t>Metadata</a:t>
                      </a:r>
                    </a:p>
                  </a:txBody>
                  <a:tcPr/>
                </a:tc>
                <a:tc>
                  <a:txBody>
                    <a:bodyPr/>
                    <a:lstStyle/>
                    <a:p>
                      <a:r>
                        <a:rPr lang="en-US" sz="1800" b="0" i="0" kern="1200" dirty="0">
                          <a:solidFill>
                            <a:schemeClr val="dk1"/>
                          </a:solidFill>
                          <a:effectLst/>
                          <a:latin typeface="+mn-lt"/>
                          <a:ea typeface="+mn-ea"/>
                          <a:cs typeface="+mn-cs"/>
                        </a:rPr>
                        <a:t>Tableau facilitates in capturing the information details of the sources like columns and their data types.  This is used to create the dimensions, measures, and calculated fields used in views.  Metadata can be edited.</a:t>
                      </a:r>
                      <a:endParaRPr lang="en-US" dirty="0"/>
                    </a:p>
                  </a:txBody>
                  <a:tcPr/>
                </a:tc>
                <a:extLst>
                  <a:ext uri="{0D108BD9-81ED-4DB2-BD59-A6C34878D82A}">
                    <a16:rowId xmlns:a16="http://schemas.microsoft.com/office/drawing/2014/main" val="812543252"/>
                  </a:ext>
                </a:extLst>
              </a:tr>
              <a:tr h="370840">
                <a:tc>
                  <a:txBody>
                    <a:bodyPr/>
                    <a:lstStyle/>
                    <a:p>
                      <a:r>
                        <a:rPr lang="en-US" dirty="0"/>
                        <a:t>Relationships</a:t>
                      </a:r>
                    </a:p>
                  </a:txBody>
                  <a:tcPr/>
                </a:tc>
                <a:tc>
                  <a:txBody>
                    <a:bodyPr/>
                    <a:lstStyle/>
                    <a:p>
                      <a:r>
                        <a:rPr lang="en-US" dirty="0"/>
                        <a:t>Creates a relationship between tables based on a common field.  Does not merge the data, but keeps it separate.</a:t>
                      </a:r>
                    </a:p>
                  </a:txBody>
                  <a:tcPr/>
                </a:tc>
                <a:extLst>
                  <a:ext uri="{0D108BD9-81ED-4DB2-BD59-A6C34878D82A}">
                    <a16:rowId xmlns:a16="http://schemas.microsoft.com/office/drawing/2014/main" val="2628865553"/>
                  </a:ext>
                </a:extLst>
              </a:tr>
              <a:tr h="370840">
                <a:tc>
                  <a:txBody>
                    <a:bodyPr/>
                    <a:lstStyle/>
                    <a:p>
                      <a:r>
                        <a:rPr lang="en-US" dirty="0"/>
                        <a:t>Joins</a:t>
                      </a:r>
                    </a:p>
                  </a:txBody>
                  <a:tcPr/>
                </a:tc>
                <a:tc>
                  <a:txBody>
                    <a:bodyPr/>
                    <a:lstStyle/>
                    <a:p>
                      <a:pPr marL="0" indent="0">
                        <a:buFont typeface="Arial" panose="020B0604020202020204" pitchFamily="34" charset="0"/>
                        <a:buNone/>
                      </a:pPr>
                      <a:r>
                        <a:rPr lang="en-US" dirty="0"/>
                        <a:t>An approach to merge data from the same source, also based on a common field.  Joins combine data and then will aggregate it.</a:t>
                      </a:r>
                    </a:p>
                  </a:txBody>
                  <a:tcPr/>
                </a:tc>
                <a:extLst>
                  <a:ext uri="{0D108BD9-81ED-4DB2-BD59-A6C34878D82A}">
                    <a16:rowId xmlns:a16="http://schemas.microsoft.com/office/drawing/2014/main" val="1454512962"/>
                  </a:ext>
                </a:extLst>
              </a:tr>
              <a:tr h="370840">
                <a:tc>
                  <a:txBody>
                    <a:bodyPr/>
                    <a:lstStyle/>
                    <a:p>
                      <a:r>
                        <a:rPr lang="en-US" dirty="0"/>
                        <a:t>Blends</a:t>
                      </a:r>
                    </a:p>
                  </a:txBody>
                  <a:tcPr/>
                </a:tc>
                <a:tc>
                  <a:txBody>
                    <a:bodyPr/>
                    <a:lstStyle/>
                    <a:p>
                      <a:pPr marL="0" indent="0">
                        <a:buFont typeface="Arial" panose="020B0604020202020204" pitchFamily="34" charset="0"/>
                        <a:buNone/>
                      </a:pPr>
                      <a:r>
                        <a:rPr lang="en-US" dirty="0"/>
                        <a:t>An approach to combine data from multiple varieties of sources and display them on a single screen.  Blending aggregates the data and then displays combined data. </a:t>
                      </a:r>
                    </a:p>
                  </a:txBody>
                  <a:tcPr/>
                </a:tc>
                <a:extLst>
                  <a:ext uri="{0D108BD9-81ED-4DB2-BD59-A6C34878D82A}">
                    <a16:rowId xmlns:a16="http://schemas.microsoft.com/office/drawing/2014/main" val="1177334611"/>
                  </a:ext>
                </a:extLst>
              </a:tr>
            </a:tbl>
          </a:graphicData>
        </a:graphic>
      </p:graphicFrame>
    </p:spTree>
    <p:extLst>
      <p:ext uri="{BB962C8B-B14F-4D97-AF65-F5344CB8AC3E}">
        <p14:creationId xmlns:p14="http://schemas.microsoft.com/office/powerpoint/2010/main" val="143158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110787"/>
            <a:ext cx="8952035" cy="1507067"/>
          </a:xfrm>
        </p:spPr>
        <p:txBody>
          <a:bodyPr>
            <a:normAutofit/>
          </a:bodyPr>
          <a:lstStyle/>
          <a:p>
            <a:r>
              <a:rPr lang="en-US" dirty="0"/>
              <a:t>Module 2: definitions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1166136806"/>
              </p:ext>
            </p:extLst>
          </p:nvPr>
        </p:nvGraphicFramePr>
        <p:xfrm>
          <a:off x="803551" y="927999"/>
          <a:ext cx="8534400" cy="2743200"/>
        </p:xfrm>
        <a:graphic>
          <a:graphicData uri="http://schemas.openxmlformats.org/drawingml/2006/table">
            <a:tbl>
              <a:tblPr firstRow="1" bandRow="1">
                <a:tableStyleId>{5C22544A-7EE6-4342-B048-85BDC9FD1C3A}</a:tableStyleId>
              </a:tblPr>
              <a:tblGrid>
                <a:gridCol w="2077214">
                  <a:extLst>
                    <a:ext uri="{9D8B030D-6E8A-4147-A177-3AD203B41FA5}">
                      <a16:colId xmlns:a16="http://schemas.microsoft.com/office/drawing/2014/main" val="3588885420"/>
                    </a:ext>
                  </a:extLst>
                </a:gridCol>
                <a:gridCol w="6457186">
                  <a:extLst>
                    <a:ext uri="{9D8B030D-6E8A-4147-A177-3AD203B41FA5}">
                      <a16:colId xmlns:a16="http://schemas.microsoft.com/office/drawing/2014/main" val="2677454705"/>
                    </a:ext>
                  </a:extLst>
                </a:gridCol>
              </a:tblGrid>
              <a:tr h="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dirty="0"/>
                        <a:t>Dimension</a:t>
                      </a:r>
                    </a:p>
                  </a:txBody>
                  <a:tcPr/>
                </a:tc>
                <a:tc>
                  <a:txBody>
                    <a:bodyPr/>
                    <a:lstStyle/>
                    <a:p>
                      <a:r>
                        <a:rPr lang="en-US" sz="1800" b="0" i="0" kern="1200" dirty="0">
                          <a:solidFill>
                            <a:schemeClr val="dk1"/>
                          </a:solidFill>
                          <a:effectLst/>
                          <a:latin typeface="+mn-lt"/>
                          <a:ea typeface="+mn-ea"/>
                          <a:cs typeface="+mn-cs"/>
                        </a:rPr>
                        <a:t>A dimension is a field that can be considered an independent variable. By default, Tableau treats any field containing qualitative, categorical information as a dimension (e.g., Region, State)</a:t>
                      </a:r>
                      <a:endParaRPr lang="en-US" dirty="0"/>
                    </a:p>
                  </a:txBody>
                  <a:tcPr/>
                </a:tc>
                <a:extLst>
                  <a:ext uri="{0D108BD9-81ED-4DB2-BD59-A6C34878D82A}">
                    <a16:rowId xmlns:a16="http://schemas.microsoft.com/office/drawing/2014/main" val="812543252"/>
                  </a:ext>
                </a:extLst>
              </a:tr>
              <a:tr h="370840">
                <a:tc>
                  <a:txBody>
                    <a:bodyPr/>
                    <a:lstStyle/>
                    <a:p>
                      <a:r>
                        <a:rPr lang="en-US" dirty="0"/>
                        <a:t>Measure</a:t>
                      </a:r>
                    </a:p>
                  </a:txBody>
                  <a:tcPr/>
                </a:tc>
                <a:tc>
                  <a:txBody>
                    <a:bodyPr/>
                    <a:lstStyle/>
                    <a:p>
                      <a:r>
                        <a:rPr lang="en-US" sz="1800" b="0" i="0" kern="1200" dirty="0">
                          <a:solidFill>
                            <a:schemeClr val="dk1"/>
                          </a:solidFill>
                          <a:effectLst/>
                          <a:latin typeface="+mn-lt"/>
                          <a:ea typeface="+mn-ea"/>
                          <a:cs typeface="+mn-cs"/>
                        </a:rPr>
                        <a:t>A measure is a field that is a dependent variable; that is, its value is a function of one or more dimensions.</a:t>
                      </a:r>
                    </a:p>
                    <a:p>
                      <a:r>
                        <a:rPr lang="en-US" sz="1800" b="0" i="0" kern="1200" dirty="0">
                          <a:solidFill>
                            <a:schemeClr val="dk1"/>
                          </a:solidFill>
                          <a:effectLst/>
                          <a:latin typeface="+mn-lt"/>
                          <a:ea typeface="+mn-ea"/>
                          <a:cs typeface="+mn-cs"/>
                        </a:rPr>
                        <a:t>Tableau treats any field containing numeric (quantitative) information as a measure (e.g., Sales)</a:t>
                      </a:r>
                    </a:p>
                  </a:txBody>
                  <a:tcPr/>
                </a:tc>
                <a:extLst>
                  <a:ext uri="{0D108BD9-81ED-4DB2-BD59-A6C34878D82A}">
                    <a16:rowId xmlns:a16="http://schemas.microsoft.com/office/drawing/2014/main" val="2628865553"/>
                  </a:ext>
                </a:extLst>
              </a:tr>
            </a:tbl>
          </a:graphicData>
        </a:graphic>
      </p:graphicFrame>
    </p:spTree>
    <p:extLst>
      <p:ext uri="{BB962C8B-B14F-4D97-AF65-F5344CB8AC3E}">
        <p14:creationId xmlns:p14="http://schemas.microsoft.com/office/powerpoint/2010/main" val="161406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2:  join types – left join</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Content Placeholder 4">
            <a:extLst>
              <a:ext uri="{FF2B5EF4-FFF2-40B4-BE49-F238E27FC236}">
                <a16:creationId xmlns:a16="http://schemas.microsoft.com/office/drawing/2014/main" id="{C35F9035-AF98-473D-86CD-A36EF689E4DF}"/>
              </a:ext>
            </a:extLst>
          </p:cNvPr>
          <p:cNvPicPr>
            <a:picLocks noGrp="1" noChangeAspect="1"/>
          </p:cNvPicPr>
          <p:nvPr>
            <p:ph idx="1"/>
          </p:nvPr>
        </p:nvPicPr>
        <p:blipFill>
          <a:blip r:embed="rId3"/>
          <a:stretch>
            <a:fillRect/>
          </a:stretch>
        </p:blipFill>
        <p:spPr>
          <a:xfrm>
            <a:off x="669395" y="1061508"/>
            <a:ext cx="6496050" cy="3171825"/>
          </a:xfrm>
          <a:prstGeom prst="rect">
            <a:avLst/>
          </a:prstGeom>
        </p:spPr>
      </p:pic>
      <p:sp>
        <p:nvSpPr>
          <p:cNvPr id="8" name="TextBox 7">
            <a:extLst>
              <a:ext uri="{FF2B5EF4-FFF2-40B4-BE49-F238E27FC236}">
                <a16:creationId xmlns:a16="http://schemas.microsoft.com/office/drawing/2014/main" id="{8DAA4E67-4D5D-47D0-B151-D12708534D71}"/>
              </a:ext>
            </a:extLst>
          </p:cNvPr>
          <p:cNvSpPr txBox="1"/>
          <p:nvPr/>
        </p:nvSpPr>
        <p:spPr>
          <a:xfrm>
            <a:off x="7452765" y="1262358"/>
            <a:ext cx="3997465" cy="2308324"/>
          </a:xfrm>
          <a:prstGeom prst="rect">
            <a:avLst/>
          </a:prstGeom>
          <a:noFill/>
        </p:spPr>
        <p:txBody>
          <a:bodyPr wrap="square" rtlCol="0">
            <a:spAutoFit/>
          </a:bodyPr>
          <a:lstStyle/>
          <a:p>
            <a:r>
              <a:rPr lang="en-US" dirty="0"/>
              <a:t>Merges contents between two tables.  The resulting table contains all the records from the left table and only matching records from the right table.  If there are no matches in the right table, null values will be shown in the data grid.</a:t>
            </a:r>
          </a:p>
        </p:txBody>
      </p:sp>
    </p:spTree>
    <p:extLst>
      <p:ext uri="{BB962C8B-B14F-4D97-AF65-F5344CB8AC3E}">
        <p14:creationId xmlns:p14="http://schemas.microsoft.com/office/powerpoint/2010/main" val="146064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2:  join types – right join</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8DAA4E67-4D5D-47D0-B151-D12708534D71}"/>
              </a:ext>
            </a:extLst>
          </p:cNvPr>
          <p:cNvSpPr txBox="1"/>
          <p:nvPr/>
        </p:nvSpPr>
        <p:spPr>
          <a:xfrm>
            <a:off x="7452765" y="1262358"/>
            <a:ext cx="3997465" cy="2308324"/>
          </a:xfrm>
          <a:prstGeom prst="rect">
            <a:avLst/>
          </a:prstGeom>
          <a:noFill/>
        </p:spPr>
        <p:txBody>
          <a:bodyPr wrap="square" rtlCol="0">
            <a:spAutoFit/>
          </a:bodyPr>
          <a:lstStyle/>
          <a:p>
            <a:r>
              <a:rPr lang="en-US" dirty="0"/>
              <a:t>Merges contents between two tables.   The resulting table contains all records from the right table and only the matching values in the left table. If there are no matches in the left table, null values will be shown in the data grid. </a:t>
            </a:r>
          </a:p>
        </p:txBody>
      </p:sp>
      <p:pic>
        <p:nvPicPr>
          <p:cNvPr id="3" name="Picture 2">
            <a:extLst>
              <a:ext uri="{FF2B5EF4-FFF2-40B4-BE49-F238E27FC236}">
                <a16:creationId xmlns:a16="http://schemas.microsoft.com/office/drawing/2014/main" id="{1924D42F-E551-4652-AC52-140601C40D0E}"/>
              </a:ext>
            </a:extLst>
          </p:cNvPr>
          <p:cNvPicPr>
            <a:picLocks noChangeAspect="1"/>
          </p:cNvPicPr>
          <p:nvPr/>
        </p:nvPicPr>
        <p:blipFill>
          <a:blip r:embed="rId3"/>
          <a:stretch>
            <a:fillRect/>
          </a:stretch>
        </p:blipFill>
        <p:spPr>
          <a:xfrm>
            <a:off x="741770" y="983774"/>
            <a:ext cx="6267450" cy="3143250"/>
          </a:xfrm>
          <a:prstGeom prst="rect">
            <a:avLst/>
          </a:prstGeom>
        </p:spPr>
      </p:pic>
    </p:spTree>
    <p:extLst>
      <p:ext uri="{BB962C8B-B14F-4D97-AF65-F5344CB8AC3E}">
        <p14:creationId xmlns:p14="http://schemas.microsoft.com/office/powerpoint/2010/main" val="1939549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2:  join types – inner join</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8DAA4E67-4D5D-47D0-B151-D12708534D71}"/>
              </a:ext>
            </a:extLst>
          </p:cNvPr>
          <p:cNvSpPr txBox="1"/>
          <p:nvPr/>
        </p:nvSpPr>
        <p:spPr>
          <a:xfrm>
            <a:off x="7452765" y="1262358"/>
            <a:ext cx="3997465" cy="646331"/>
          </a:xfrm>
          <a:prstGeom prst="rect">
            <a:avLst/>
          </a:prstGeom>
          <a:noFill/>
        </p:spPr>
        <p:txBody>
          <a:bodyPr wrap="square" rtlCol="0">
            <a:spAutoFit/>
          </a:bodyPr>
          <a:lstStyle/>
          <a:p>
            <a:r>
              <a:rPr lang="en-US" dirty="0"/>
              <a:t>Only the common matching data between two tables is displayed.</a:t>
            </a:r>
          </a:p>
        </p:txBody>
      </p:sp>
      <p:pic>
        <p:nvPicPr>
          <p:cNvPr id="1026" name="Picture 2" descr="Tableau – Data Blending vs Data Joining">
            <a:extLst>
              <a:ext uri="{FF2B5EF4-FFF2-40B4-BE49-F238E27FC236}">
                <a16:creationId xmlns:a16="http://schemas.microsoft.com/office/drawing/2014/main" id="{BEE6A157-3B94-4F5B-B527-0DF819575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83" y="1131452"/>
            <a:ext cx="6509665"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7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2:  join types – full outer join</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8DAA4E67-4D5D-47D0-B151-D12708534D71}"/>
              </a:ext>
            </a:extLst>
          </p:cNvPr>
          <p:cNvSpPr txBox="1"/>
          <p:nvPr/>
        </p:nvSpPr>
        <p:spPr>
          <a:xfrm>
            <a:off x="7452765" y="1262358"/>
            <a:ext cx="3997465" cy="1477328"/>
          </a:xfrm>
          <a:prstGeom prst="rect">
            <a:avLst/>
          </a:prstGeom>
          <a:noFill/>
        </p:spPr>
        <p:txBody>
          <a:bodyPr wrap="square" rtlCol="0">
            <a:spAutoFit/>
          </a:bodyPr>
          <a:lstStyle/>
          <a:p>
            <a:r>
              <a:rPr lang="en-US" dirty="0"/>
              <a:t>Data from both tables are merged and displayed.  The values that are not matching in both tables are shown as null values.</a:t>
            </a:r>
          </a:p>
        </p:txBody>
      </p:sp>
      <p:pic>
        <p:nvPicPr>
          <p:cNvPr id="3" name="Picture 2">
            <a:extLst>
              <a:ext uri="{FF2B5EF4-FFF2-40B4-BE49-F238E27FC236}">
                <a16:creationId xmlns:a16="http://schemas.microsoft.com/office/drawing/2014/main" id="{871ABC1D-2E4E-464D-A88F-32A3B550B108}"/>
              </a:ext>
            </a:extLst>
          </p:cNvPr>
          <p:cNvPicPr>
            <a:picLocks noChangeAspect="1"/>
          </p:cNvPicPr>
          <p:nvPr/>
        </p:nvPicPr>
        <p:blipFill>
          <a:blip r:embed="rId2"/>
          <a:stretch>
            <a:fillRect/>
          </a:stretch>
        </p:blipFill>
        <p:spPr>
          <a:xfrm>
            <a:off x="826824" y="1269783"/>
            <a:ext cx="6191250" cy="3333750"/>
          </a:xfrm>
          <a:prstGeom prst="rect">
            <a:avLst/>
          </a:prstGeom>
        </p:spPr>
      </p:pic>
    </p:spTree>
    <p:extLst>
      <p:ext uri="{BB962C8B-B14F-4D97-AF65-F5344CB8AC3E}">
        <p14:creationId xmlns:p14="http://schemas.microsoft.com/office/powerpoint/2010/main" val="3883724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3:  moving from foundational to advanced visualizations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3752317060"/>
              </p:ext>
            </p:extLst>
          </p:nvPr>
        </p:nvGraphicFramePr>
        <p:xfrm>
          <a:off x="415925"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38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0" y="-297915"/>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3:  definitions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2645707744"/>
              </p:ext>
            </p:extLst>
          </p:nvPr>
        </p:nvGraphicFramePr>
        <p:xfrm>
          <a:off x="803551" y="1423299"/>
          <a:ext cx="8534400" cy="3307080"/>
        </p:xfrm>
        <a:graphic>
          <a:graphicData uri="http://schemas.openxmlformats.org/drawingml/2006/table">
            <a:tbl>
              <a:tblPr firstRow="1" bandRow="1">
                <a:tableStyleId>{5C22544A-7EE6-4342-B048-85BDC9FD1C3A}</a:tableStyleId>
              </a:tblPr>
              <a:tblGrid>
                <a:gridCol w="2077214">
                  <a:extLst>
                    <a:ext uri="{9D8B030D-6E8A-4147-A177-3AD203B41FA5}">
                      <a16:colId xmlns:a16="http://schemas.microsoft.com/office/drawing/2014/main" val="3588885420"/>
                    </a:ext>
                  </a:extLst>
                </a:gridCol>
                <a:gridCol w="6457186">
                  <a:extLst>
                    <a:ext uri="{9D8B030D-6E8A-4147-A177-3AD203B41FA5}">
                      <a16:colId xmlns:a16="http://schemas.microsoft.com/office/drawing/2014/main" val="2677454705"/>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dirty="0"/>
                        <a:t>Qualitative</a:t>
                      </a:r>
                    </a:p>
                  </a:txBody>
                  <a:tcPr/>
                </a:tc>
                <a:tc>
                  <a:txBody>
                    <a:bodyPr/>
                    <a:lstStyle/>
                    <a:p>
                      <a:r>
                        <a:rPr lang="en-US" sz="1800" b="0" i="0" kern="1200" dirty="0">
                          <a:solidFill>
                            <a:schemeClr val="dk1"/>
                          </a:solidFill>
                          <a:effectLst/>
                          <a:latin typeface="+mn-lt"/>
                          <a:ea typeface="+mn-ea"/>
                          <a:cs typeface="+mn-cs"/>
                        </a:rPr>
                        <a:t>Qualitative data is descriptive.</a:t>
                      </a:r>
                      <a:endParaRPr lang="en-US" dirty="0"/>
                    </a:p>
                  </a:txBody>
                  <a:tcPr/>
                </a:tc>
                <a:extLst>
                  <a:ext uri="{0D108BD9-81ED-4DB2-BD59-A6C34878D82A}">
                    <a16:rowId xmlns:a16="http://schemas.microsoft.com/office/drawing/2014/main" val="558563906"/>
                  </a:ext>
                </a:extLst>
              </a:tr>
              <a:tr h="370840">
                <a:tc>
                  <a:txBody>
                    <a:bodyPr/>
                    <a:lstStyle/>
                    <a:p>
                      <a:r>
                        <a:rPr lang="en-US" dirty="0"/>
                        <a:t>Quantitative</a:t>
                      </a:r>
                    </a:p>
                  </a:txBody>
                  <a:tcPr/>
                </a:tc>
                <a:tc>
                  <a:txBody>
                    <a:bodyPr/>
                    <a:lstStyle/>
                    <a:p>
                      <a:r>
                        <a:rPr lang="en-US" sz="1800" b="0" i="0" kern="1200" dirty="0">
                          <a:solidFill>
                            <a:schemeClr val="dk1"/>
                          </a:solidFill>
                          <a:effectLst/>
                          <a:latin typeface="+mn-lt"/>
                          <a:ea typeface="+mn-ea"/>
                          <a:cs typeface="+mn-cs"/>
                        </a:rPr>
                        <a:t>Quantitative data is numbers-based, countable, or measurable.</a:t>
                      </a:r>
                    </a:p>
                  </a:txBody>
                  <a:tcPr/>
                </a:tc>
                <a:extLst>
                  <a:ext uri="{0D108BD9-81ED-4DB2-BD59-A6C34878D82A}">
                    <a16:rowId xmlns:a16="http://schemas.microsoft.com/office/drawing/2014/main" val="1630748077"/>
                  </a:ext>
                </a:extLst>
              </a:tr>
              <a:tr h="370840">
                <a:tc>
                  <a:txBody>
                    <a:bodyPr/>
                    <a:lstStyle/>
                    <a:p>
                      <a:r>
                        <a:rPr lang="en-US" dirty="0"/>
                        <a:t>Multiple Axes</a:t>
                      </a:r>
                    </a:p>
                  </a:txBody>
                  <a:tcPr/>
                </a:tc>
                <a:tc>
                  <a:txBody>
                    <a:bodyPr/>
                    <a:lstStyle/>
                    <a:p>
                      <a:r>
                        <a:rPr lang="en-US" sz="1800" b="0" i="0" kern="1200" dirty="0">
                          <a:solidFill>
                            <a:schemeClr val="dk1"/>
                          </a:solidFill>
                          <a:effectLst/>
                          <a:latin typeface="+mn-lt"/>
                          <a:ea typeface="+mn-ea"/>
                          <a:cs typeface="+mn-cs"/>
                        </a:rPr>
                        <a:t>Useful for analyzing measures with different scales.</a:t>
                      </a:r>
                      <a:endParaRPr lang="en-US" dirty="0"/>
                    </a:p>
                  </a:txBody>
                  <a:tcPr/>
                </a:tc>
                <a:extLst>
                  <a:ext uri="{0D108BD9-81ED-4DB2-BD59-A6C34878D82A}">
                    <a16:rowId xmlns:a16="http://schemas.microsoft.com/office/drawing/2014/main" val="812543252"/>
                  </a:ext>
                </a:extLst>
              </a:tr>
              <a:tr h="370840">
                <a:tc>
                  <a:txBody>
                    <a:bodyPr/>
                    <a:lstStyle/>
                    <a:p>
                      <a:r>
                        <a:rPr lang="en-US" dirty="0"/>
                        <a:t>Continuous</a:t>
                      </a:r>
                    </a:p>
                  </a:txBody>
                  <a:tcPr/>
                </a:tc>
                <a:tc>
                  <a:txBody>
                    <a:bodyPr/>
                    <a:lstStyle/>
                    <a:p>
                      <a:r>
                        <a:rPr lang="en-US" dirty="0"/>
                        <a:t>In terms of an axis, it is formed as an unbroken whole, without interruption.  Generally, continuous fields add an axis to the view.</a:t>
                      </a:r>
                    </a:p>
                  </a:txBody>
                  <a:tcPr/>
                </a:tc>
                <a:extLst>
                  <a:ext uri="{0D108BD9-81ED-4DB2-BD59-A6C34878D82A}">
                    <a16:rowId xmlns:a16="http://schemas.microsoft.com/office/drawing/2014/main" val="680783389"/>
                  </a:ext>
                </a:extLst>
              </a:tr>
              <a:tr h="370840">
                <a:tc>
                  <a:txBody>
                    <a:bodyPr/>
                    <a:lstStyle/>
                    <a:p>
                      <a:r>
                        <a:rPr lang="en-US" dirty="0"/>
                        <a:t>Discrete</a:t>
                      </a:r>
                    </a:p>
                  </a:txBody>
                  <a:tcPr/>
                </a:tc>
                <a:tc>
                  <a:txBody>
                    <a:bodyPr/>
                    <a:lstStyle/>
                    <a:p>
                      <a:r>
                        <a:rPr lang="en-US" dirty="0"/>
                        <a:t>In terms of an axis, it is individually separate and distinct.  Generally, discrete fields add headers to the view.</a:t>
                      </a:r>
                    </a:p>
                  </a:txBody>
                  <a:tcPr/>
                </a:tc>
                <a:extLst>
                  <a:ext uri="{0D108BD9-81ED-4DB2-BD59-A6C34878D82A}">
                    <a16:rowId xmlns:a16="http://schemas.microsoft.com/office/drawing/2014/main" val="1228337689"/>
                  </a:ext>
                </a:extLst>
              </a:tr>
            </a:tbl>
          </a:graphicData>
        </a:graphic>
      </p:graphicFrame>
    </p:spTree>
    <p:extLst>
      <p:ext uri="{BB962C8B-B14F-4D97-AF65-F5344CB8AC3E}">
        <p14:creationId xmlns:p14="http://schemas.microsoft.com/office/powerpoint/2010/main" val="251145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4:  using row-level and aggregate calculations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1517750653"/>
              </p:ext>
            </p:extLst>
          </p:nvPr>
        </p:nvGraphicFramePr>
        <p:xfrm>
          <a:off x="415925"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952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752831"/>
            <a:ext cx="9057232" cy="865023"/>
          </a:xfrm>
        </p:spPr>
        <p:txBody>
          <a:bodyPr>
            <a:normAutofit fontScale="90000"/>
          </a:bodyPr>
          <a:lstStyle/>
          <a:p>
            <a:pPr marL="2403475" indent="-2403475"/>
            <a:r>
              <a:rPr lang="en-US" dirty="0"/>
              <a:t>Module 4:  three levels of calculation</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3" name="Diagram 2">
            <a:extLst>
              <a:ext uri="{FF2B5EF4-FFF2-40B4-BE49-F238E27FC236}">
                <a16:creationId xmlns:a16="http://schemas.microsoft.com/office/drawing/2014/main" id="{114F3581-C59A-4399-8F24-4FD4C2F3DC33}"/>
              </a:ext>
            </a:extLst>
          </p:cNvPr>
          <p:cNvGraphicFramePr/>
          <p:nvPr>
            <p:extLst>
              <p:ext uri="{D42A27DB-BD31-4B8C-83A1-F6EECF244321}">
                <p14:modId xmlns:p14="http://schemas.microsoft.com/office/powerpoint/2010/main" val="2824779550"/>
              </p:ext>
            </p:extLst>
          </p:nvPr>
        </p:nvGraphicFramePr>
        <p:xfrm>
          <a:off x="841107" y="334164"/>
          <a:ext cx="853756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81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1:  creating your first visualizations and dashboard</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1627335479"/>
              </p:ext>
            </p:extLst>
          </p:nvPr>
        </p:nvGraphicFramePr>
        <p:xfrm>
          <a:off x="415926" y="2557462"/>
          <a:ext cx="8534400"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415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3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4:  definitions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1756858412"/>
              </p:ext>
            </p:extLst>
          </p:nvPr>
        </p:nvGraphicFramePr>
        <p:xfrm>
          <a:off x="669395" y="864500"/>
          <a:ext cx="10980738" cy="3383280"/>
        </p:xfrm>
        <a:graphic>
          <a:graphicData uri="http://schemas.openxmlformats.org/drawingml/2006/table">
            <a:tbl>
              <a:tblPr firstRow="1" bandRow="1">
                <a:tableStyleId>{5C22544A-7EE6-4342-B048-85BDC9FD1C3A}</a:tableStyleId>
              </a:tblPr>
              <a:tblGrid>
                <a:gridCol w="3648673">
                  <a:extLst>
                    <a:ext uri="{9D8B030D-6E8A-4147-A177-3AD203B41FA5}">
                      <a16:colId xmlns:a16="http://schemas.microsoft.com/office/drawing/2014/main" val="3588885420"/>
                    </a:ext>
                  </a:extLst>
                </a:gridCol>
                <a:gridCol w="7332065">
                  <a:extLst>
                    <a:ext uri="{9D8B030D-6E8A-4147-A177-3AD203B41FA5}">
                      <a16:colId xmlns:a16="http://schemas.microsoft.com/office/drawing/2014/main" val="2677454705"/>
                    </a:ext>
                  </a:extLst>
                </a:gridCol>
              </a:tblGrid>
              <a:tr h="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dirty="0"/>
                        <a:t>Parameters</a:t>
                      </a:r>
                    </a:p>
                  </a:txBody>
                  <a:tcPr/>
                </a:tc>
                <a:tc>
                  <a:txBody>
                    <a:bodyPr/>
                    <a:lstStyle/>
                    <a:p>
                      <a:r>
                        <a:rPr lang="en-US" sz="1800" b="0" i="0" kern="1200" dirty="0">
                          <a:solidFill>
                            <a:schemeClr val="dk1"/>
                          </a:solidFill>
                          <a:effectLst/>
                          <a:latin typeface="+mn-lt"/>
                          <a:ea typeface="+mn-ea"/>
                          <a:cs typeface="+mn-cs"/>
                        </a:rPr>
                        <a:t>A parameter is a workbook variable such as a number, date, or string that can replace a constant value in a calculation, filter, or reference line.  These are placeholder variables that you can use in a formula so that the actual value is specified at runtime.</a:t>
                      </a:r>
                      <a:endParaRPr lang="en-US" dirty="0"/>
                    </a:p>
                  </a:txBody>
                  <a:tcPr/>
                </a:tc>
                <a:extLst>
                  <a:ext uri="{0D108BD9-81ED-4DB2-BD59-A6C34878D82A}">
                    <a16:rowId xmlns:a16="http://schemas.microsoft.com/office/drawing/2014/main" val="558563906"/>
                  </a:ext>
                </a:extLst>
              </a:tr>
              <a:tr h="370840">
                <a:tc>
                  <a:txBody>
                    <a:bodyPr/>
                    <a:lstStyle/>
                    <a:p>
                      <a:r>
                        <a:rPr lang="en-US" dirty="0"/>
                        <a:t>Key Performance Indicators (KPIs)</a:t>
                      </a:r>
                    </a:p>
                  </a:txBody>
                  <a:tcPr/>
                </a:tc>
                <a:tc>
                  <a:txBody>
                    <a:bodyPr/>
                    <a:lstStyle/>
                    <a:p>
                      <a:r>
                        <a:rPr lang="en-US" sz="1800" b="0" i="0" kern="1200" dirty="0">
                          <a:solidFill>
                            <a:schemeClr val="dk1"/>
                          </a:solidFill>
                          <a:effectLst/>
                          <a:latin typeface="+mn-lt"/>
                          <a:ea typeface="+mn-ea"/>
                          <a:cs typeface="+mn-cs"/>
                        </a:rPr>
                        <a:t>A Key Performance Indicator is a measurable value that shows how effectively a company is achieving key business objectives. </a:t>
                      </a:r>
                      <a:endParaRPr lang="en-US" dirty="0"/>
                    </a:p>
                  </a:txBody>
                  <a:tcPr/>
                </a:tc>
                <a:extLst>
                  <a:ext uri="{0D108BD9-81ED-4DB2-BD59-A6C34878D82A}">
                    <a16:rowId xmlns:a16="http://schemas.microsoft.com/office/drawing/2014/main" val="4103994527"/>
                  </a:ext>
                </a:extLst>
              </a:tr>
              <a:tr h="370840">
                <a:tc>
                  <a:txBody>
                    <a:bodyPr/>
                    <a:lstStyle/>
                    <a:p>
                      <a:r>
                        <a:rPr lang="en-US" dirty="0"/>
                        <a:t>Ad-Hoc Calculations</a:t>
                      </a:r>
                    </a:p>
                  </a:txBody>
                  <a:tcPr/>
                </a:tc>
                <a:tc>
                  <a:txBody>
                    <a:bodyPr/>
                    <a:lstStyle/>
                    <a:p>
                      <a:r>
                        <a:rPr lang="en-US" sz="1800" b="0" i="0" kern="1200" dirty="0">
                          <a:solidFill>
                            <a:schemeClr val="dk1"/>
                          </a:solidFill>
                          <a:effectLst/>
                          <a:latin typeface="+mn-lt"/>
                          <a:ea typeface="+mn-ea"/>
                          <a:cs typeface="+mn-cs"/>
                        </a:rPr>
                        <a:t>Ad-hoc calculations are calculations that you can create and update as you work with a field on a shelf in the view. Ad-hoc calculations are also known as type-in or in-line calculations.</a:t>
                      </a:r>
                    </a:p>
                  </a:txBody>
                  <a:tcPr/>
                </a:tc>
                <a:extLst>
                  <a:ext uri="{0D108BD9-81ED-4DB2-BD59-A6C34878D82A}">
                    <a16:rowId xmlns:a16="http://schemas.microsoft.com/office/drawing/2014/main" val="1630748077"/>
                  </a:ext>
                </a:extLst>
              </a:tr>
            </a:tbl>
          </a:graphicData>
        </a:graphic>
      </p:graphicFrame>
    </p:spTree>
    <p:extLst>
      <p:ext uri="{BB962C8B-B14F-4D97-AF65-F5344CB8AC3E}">
        <p14:creationId xmlns:p14="http://schemas.microsoft.com/office/powerpoint/2010/main" val="1627616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fontScale="90000"/>
          </a:bodyPr>
          <a:lstStyle/>
          <a:p>
            <a:pPr marL="2403475" indent="-2403475"/>
            <a:r>
              <a:rPr lang="en-US" dirty="0"/>
              <a:t>Module 4:  performance considerations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3" name="Diagram 2">
            <a:extLst>
              <a:ext uri="{FF2B5EF4-FFF2-40B4-BE49-F238E27FC236}">
                <a16:creationId xmlns:a16="http://schemas.microsoft.com/office/drawing/2014/main" id="{114F3581-C59A-4399-8F24-4FD4C2F3DC33}"/>
              </a:ext>
            </a:extLst>
          </p:cNvPr>
          <p:cNvGraphicFramePr/>
          <p:nvPr>
            <p:extLst>
              <p:ext uri="{D42A27DB-BD31-4B8C-83A1-F6EECF244321}">
                <p14:modId xmlns:p14="http://schemas.microsoft.com/office/powerpoint/2010/main" val="3373114192"/>
              </p:ext>
            </p:extLst>
          </p:nvPr>
        </p:nvGraphicFramePr>
        <p:xfrm>
          <a:off x="841107" y="334164"/>
          <a:ext cx="853756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2215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fontScale="90000"/>
          </a:bodyPr>
          <a:lstStyle/>
          <a:p>
            <a:pPr marL="2403475" indent="-2403475"/>
            <a:r>
              <a:rPr lang="en-US" dirty="0"/>
              <a:t>Module 4:  performance considerations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3" name="Diagram 2">
            <a:extLst>
              <a:ext uri="{FF2B5EF4-FFF2-40B4-BE49-F238E27FC236}">
                <a16:creationId xmlns:a16="http://schemas.microsoft.com/office/drawing/2014/main" id="{114F3581-C59A-4399-8F24-4FD4C2F3DC33}"/>
              </a:ext>
            </a:extLst>
          </p:cNvPr>
          <p:cNvGraphicFramePr/>
          <p:nvPr>
            <p:extLst>
              <p:ext uri="{D42A27DB-BD31-4B8C-83A1-F6EECF244321}">
                <p14:modId xmlns:p14="http://schemas.microsoft.com/office/powerpoint/2010/main" val="3243465217"/>
              </p:ext>
            </p:extLst>
          </p:nvPr>
        </p:nvGraphicFramePr>
        <p:xfrm>
          <a:off x="841107" y="334164"/>
          <a:ext cx="853756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453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5:  table calculations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1327959867"/>
              </p:ext>
            </p:extLst>
          </p:nvPr>
        </p:nvGraphicFramePr>
        <p:xfrm>
          <a:off x="415925"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174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fontScale="90000"/>
          </a:bodyPr>
          <a:lstStyle/>
          <a:p>
            <a:pPr marL="2403475" indent="-2403475"/>
            <a:r>
              <a:rPr lang="en-US" dirty="0"/>
              <a:t>Module 5:  an overview of table calculations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 name="Group 3">
            <a:extLst>
              <a:ext uri="{FF2B5EF4-FFF2-40B4-BE49-F238E27FC236}">
                <a16:creationId xmlns:a16="http://schemas.microsoft.com/office/drawing/2014/main" id="{63B3B495-CB80-40B5-BDC0-0CEF02E9EFFB}"/>
              </a:ext>
            </a:extLst>
          </p:cNvPr>
          <p:cNvGrpSpPr/>
          <p:nvPr/>
        </p:nvGrpSpPr>
        <p:grpSpPr>
          <a:xfrm>
            <a:off x="3222557" y="240146"/>
            <a:ext cx="3997989" cy="2981857"/>
            <a:chOff x="3398655" y="434215"/>
            <a:chExt cx="3997989" cy="5147999"/>
          </a:xfrm>
        </p:grpSpPr>
        <p:grpSp>
          <p:nvGrpSpPr>
            <p:cNvPr id="12" name="Group 11">
              <a:extLst>
                <a:ext uri="{FF2B5EF4-FFF2-40B4-BE49-F238E27FC236}">
                  <a16:creationId xmlns:a16="http://schemas.microsoft.com/office/drawing/2014/main" id="{97973426-0708-4B56-973B-3DC764BC8113}"/>
                </a:ext>
              </a:extLst>
            </p:cNvPr>
            <p:cNvGrpSpPr/>
            <p:nvPr/>
          </p:nvGrpSpPr>
          <p:grpSpPr>
            <a:xfrm>
              <a:off x="3398655" y="434215"/>
              <a:ext cx="3997989" cy="627328"/>
              <a:chOff x="5933604" y="135333"/>
              <a:chExt cx="2601288" cy="627328"/>
            </a:xfrm>
          </p:grpSpPr>
          <p:sp>
            <p:nvSpPr>
              <p:cNvPr id="22" name="Rectangle 21">
                <a:extLst>
                  <a:ext uri="{FF2B5EF4-FFF2-40B4-BE49-F238E27FC236}">
                    <a16:creationId xmlns:a16="http://schemas.microsoft.com/office/drawing/2014/main" id="{7EC4A44B-7E42-477D-826E-8AD8CA7A5D13}"/>
                  </a:ext>
                </a:extLst>
              </p:cNvPr>
              <p:cNvSpPr/>
              <p:nvPr/>
            </p:nvSpPr>
            <p:spPr>
              <a:xfrm>
                <a:off x="5933604" y="135333"/>
                <a:ext cx="2601288" cy="62732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240B0EE0-08E6-4555-B74A-BA092362BED2}"/>
                  </a:ext>
                </a:extLst>
              </p:cNvPr>
              <p:cNvSpPr txBox="1"/>
              <p:nvPr/>
            </p:nvSpPr>
            <p:spPr>
              <a:xfrm>
                <a:off x="5933604" y="135333"/>
                <a:ext cx="2601288" cy="6273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Table Calculations</a:t>
                </a:r>
              </a:p>
            </p:txBody>
          </p:sp>
        </p:grpSp>
        <p:grpSp>
          <p:nvGrpSpPr>
            <p:cNvPr id="19" name="Group 18">
              <a:extLst>
                <a:ext uri="{FF2B5EF4-FFF2-40B4-BE49-F238E27FC236}">
                  <a16:creationId xmlns:a16="http://schemas.microsoft.com/office/drawing/2014/main" id="{E190A93D-F953-4E81-91C0-97A50465D8AB}"/>
                </a:ext>
              </a:extLst>
            </p:cNvPr>
            <p:cNvGrpSpPr/>
            <p:nvPr/>
          </p:nvGrpSpPr>
          <p:grpSpPr>
            <a:xfrm>
              <a:off x="3398655" y="1061543"/>
              <a:ext cx="3997989" cy="4520671"/>
              <a:chOff x="5933604" y="762661"/>
              <a:chExt cx="2601288" cy="4520671"/>
            </a:xfrm>
          </p:grpSpPr>
          <p:sp>
            <p:nvSpPr>
              <p:cNvPr id="20" name="Rectangle 19">
                <a:extLst>
                  <a:ext uri="{FF2B5EF4-FFF2-40B4-BE49-F238E27FC236}">
                    <a16:creationId xmlns:a16="http://schemas.microsoft.com/office/drawing/2014/main" id="{A7905C9C-256C-498B-A626-1AB18DABDE9B}"/>
                  </a:ext>
                </a:extLst>
              </p:cNvPr>
              <p:cNvSpPr/>
              <p:nvPr/>
            </p:nvSpPr>
            <p:spPr>
              <a:xfrm>
                <a:off x="5933604" y="762661"/>
                <a:ext cx="2601288" cy="45206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C3A27E2F-865E-4666-942E-7752F00549ED}"/>
                  </a:ext>
                </a:extLst>
              </p:cNvPr>
              <p:cNvSpPr txBox="1"/>
              <p:nvPr/>
            </p:nvSpPr>
            <p:spPr>
              <a:xfrm>
                <a:off x="5933604" y="762661"/>
                <a:ext cx="2601288" cy="452067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Table calculations allow you to transform values at the level of detail of the visualization only.</a:t>
                </a:r>
                <a:endParaRPr lang="en-US" sz="1700" kern="1200" dirty="0"/>
              </a:p>
            </p:txBody>
          </p:sp>
        </p:grpSp>
      </p:grpSp>
    </p:spTree>
    <p:extLst>
      <p:ext uri="{BB962C8B-B14F-4D97-AF65-F5344CB8AC3E}">
        <p14:creationId xmlns:p14="http://schemas.microsoft.com/office/powerpoint/2010/main" val="3888029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a:bodyPr>
          <a:lstStyle/>
          <a:p>
            <a:pPr marL="2403475" indent="-2403475"/>
            <a:r>
              <a:rPr lang="en-US" dirty="0"/>
              <a:t>Module 5:  quick table calculations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3" name="Diagram 2">
            <a:extLst>
              <a:ext uri="{FF2B5EF4-FFF2-40B4-BE49-F238E27FC236}">
                <a16:creationId xmlns:a16="http://schemas.microsoft.com/office/drawing/2014/main" id="{114F3581-C59A-4399-8F24-4FD4C2F3DC33}"/>
              </a:ext>
            </a:extLst>
          </p:cNvPr>
          <p:cNvGraphicFramePr/>
          <p:nvPr>
            <p:extLst>
              <p:ext uri="{D42A27DB-BD31-4B8C-83A1-F6EECF244321}">
                <p14:modId xmlns:p14="http://schemas.microsoft.com/office/powerpoint/2010/main" val="2971061531"/>
              </p:ext>
            </p:extLst>
          </p:nvPr>
        </p:nvGraphicFramePr>
        <p:xfrm>
          <a:off x="2182153" y="367505"/>
          <a:ext cx="721046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6821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3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5:  definitions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1756276298"/>
              </p:ext>
            </p:extLst>
          </p:nvPr>
        </p:nvGraphicFramePr>
        <p:xfrm>
          <a:off x="803551" y="1833880"/>
          <a:ext cx="8534400" cy="3114040"/>
        </p:xfrm>
        <a:graphic>
          <a:graphicData uri="http://schemas.openxmlformats.org/drawingml/2006/table">
            <a:tbl>
              <a:tblPr firstRow="1" bandRow="1">
                <a:tableStyleId>{5C22544A-7EE6-4342-B048-85BDC9FD1C3A}</a:tableStyleId>
              </a:tblPr>
              <a:tblGrid>
                <a:gridCol w="2077214">
                  <a:extLst>
                    <a:ext uri="{9D8B030D-6E8A-4147-A177-3AD203B41FA5}">
                      <a16:colId xmlns:a16="http://schemas.microsoft.com/office/drawing/2014/main" val="3588885420"/>
                    </a:ext>
                  </a:extLst>
                </a:gridCol>
                <a:gridCol w="6457186">
                  <a:extLst>
                    <a:ext uri="{9D8B030D-6E8A-4147-A177-3AD203B41FA5}">
                      <a16:colId xmlns:a16="http://schemas.microsoft.com/office/drawing/2014/main" val="2677454705"/>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550313765"/>
                  </a:ext>
                </a:extLst>
              </a:tr>
              <a:tr h="370840">
                <a:tc gridSpan="2">
                  <a:txBody>
                    <a:bodyPr/>
                    <a:lstStyle/>
                    <a:p>
                      <a:r>
                        <a:rPr lang="en-US" dirty="0"/>
                        <a:t>When you add a table calculation, you must use all dimensions in the level of detail either for partitioning or for addressing.</a:t>
                      </a:r>
                    </a:p>
                  </a:txBody>
                  <a:tcPr/>
                </a:tc>
                <a:tc hMerge="1">
                  <a:txBody>
                    <a:bodyPr/>
                    <a:lstStyle/>
                    <a:p>
                      <a:endParaRPr lang="en-US" dirty="0"/>
                    </a:p>
                  </a:txBody>
                  <a:tcPr/>
                </a:tc>
                <a:extLst>
                  <a:ext uri="{0D108BD9-81ED-4DB2-BD59-A6C34878D82A}">
                    <a16:rowId xmlns:a16="http://schemas.microsoft.com/office/drawing/2014/main" val="1707644058"/>
                  </a:ext>
                </a:extLst>
              </a:tr>
              <a:tr h="370840">
                <a:tc>
                  <a:txBody>
                    <a:bodyPr/>
                    <a:lstStyle/>
                    <a:p>
                      <a:r>
                        <a:rPr lang="en-US" dirty="0"/>
                        <a:t>Partitioning</a:t>
                      </a:r>
                    </a:p>
                  </a:txBody>
                  <a:tcPr/>
                </a:tc>
                <a:tc>
                  <a:txBody>
                    <a:bodyPr/>
                    <a:lstStyle/>
                    <a:p>
                      <a:r>
                        <a:rPr lang="en-US" sz="1800" b="0" i="0" kern="1200" dirty="0">
                          <a:solidFill>
                            <a:schemeClr val="dk1"/>
                          </a:solidFill>
                          <a:effectLst/>
                          <a:latin typeface="+mn-lt"/>
                          <a:ea typeface="+mn-ea"/>
                          <a:cs typeface="+mn-cs"/>
                        </a:rPr>
                        <a:t>Scoping:  The dimensions that define how to the group the calculation (the scope of data it is performed on) are called partitioning fields.  The calculation is performed separately on each partition.</a:t>
                      </a:r>
                      <a:endParaRPr lang="en-US" dirty="0"/>
                    </a:p>
                  </a:txBody>
                  <a:tcPr/>
                </a:tc>
                <a:extLst>
                  <a:ext uri="{0D108BD9-81ED-4DB2-BD59-A6C34878D82A}">
                    <a16:rowId xmlns:a16="http://schemas.microsoft.com/office/drawing/2014/main" val="558563906"/>
                  </a:ext>
                </a:extLst>
              </a:tr>
              <a:tr h="370840">
                <a:tc>
                  <a:txBody>
                    <a:bodyPr/>
                    <a:lstStyle/>
                    <a:p>
                      <a:r>
                        <a:rPr lang="en-US" dirty="0"/>
                        <a:t>Addressing</a:t>
                      </a:r>
                    </a:p>
                  </a:txBody>
                  <a:tcPr/>
                </a:tc>
                <a:tc>
                  <a:txBody>
                    <a:bodyPr/>
                    <a:lstStyle/>
                    <a:p>
                      <a:r>
                        <a:rPr lang="en-US" sz="1800" b="0" i="0" kern="1200" dirty="0">
                          <a:solidFill>
                            <a:schemeClr val="dk1"/>
                          </a:solidFill>
                          <a:effectLst/>
                          <a:latin typeface="+mn-lt"/>
                          <a:ea typeface="+mn-ea"/>
                          <a:cs typeface="+mn-cs"/>
                        </a:rPr>
                        <a:t>Direction:  The remaining dimensions, upon which the table calculation is performed, are called addressing fields, and determine the direction of the calculation</a:t>
                      </a:r>
                    </a:p>
                  </a:txBody>
                  <a:tcPr/>
                </a:tc>
                <a:extLst>
                  <a:ext uri="{0D108BD9-81ED-4DB2-BD59-A6C34878D82A}">
                    <a16:rowId xmlns:a16="http://schemas.microsoft.com/office/drawing/2014/main" val="1630748077"/>
                  </a:ext>
                </a:extLst>
              </a:tr>
            </a:tbl>
          </a:graphicData>
        </a:graphic>
      </p:graphicFrame>
    </p:spTree>
    <p:extLst>
      <p:ext uri="{BB962C8B-B14F-4D97-AF65-F5344CB8AC3E}">
        <p14:creationId xmlns:p14="http://schemas.microsoft.com/office/powerpoint/2010/main" val="3713408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315044744"/>
              </p:ext>
            </p:extLst>
          </p:nvPr>
        </p:nvGraphicFramePr>
        <p:xfrm>
          <a:off x="778838" y="482657"/>
          <a:ext cx="8534400" cy="741680"/>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val="3588885420"/>
                    </a:ext>
                  </a:extLst>
                </a:gridCol>
              </a:tblGrid>
              <a:tr h="370840">
                <a:tc>
                  <a:txBody>
                    <a:bodyPr/>
                    <a:lstStyle/>
                    <a:p>
                      <a:pPr algn="ctr"/>
                      <a:r>
                        <a:rPr lang="en-US" dirty="0"/>
                        <a:t>TABLE (ACROSS)</a:t>
                      </a:r>
                    </a:p>
                  </a:txBody>
                  <a:tcPr/>
                </a:tc>
                <a:extLst>
                  <a:ext uri="{0D108BD9-81ED-4DB2-BD59-A6C34878D82A}">
                    <a16:rowId xmlns:a16="http://schemas.microsoft.com/office/drawing/2014/main" val="550313765"/>
                  </a:ext>
                </a:extLst>
              </a:tr>
              <a:tr h="370840">
                <a:tc>
                  <a:txBody>
                    <a:bodyPr/>
                    <a:lstStyle/>
                    <a:p>
                      <a:r>
                        <a:rPr lang="en-US" dirty="0"/>
                        <a:t>Computes across the length of the table and restarts after every partition.</a:t>
                      </a:r>
                    </a:p>
                  </a:txBody>
                  <a:tcPr/>
                </a:tc>
                <a:extLst>
                  <a:ext uri="{0D108BD9-81ED-4DB2-BD59-A6C34878D82A}">
                    <a16:rowId xmlns:a16="http://schemas.microsoft.com/office/drawing/2014/main" val="1707644058"/>
                  </a:ext>
                </a:extLst>
              </a:tr>
            </a:tbl>
          </a:graphicData>
        </a:graphic>
      </p:graphicFrame>
      <p:pic>
        <p:nvPicPr>
          <p:cNvPr id="1026" name="Picture 2">
            <a:extLst>
              <a:ext uri="{FF2B5EF4-FFF2-40B4-BE49-F238E27FC236}">
                <a16:creationId xmlns:a16="http://schemas.microsoft.com/office/drawing/2014/main" id="{E32DA4D9-CED4-47C5-87E7-5F0F0AC6C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38" y="1458913"/>
            <a:ext cx="70104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846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2069730807"/>
              </p:ext>
            </p:extLst>
          </p:nvPr>
        </p:nvGraphicFramePr>
        <p:xfrm>
          <a:off x="778838" y="482657"/>
          <a:ext cx="8534400" cy="741680"/>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val="3588885420"/>
                    </a:ext>
                  </a:extLst>
                </a:gridCol>
              </a:tblGrid>
              <a:tr h="370840">
                <a:tc>
                  <a:txBody>
                    <a:bodyPr/>
                    <a:lstStyle/>
                    <a:p>
                      <a:pPr algn="ctr"/>
                      <a:r>
                        <a:rPr lang="en-US" dirty="0"/>
                        <a:t>TABLE (DOWN)</a:t>
                      </a:r>
                    </a:p>
                  </a:txBody>
                  <a:tcPr/>
                </a:tc>
                <a:extLst>
                  <a:ext uri="{0D108BD9-81ED-4DB2-BD59-A6C34878D82A}">
                    <a16:rowId xmlns:a16="http://schemas.microsoft.com/office/drawing/2014/main" val="550313765"/>
                  </a:ext>
                </a:extLst>
              </a:tr>
              <a:tr h="370840">
                <a:tc>
                  <a:txBody>
                    <a:bodyPr/>
                    <a:lstStyle/>
                    <a:p>
                      <a:r>
                        <a:rPr lang="en-US" dirty="0"/>
                        <a:t>Computes down the length of the table and restarts after every partition.</a:t>
                      </a:r>
                    </a:p>
                  </a:txBody>
                  <a:tcPr/>
                </a:tc>
                <a:extLst>
                  <a:ext uri="{0D108BD9-81ED-4DB2-BD59-A6C34878D82A}">
                    <a16:rowId xmlns:a16="http://schemas.microsoft.com/office/drawing/2014/main" val="1707644058"/>
                  </a:ext>
                </a:extLst>
              </a:tr>
            </a:tbl>
          </a:graphicData>
        </a:graphic>
      </p:graphicFrame>
      <p:pic>
        <p:nvPicPr>
          <p:cNvPr id="2050" name="Picture 2">
            <a:extLst>
              <a:ext uri="{FF2B5EF4-FFF2-40B4-BE49-F238E27FC236}">
                <a16:creationId xmlns:a16="http://schemas.microsoft.com/office/drawing/2014/main" id="{1FDEA0E6-5287-41BE-91E4-A15485D2D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38" y="1541672"/>
            <a:ext cx="6791325"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338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3291716941"/>
              </p:ext>
            </p:extLst>
          </p:nvPr>
        </p:nvGraphicFramePr>
        <p:xfrm>
          <a:off x="778837" y="482657"/>
          <a:ext cx="9946828" cy="741680"/>
        </p:xfrm>
        <a:graphic>
          <a:graphicData uri="http://schemas.openxmlformats.org/drawingml/2006/table">
            <a:tbl>
              <a:tblPr firstRow="1" bandRow="1">
                <a:tableStyleId>{5C22544A-7EE6-4342-B048-85BDC9FD1C3A}</a:tableStyleId>
              </a:tblPr>
              <a:tblGrid>
                <a:gridCol w="9946828">
                  <a:extLst>
                    <a:ext uri="{9D8B030D-6E8A-4147-A177-3AD203B41FA5}">
                      <a16:colId xmlns:a16="http://schemas.microsoft.com/office/drawing/2014/main" val="3588885420"/>
                    </a:ext>
                  </a:extLst>
                </a:gridCol>
              </a:tblGrid>
              <a:tr h="370840">
                <a:tc>
                  <a:txBody>
                    <a:bodyPr/>
                    <a:lstStyle/>
                    <a:p>
                      <a:pPr algn="ctr"/>
                      <a:r>
                        <a:rPr lang="en-US" dirty="0"/>
                        <a:t>TABLE (ACROSS THEN DOWN)</a:t>
                      </a:r>
                    </a:p>
                  </a:txBody>
                  <a:tcPr/>
                </a:tc>
                <a:extLst>
                  <a:ext uri="{0D108BD9-81ED-4DB2-BD59-A6C34878D82A}">
                    <a16:rowId xmlns:a16="http://schemas.microsoft.com/office/drawing/2014/main" val="550313765"/>
                  </a:ext>
                </a:extLst>
              </a:tr>
              <a:tr h="370840">
                <a:tc>
                  <a:txBody>
                    <a:bodyPr/>
                    <a:lstStyle/>
                    <a:p>
                      <a:r>
                        <a:rPr lang="en-US" dirty="0"/>
                        <a:t>Computes across the length of the table, and then down the length of the table.</a:t>
                      </a:r>
                    </a:p>
                  </a:txBody>
                  <a:tcPr/>
                </a:tc>
                <a:extLst>
                  <a:ext uri="{0D108BD9-81ED-4DB2-BD59-A6C34878D82A}">
                    <a16:rowId xmlns:a16="http://schemas.microsoft.com/office/drawing/2014/main" val="1707644058"/>
                  </a:ext>
                </a:extLst>
              </a:tr>
            </a:tbl>
          </a:graphicData>
        </a:graphic>
      </p:graphicFrame>
      <p:pic>
        <p:nvPicPr>
          <p:cNvPr id="3074" name="Picture 2">
            <a:extLst>
              <a:ext uri="{FF2B5EF4-FFF2-40B4-BE49-F238E27FC236}">
                <a16:creationId xmlns:a16="http://schemas.microsoft.com/office/drawing/2014/main" id="{454120EC-716D-4497-A99B-AF29E4DCC4B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37" y="1514700"/>
            <a:ext cx="6793992" cy="432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77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1630164" y="85895"/>
            <a:ext cx="9247361" cy="5506459"/>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752831"/>
            <a:ext cx="8534400" cy="865023"/>
          </a:xfrm>
        </p:spPr>
        <p:txBody>
          <a:bodyPr>
            <a:normAutofit fontScale="90000"/>
          </a:bodyPr>
          <a:lstStyle/>
          <a:p>
            <a:pPr marL="2403475" indent="-2403475"/>
            <a:r>
              <a:rPr lang="en-US" dirty="0"/>
              <a:t>Module 1:  tableau interface – data source view</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8DAA4E67-4D5D-47D0-B151-D12708534D71}"/>
              </a:ext>
            </a:extLst>
          </p:cNvPr>
          <p:cNvSpPr txBox="1"/>
          <p:nvPr/>
        </p:nvSpPr>
        <p:spPr>
          <a:xfrm>
            <a:off x="6370232" y="299967"/>
            <a:ext cx="3997465" cy="1754326"/>
          </a:xfrm>
          <a:prstGeom prst="rect">
            <a:avLst/>
          </a:prstGeom>
          <a:noFill/>
        </p:spPr>
        <p:txBody>
          <a:bodyPr wrap="square" rtlCol="0">
            <a:spAutoFit/>
          </a:bodyPr>
          <a:lstStyle/>
          <a:p>
            <a:pPr marL="342900" indent="-342900">
              <a:buFont typeface="+mj-lt"/>
              <a:buAutoNum type="alphaUcPeriod"/>
            </a:pPr>
            <a:r>
              <a:rPr lang="en-US" dirty="0"/>
              <a:t>Left pane – displays details about your data</a:t>
            </a:r>
          </a:p>
          <a:p>
            <a:pPr marL="342900" indent="-342900">
              <a:buFont typeface="+mj-lt"/>
              <a:buAutoNum type="alphaUcPeriod"/>
            </a:pPr>
            <a:r>
              <a:rPr lang="en-US" dirty="0"/>
              <a:t>Relationships canvas</a:t>
            </a:r>
          </a:p>
          <a:p>
            <a:pPr marL="342900" indent="-342900">
              <a:buFont typeface="+mj-lt"/>
              <a:buAutoNum type="alphaUcPeriod"/>
            </a:pPr>
            <a:r>
              <a:rPr lang="en-US" dirty="0"/>
              <a:t>Joins canvas</a:t>
            </a:r>
          </a:p>
          <a:p>
            <a:pPr marL="342900" indent="-342900">
              <a:buFont typeface="+mj-lt"/>
              <a:buAutoNum type="alphaUcPeriod"/>
            </a:pPr>
            <a:r>
              <a:rPr lang="en-US" dirty="0"/>
              <a:t>Data grid</a:t>
            </a:r>
          </a:p>
          <a:p>
            <a:pPr marL="342900" indent="-342900">
              <a:buFont typeface="+mj-lt"/>
              <a:buAutoNum type="alphaUcPeriod"/>
            </a:pPr>
            <a:r>
              <a:rPr lang="en-US" dirty="0"/>
              <a:t>Metadata grid</a:t>
            </a:r>
          </a:p>
        </p:txBody>
      </p:sp>
      <p:pic>
        <p:nvPicPr>
          <p:cNvPr id="4" name="Picture 3">
            <a:extLst>
              <a:ext uri="{FF2B5EF4-FFF2-40B4-BE49-F238E27FC236}">
                <a16:creationId xmlns:a16="http://schemas.microsoft.com/office/drawing/2014/main" id="{C38AFB03-EAAB-4E87-92D2-CF40D37DC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932" y="220841"/>
            <a:ext cx="5897707" cy="5371513"/>
          </a:xfrm>
          <a:prstGeom prst="rect">
            <a:avLst/>
          </a:prstGeom>
        </p:spPr>
      </p:pic>
    </p:spTree>
    <p:extLst>
      <p:ext uri="{BB962C8B-B14F-4D97-AF65-F5344CB8AC3E}">
        <p14:creationId xmlns:p14="http://schemas.microsoft.com/office/powerpoint/2010/main" val="2263437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2751599513"/>
              </p:ext>
            </p:extLst>
          </p:nvPr>
        </p:nvGraphicFramePr>
        <p:xfrm>
          <a:off x="778837" y="482657"/>
          <a:ext cx="9946828" cy="741680"/>
        </p:xfrm>
        <a:graphic>
          <a:graphicData uri="http://schemas.openxmlformats.org/drawingml/2006/table">
            <a:tbl>
              <a:tblPr firstRow="1" bandRow="1">
                <a:tableStyleId>{5C22544A-7EE6-4342-B048-85BDC9FD1C3A}</a:tableStyleId>
              </a:tblPr>
              <a:tblGrid>
                <a:gridCol w="9946828">
                  <a:extLst>
                    <a:ext uri="{9D8B030D-6E8A-4147-A177-3AD203B41FA5}">
                      <a16:colId xmlns:a16="http://schemas.microsoft.com/office/drawing/2014/main" val="3588885420"/>
                    </a:ext>
                  </a:extLst>
                </a:gridCol>
              </a:tblGrid>
              <a:tr h="370840">
                <a:tc>
                  <a:txBody>
                    <a:bodyPr/>
                    <a:lstStyle/>
                    <a:p>
                      <a:pPr algn="ctr"/>
                      <a:r>
                        <a:rPr lang="en-US" dirty="0"/>
                        <a:t>TABLE (DOWN THEN ACROSS)</a:t>
                      </a:r>
                    </a:p>
                  </a:txBody>
                  <a:tcPr/>
                </a:tc>
                <a:extLst>
                  <a:ext uri="{0D108BD9-81ED-4DB2-BD59-A6C34878D82A}">
                    <a16:rowId xmlns:a16="http://schemas.microsoft.com/office/drawing/2014/main" val="550313765"/>
                  </a:ext>
                </a:extLst>
              </a:tr>
              <a:tr h="370840">
                <a:tc>
                  <a:txBody>
                    <a:bodyPr/>
                    <a:lstStyle/>
                    <a:p>
                      <a:r>
                        <a:rPr lang="en-US" dirty="0"/>
                        <a:t>Computes down the length of the table, and then across the length of the table.</a:t>
                      </a:r>
                    </a:p>
                  </a:txBody>
                  <a:tcPr/>
                </a:tc>
                <a:extLst>
                  <a:ext uri="{0D108BD9-81ED-4DB2-BD59-A6C34878D82A}">
                    <a16:rowId xmlns:a16="http://schemas.microsoft.com/office/drawing/2014/main" val="1707644058"/>
                  </a:ext>
                </a:extLst>
              </a:tr>
            </a:tbl>
          </a:graphicData>
        </a:graphic>
      </p:graphicFrame>
      <p:pic>
        <p:nvPicPr>
          <p:cNvPr id="4098" name="Picture 2">
            <a:extLst>
              <a:ext uri="{FF2B5EF4-FFF2-40B4-BE49-F238E27FC236}">
                <a16:creationId xmlns:a16="http://schemas.microsoft.com/office/drawing/2014/main" id="{A5C2AFFE-F5A4-41E5-9C1E-B3906397A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03" y="1575910"/>
            <a:ext cx="68103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465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1452224098"/>
              </p:ext>
            </p:extLst>
          </p:nvPr>
        </p:nvGraphicFramePr>
        <p:xfrm>
          <a:off x="778837" y="482657"/>
          <a:ext cx="9946828" cy="741680"/>
        </p:xfrm>
        <a:graphic>
          <a:graphicData uri="http://schemas.openxmlformats.org/drawingml/2006/table">
            <a:tbl>
              <a:tblPr firstRow="1" bandRow="1">
                <a:tableStyleId>{5C22544A-7EE6-4342-B048-85BDC9FD1C3A}</a:tableStyleId>
              </a:tblPr>
              <a:tblGrid>
                <a:gridCol w="9946828">
                  <a:extLst>
                    <a:ext uri="{9D8B030D-6E8A-4147-A177-3AD203B41FA5}">
                      <a16:colId xmlns:a16="http://schemas.microsoft.com/office/drawing/2014/main" val="3588885420"/>
                    </a:ext>
                  </a:extLst>
                </a:gridCol>
              </a:tblGrid>
              <a:tr h="370840">
                <a:tc>
                  <a:txBody>
                    <a:bodyPr/>
                    <a:lstStyle/>
                    <a:p>
                      <a:pPr algn="ctr"/>
                      <a:r>
                        <a:rPr lang="en-US" dirty="0"/>
                        <a:t>PANE (DOWN)</a:t>
                      </a:r>
                    </a:p>
                  </a:txBody>
                  <a:tcPr/>
                </a:tc>
                <a:extLst>
                  <a:ext uri="{0D108BD9-81ED-4DB2-BD59-A6C34878D82A}">
                    <a16:rowId xmlns:a16="http://schemas.microsoft.com/office/drawing/2014/main" val="550313765"/>
                  </a:ext>
                </a:extLst>
              </a:tr>
              <a:tr h="370840">
                <a:tc>
                  <a:txBody>
                    <a:bodyPr/>
                    <a:lstStyle/>
                    <a:p>
                      <a:r>
                        <a:rPr lang="en-US" dirty="0"/>
                        <a:t>Computes down an entire pane.</a:t>
                      </a:r>
                    </a:p>
                  </a:txBody>
                  <a:tcPr/>
                </a:tc>
                <a:extLst>
                  <a:ext uri="{0D108BD9-81ED-4DB2-BD59-A6C34878D82A}">
                    <a16:rowId xmlns:a16="http://schemas.microsoft.com/office/drawing/2014/main" val="1707644058"/>
                  </a:ext>
                </a:extLst>
              </a:tr>
            </a:tbl>
          </a:graphicData>
        </a:graphic>
      </p:graphicFrame>
      <p:pic>
        <p:nvPicPr>
          <p:cNvPr id="5122" name="Picture 2">
            <a:extLst>
              <a:ext uri="{FF2B5EF4-FFF2-40B4-BE49-F238E27FC236}">
                <a16:creationId xmlns:a16="http://schemas.microsoft.com/office/drawing/2014/main" id="{EEE2C9ED-47EF-44E6-B001-0F8ADD559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295" y="1544852"/>
            <a:ext cx="673417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92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1413051564"/>
              </p:ext>
            </p:extLst>
          </p:nvPr>
        </p:nvGraphicFramePr>
        <p:xfrm>
          <a:off x="778837" y="482657"/>
          <a:ext cx="9946828" cy="741680"/>
        </p:xfrm>
        <a:graphic>
          <a:graphicData uri="http://schemas.openxmlformats.org/drawingml/2006/table">
            <a:tbl>
              <a:tblPr firstRow="1" bandRow="1">
                <a:tableStyleId>{5C22544A-7EE6-4342-B048-85BDC9FD1C3A}</a:tableStyleId>
              </a:tblPr>
              <a:tblGrid>
                <a:gridCol w="9946828">
                  <a:extLst>
                    <a:ext uri="{9D8B030D-6E8A-4147-A177-3AD203B41FA5}">
                      <a16:colId xmlns:a16="http://schemas.microsoft.com/office/drawing/2014/main" val="3588885420"/>
                    </a:ext>
                  </a:extLst>
                </a:gridCol>
              </a:tblGrid>
              <a:tr h="370840">
                <a:tc>
                  <a:txBody>
                    <a:bodyPr/>
                    <a:lstStyle/>
                    <a:p>
                      <a:pPr algn="ctr"/>
                      <a:r>
                        <a:rPr lang="en-US" dirty="0"/>
                        <a:t>PANE (ACROSS THEN DOWN)</a:t>
                      </a:r>
                    </a:p>
                  </a:txBody>
                  <a:tcPr/>
                </a:tc>
                <a:extLst>
                  <a:ext uri="{0D108BD9-81ED-4DB2-BD59-A6C34878D82A}">
                    <a16:rowId xmlns:a16="http://schemas.microsoft.com/office/drawing/2014/main" val="550313765"/>
                  </a:ext>
                </a:extLst>
              </a:tr>
              <a:tr h="370840">
                <a:tc>
                  <a:txBody>
                    <a:bodyPr/>
                    <a:lstStyle/>
                    <a:p>
                      <a:r>
                        <a:rPr lang="en-US" dirty="0"/>
                        <a:t>Computes across an entire pane and then down the pane.</a:t>
                      </a:r>
                    </a:p>
                  </a:txBody>
                  <a:tcPr/>
                </a:tc>
                <a:extLst>
                  <a:ext uri="{0D108BD9-81ED-4DB2-BD59-A6C34878D82A}">
                    <a16:rowId xmlns:a16="http://schemas.microsoft.com/office/drawing/2014/main" val="1707644058"/>
                  </a:ext>
                </a:extLst>
              </a:tr>
            </a:tbl>
          </a:graphicData>
        </a:graphic>
      </p:graphicFrame>
      <p:pic>
        <p:nvPicPr>
          <p:cNvPr id="6146" name="Picture 2">
            <a:extLst>
              <a:ext uri="{FF2B5EF4-FFF2-40B4-BE49-F238E27FC236}">
                <a16:creationId xmlns:a16="http://schemas.microsoft.com/office/drawing/2014/main" id="{E922828B-3960-4297-BA4C-70EAAD807A5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37" y="1446126"/>
            <a:ext cx="6793992" cy="432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213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4027719372"/>
              </p:ext>
            </p:extLst>
          </p:nvPr>
        </p:nvGraphicFramePr>
        <p:xfrm>
          <a:off x="778837" y="482657"/>
          <a:ext cx="9946828" cy="741680"/>
        </p:xfrm>
        <a:graphic>
          <a:graphicData uri="http://schemas.openxmlformats.org/drawingml/2006/table">
            <a:tbl>
              <a:tblPr firstRow="1" bandRow="1">
                <a:tableStyleId>{5C22544A-7EE6-4342-B048-85BDC9FD1C3A}</a:tableStyleId>
              </a:tblPr>
              <a:tblGrid>
                <a:gridCol w="9946828">
                  <a:extLst>
                    <a:ext uri="{9D8B030D-6E8A-4147-A177-3AD203B41FA5}">
                      <a16:colId xmlns:a16="http://schemas.microsoft.com/office/drawing/2014/main" val="3588885420"/>
                    </a:ext>
                  </a:extLst>
                </a:gridCol>
              </a:tblGrid>
              <a:tr h="370840">
                <a:tc>
                  <a:txBody>
                    <a:bodyPr/>
                    <a:lstStyle/>
                    <a:p>
                      <a:pPr algn="ctr"/>
                      <a:r>
                        <a:rPr lang="en-US" dirty="0"/>
                        <a:t>PANE (DOWN THEN ACROSS)</a:t>
                      </a:r>
                    </a:p>
                  </a:txBody>
                  <a:tcPr/>
                </a:tc>
                <a:extLst>
                  <a:ext uri="{0D108BD9-81ED-4DB2-BD59-A6C34878D82A}">
                    <a16:rowId xmlns:a16="http://schemas.microsoft.com/office/drawing/2014/main" val="550313765"/>
                  </a:ext>
                </a:extLst>
              </a:tr>
              <a:tr h="370840">
                <a:tc>
                  <a:txBody>
                    <a:bodyPr/>
                    <a:lstStyle/>
                    <a:p>
                      <a:r>
                        <a:rPr lang="en-US" dirty="0"/>
                        <a:t>Computes down an entire pane and then across the pane.</a:t>
                      </a:r>
                    </a:p>
                  </a:txBody>
                  <a:tcPr/>
                </a:tc>
                <a:extLst>
                  <a:ext uri="{0D108BD9-81ED-4DB2-BD59-A6C34878D82A}">
                    <a16:rowId xmlns:a16="http://schemas.microsoft.com/office/drawing/2014/main" val="1707644058"/>
                  </a:ext>
                </a:extLst>
              </a:tr>
            </a:tbl>
          </a:graphicData>
        </a:graphic>
      </p:graphicFrame>
      <p:pic>
        <p:nvPicPr>
          <p:cNvPr id="7170" name="Picture 2">
            <a:extLst>
              <a:ext uri="{FF2B5EF4-FFF2-40B4-BE49-F238E27FC236}">
                <a16:creationId xmlns:a16="http://schemas.microsoft.com/office/drawing/2014/main" id="{67DA97F2-B48D-490D-8AF4-9CF61CF87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33" y="1391169"/>
            <a:ext cx="68008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823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3068465886"/>
              </p:ext>
            </p:extLst>
          </p:nvPr>
        </p:nvGraphicFramePr>
        <p:xfrm>
          <a:off x="778837" y="482657"/>
          <a:ext cx="9946828" cy="741680"/>
        </p:xfrm>
        <a:graphic>
          <a:graphicData uri="http://schemas.openxmlformats.org/drawingml/2006/table">
            <a:tbl>
              <a:tblPr firstRow="1" bandRow="1">
                <a:tableStyleId>{5C22544A-7EE6-4342-B048-85BDC9FD1C3A}</a:tableStyleId>
              </a:tblPr>
              <a:tblGrid>
                <a:gridCol w="9946828">
                  <a:extLst>
                    <a:ext uri="{9D8B030D-6E8A-4147-A177-3AD203B41FA5}">
                      <a16:colId xmlns:a16="http://schemas.microsoft.com/office/drawing/2014/main" val="3588885420"/>
                    </a:ext>
                  </a:extLst>
                </a:gridCol>
              </a:tblGrid>
              <a:tr h="370840">
                <a:tc>
                  <a:txBody>
                    <a:bodyPr/>
                    <a:lstStyle/>
                    <a:p>
                      <a:pPr algn="ctr"/>
                      <a:r>
                        <a:rPr lang="en-US" dirty="0"/>
                        <a:t>CELL</a:t>
                      </a:r>
                    </a:p>
                  </a:txBody>
                  <a:tcPr/>
                </a:tc>
                <a:extLst>
                  <a:ext uri="{0D108BD9-81ED-4DB2-BD59-A6C34878D82A}">
                    <a16:rowId xmlns:a16="http://schemas.microsoft.com/office/drawing/2014/main" val="550313765"/>
                  </a:ext>
                </a:extLst>
              </a:tr>
              <a:tr h="370840">
                <a:tc>
                  <a:txBody>
                    <a:bodyPr/>
                    <a:lstStyle/>
                    <a:p>
                      <a:r>
                        <a:rPr lang="en-US" dirty="0"/>
                        <a:t>Computes within a single cell.</a:t>
                      </a:r>
                    </a:p>
                  </a:txBody>
                  <a:tcPr/>
                </a:tc>
                <a:extLst>
                  <a:ext uri="{0D108BD9-81ED-4DB2-BD59-A6C34878D82A}">
                    <a16:rowId xmlns:a16="http://schemas.microsoft.com/office/drawing/2014/main" val="1707644058"/>
                  </a:ext>
                </a:extLst>
              </a:tr>
            </a:tbl>
          </a:graphicData>
        </a:graphic>
      </p:graphicFrame>
      <p:pic>
        <p:nvPicPr>
          <p:cNvPr id="8194" name="Picture 2">
            <a:extLst>
              <a:ext uri="{FF2B5EF4-FFF2-40B4-BE49-F238E27FC236}">
                <a16:creationId xmlns:a16="http://schemas.microsoft.com/office/drawing/2014/main" id="{417ED9F4-40CB-4B0B-ABF1-7181AB9FE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967" y="1430298"/>
            <a:ext cx="67627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252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1265398987"/>
              </p:ext>
            </p:extLst>
          </p:nvPr>
        </p:nvGraphicFramePr>
        <p:xfrm>
          <a:off x="778837" y="482657"/>
          <a:ext cx="9946828" cy="1010920"/>
        </p:xfrm>
        <a:graphic>
          <a:graphicData uri="http://schemas.openxmlformats.org/drawingml/2006/table">
            <a:tbl>
              <a:tblPr firstRow="1" bandRow="1">
                <a:tableStyleId>{5C22544A-7EE6-4342-B048-85BDC9FD1C3A}</a:tableStyleId>
              </a:tblPr>
              <a:tblGrid>
                <a:gridCol w="9946828">
                  <a:extLst>
                    <a:ext uri="{9D8B030D-6E8A-4147-A177-3AD203B41FA5}">
                      <a16:colId xmlns:a16="http://schemas.microsoft.com/office/drawing/2014/main" val="3588885420"/>
                    </a:ext>
                  </a:extLst>
                </a:gridCol>
              </a:tblGrid>
              <a:tr h="370840">
                <a:tc>
                  <a:txBody>
                    <a:bodyPr/>
                    <a:lstStyle/>
                    <a:p>
                      <a:pPr algn="ctr"/>
                      <a:r>
                        <a:rPr lang="en-US" dirty="0"/>
                        <a:t>SPECIFIC DIMENSIONS</a:t>
                      </a:r>
                    </a:p>
                  </a:txBody>
                  <a:tcPr/>
                </a:tc>
                <a:extLst>
                  <a:ext uri="{0D108BD9-81ED-4DB2-BD59-A6C34878D82A}">
                    <a16:rowId xmlns:a16="http://schemas.microsoft.com/office/drawing/2014/main" val="550313765"/>
                  </a:ext>
                </a:extLst>
              </a:tr>
              <a:tr h="370840">
                <a:tc>
                  <a:txBody>
                    <a:bodyPr/>
                    <a:lstStyle/>
                    <a:p>
                      <a:r>
                        <a:rPr lang="en-US" dirty="0"/>
                        <a:t>Computes only within the dimensions you specify.  If all the dimensions are selected, then the entire table is in scope.</a:t>
                      </a:r>
                    </a:p>
                  </a:txBody>
                  <a:tcPr/>
                </a:tc>
                <a:extLst>
                  <a:ext uri="{0D108BD9-81ED-4DB2-BD59-A6C34878D82A}">
                    <a16:rowId xmlns:a16="http://schemas.microsoft.com/office/drawing/2014/main" val="1707644058"/>
                  </a:ext>
                </a:extLst>
              </a:tr>
            </a:tbl>
          </a:graphicData>
        </a:graphic>
      </p:graphicFrame>
      <p:pic>
        <p:nvPicPr>
          <p:cNvPr id="9218" name="Picture 2">
            <a:extLst>
              <a:ext uri="{FF2B5EF4-FFF2-40B4-BE49-F238E27FC236}">
                <a16:creationId xmlns:a16="http://schemas.microsoft.com/office/drawing/2014/main" id="{EC770DF5-5267-4751-83F0-9074337A376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37" y="1727483"/>
            <a:ext cx="6793992" cy="4230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160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993027"/>
            <a:ext cx="9525571" cy="624827"/>
          </a:xfrm>
        </p:spPr>
        <p:txBody>
          <a:bodyPr>
            <a:normAutofit fontScale="90000"/>
          </a:bodyPr>
          <a:lstStyle/>
          <a:p>
            <a:pPr marL="2684463" indent="-2684463"/>
            <a:r>
              <a:rPr lang="en-US" dirty="0"/>
              <a:t>Module 5:  addressing </a:t>
            </a:r>
            <a:r>
              <a:rPr lang="en-US" dirty="0" err="1"/>
              <a:t>optionS</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3418398370"/>
              </p:ext>
            </p:extLst>
          </p:nvPr>
        </p:nvGraphicFramePr>
        <p:xfrm>
          <a:off x="751069" y="286280"/>
          <a:ext cx="9946828" cy="1854200"/>
        </p:xfrm>
        <a:graphic>
          <a:graphicData uri="http://schemas.openxmlformats.org/drawingml/2006/table">
            <a:tbl>
              <a:tblPr firstRow="1" bandRow="1">
                <a:tableStyleId>{5C22544A-7EE6-4342-B048-85BDC9FD1C3A}</a:tableStyleId>
              </a:tblPr>
              <a:tblGrid>
                <a:gridCol w="2629992">
                  <a:extLst>
                    <a:ext uri="{9D8B030D-6E8A-4147-A177-3AD203B41FA5}">
                      <a16:colId xmlns:a16="http://schemas.microsoft.com/office/drawing/2014/main" val="3588885420"/>
                    </a:ext>
                  </a:extLst>
                </a:gridCol>
                <a:gridCol w="7316836">
                  <a:extLst>
                    <a:ext uri="{9D8B030D-6E8A-4147-A177-3AD203B41FA5}">
                      <a16:colId xmlns:a16="http://schemas.microsoft.com/office/drawing/2014/main" val="2668215982"/>
                    </a:ext>
                  </a:extLst>
                </a:gridCol>
              </a:tblGrid>
              <a:tr h="370840">
                <a:tc gridSpan="2">
                  <a:txBody>
                    <a:bodyPr/>
                    <a:lstStyle/>
                    <a:p>
                      <a:pPr algn="ctr"/>
                      <a:r>
                        <a:rPr lang="en-US" dirty="0"/>
                        <a:t>AT THE LEVEL</a:t>
                      </a:r>
                    </a:p>
                  </a:txBody>
                  <a:tcPr/>
                </a:tc>
                <a:tc hMerge="1">
                  <a:txBody>
                    <a:bodyPr/>
                    <a:lstStyle/>
                    <a:p>
                      <a:endParaRPr lang="en-US"/>
                    </a:p>
                  </a:txBody>
                  <a:tcPr/>
                </a:tc>
                <a:extLst>
                  <a:ext uri="{0D108BD9-81ED-4DB2-BD59-A6C34878D82A}">
                    <a16:rowId xmlns:a16="http://schemas.microsoft.com/office/drawing/2014/main" val="550313765"/>
                  </a:ext>
                </a:extLst>
              </a:tr>
              <a:tr h="370840">
                <a:tc gridSpan="2">
                  <a:txBody>
                    <a:bodyPr/>
                    <a:lstStyle/>
                    <a:p>
                      <a:r>
                        <a:rPr lang="en-US" sz="1400" dirty="0"/>
                        <a:t>Only available when Specific Dimensions is selected.</a:t>
                      </a:r>
                    </a:p>
                  </a:txBody>
                  <a:tcPr/>
                </a:tc>
                <a:tc hMerge="1">
                  <a:txBody>
                    <a:bodyPr/>
                    <a:lstStyle/>
                    <a:p>
                      <a:endParaRPr lang="en-US"/>
                    </a:p>
                  </a:txBody>
                  <a:tcPr/>
                </a:tc>
                <a:extLst>
                  <a:ext uri="{0D108BD9-81ED-4DB2-BD59-A6C34878D82A}">
                    <a16:rowId xmlns:a16="http://schemas.microsoft.com/office/drawing/2014/main" val="1707644058"/>
                  </a:ext>
                </a:extLst>
              </a:tr>
              <a:tr h="370840">
                <a:tc>
                  <a:txBody>
                    <a:bodyPr/>
                    <a:lstStyle/>
                    <a:p>
                      <a:r>
                        <a:rPr lang="en-US" sz="1400" dirty="0"/>
                        <a:t>Deepest</a:t>
                      </a:r>
                    </a:p>
                  </a:txBody>
                  <a:tcPr/>
                </a:tc>
                <a:tc>
                  <a:txBody>
                    <a:bodyPr/>
                    <a:lstStyle/>
                    <a:p>
                      <a:r>
                        <a:rPr lang="en-US" sz="1400" dirty="0"/>
                        <a:t>Calculation should be performed at the deepest level of granularity.</a:t>
                      </a:r>
                    </a:p>
                  </a:txBody>
                  <a:tcPr/>
                </a:tc>
                <a:extLst>
                  <a:ext uri="{0D108BD9-81ED-4DB2-BD59-A6C34878D82A}">
                    <a16:rowId xmlns:a16="http://schemas.microsoft.com/office/drawing/2014/main" val="3170051838"/>
                  </a:ext>
                </a:extLst>
              </a:tr>
              <a:tr h="370840">
                <a:tc>
                  <a:txBody>
                    <a:bodyPr/>
                    <a:lstStyle/>
                    <a:p>
                      <a:r>
                        <a:rPr lang="en-US" sz="1400" dirty="0"/>
                        <a:t>Quarter of Order Date</a:t>
                      </a:r>
                    </a:p>
                  </a:txBody>
                  <a:tcPr/>
                </a:tc>
                <a:tc>
                  <a:txBody>
                    <a:bodyPr/>
                    <a:lstStyle/>
                    <a:p>
                      <a:r>
                        <a:rPr lang="en-US" sz="1400" dirty="0"/>
                        <a:t>Calculation should be performed at the quarter level.</a:t>
                      </a:r>
                    </a:p>
                  </a:txBody>
                  <a:tcPr/>
                </a:tc>
                <a:extLst>
                  <a:ext uri="{0D108BD9-81ED-4DB2-BD59-A6C34878D82A}">
                    <a16:rowId xmlns:a16="http://schemas.microsoft.com/office/drawing/2014/main" val="116049392"/>
                  </a:ext>
                </a:extLst>
              </a:tr>
              <a:tr h="370840">
                <a:tc>
                  <a:txBody>
                    <a:bodyPr/>
                    <a:lstStyle/>
                    <a:p>
                      <a:r>
                        <a:rPr lang="en-US" sz="1400" dirty="0"/>
                        <a:t>Month of Order Date</a:t>
                      </a:r>
                    </a:p>
                  </a:txBody>
                  <a:tcPr/>
                </a:tc>
                <a:tc>
                  <a:txBody>
                    <a:bodyPr/>
                    <a:lstStyle/>
                    <a:p>
                      <a:r>
                        <a:rPr lang="en-US" sz="1400" dirty="0"/>
                        <a:t>Calculation should be performed at the month level.</a:t>
                      </a:r>
                    </a:p>
                  </a:txBody>
                  <a:tcPr/>
                </a:tc>
                <a:extLst>
                  <a:ext uri="{0D108BD9-81ED-4DB2-BD59-A6C34878D82A}">
                    <a16:rowId xmlns:a16="http://schemas.microsoft.com/office/drawing/2014/main" val="2478237837"/>
                  </a:ext>
                </a:extLst>
              </a:tr>
            </a:tbl>
          </a:graphicData>
        </a:graphic>
      </p:graphicFrame>
      <p:pic>
        <p:nvPicPr>
          <p:cNvPr id="9218" name="Picture 2">
            <a:extLst>
              <a:ext uri="{FF2B5EF4-FFF2-40B4-BE49-F238E27FC236}">
                <a16:creationId xmlns:a16="http://schemas.microsoft.com/office/drawing/2014/main" id="{EC770DF5-5267-4751-83F0-9074337A376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069" y="2267245"/>
            <a:ext cx="679399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139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6:  formatting a visualization to look great and work well</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2524124996"/>
              </p:ext>
            </p:extLst>
          </p:nvPr>
        </p:nvGraphicFramePr>
        <p:xfrm>
          <a:off x="415926"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1539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fontScale="90000"/>
          </a:bodyPr>
          <a:lstStyle/>
          <a:p>
            <a:pPr marL="2403475" indent="-2403475"/>
            <a:r>
              <a:rPr lang="en-US" dirty="0"/>
              <a:t>Module 6:  formatting considerations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 name="Group 3">
            <a:extLst>
              <a:ext uri="{FF2B5EF4-FFF2-40B4-BE49-F238E27FC236}">
                <a16:creationId xmlns:a16="http://schemas.microsoft.com/office/drawing/2014/main" id="{63B3B495-CB80-40B5-BDC0-0CEF02E9EFFB}"/>
              </a:ext>
            </a:extLst>
          </p:cNvPr>
          <p:cNvGrpSpPr/>
          <p:nvPr/>
        </p:nvGrpSpPr>
        <p:grpSpPr>
          <a:xfrm>
            <a:off x="3120046" y="389333"/>
            <a:ext cx="7563853" cy="5147999"/>
            <a:chOff x="3398655" y="434215"/>
            <a:chExt cx="3997989" cy="5147999"/>
          </a:xfrm>
        </p:grpSpPr>
        <p:grpSp>
          <p:nvGrpSpPr>
            <p:cNvPr id="12" name="Group 11">
              <a:extLst>
                <a:ext uri="{FF2B5EF4-FFF2-40B4-BE49-F238E27FC236}">
                  <a16:creationId xmlns:a16="http://schemas.microsoft.com/office/drawing/2014/main" id="{97973426-0708-4B56-973B-3DC764BC8113}"/>
                </a:ext>
              </a:extLst>
            </p:cNvPr>
            <p:cNvGrpSpPr/>
            <p:nvPr/>
          </p:nvGrpSpPr>
          <p:grpSpPr>
            <a:xfrm>
              <a:off x="3398655" y="434215"/>
              <a:ext cx="3997989" cy="627328"/>
              <a:chOff x="5933604" y="135333"/>
              <a:chExt cx="2601288" cy="627328"/>
            </a:xfrm>
          </p:grpSpPr>
          <p:sp>
            <p:nvSpPr>
              <p:cNvPr id="22" name="Rectangle 21">
                <a:extLst>
                  <a:ext uri="{FF2B5EF4-FFF2-40B4-BE49-F238E27FC236}">
                    <a16:creationId xmlns:a16="http://schemas.microsoft.com/office/drawing/2014/main" id="{7EC4A44B-7E42-477D-826E-8AD8CA7A5D13}"/>
                  </a:ext>
                </a:extLst>
              </p:cNvPr>
              <p:cNvSpPr/>
              <p:nvPr/>
            </p:nvSpPr>
            <p:spPr>
              <a:xfrm>
                <a:off x="5933604" y="135333"/>
                <a:ext cx="2601288" cy="62732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240B0EE0-08E6-4555-B74A-BA092362BED2}"/>
                  </a:ext>
                </a:extLst>
              </p:cNvPr>
              <p:cNvSpPr txBox="1"/>
              <p:nvPr/>
            </p:nvSpPr>
            <p:spPr>
              <a:xfrm>
                <a:off x="5933604" y="135333"/>
                <a:ext cx="2601288" cy="6273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Formatting Considerations</a:t>
                </a:r>
              </a:p>
            </p:txBody>
          </p:sp>
        </p:grpSp>
        <p:grpSp>
          <p:nvGrpSpPr>
            <p:cNvPr id="19" name="Group 18">
              <a:extLst>
                <a:ext uri="{FF2B5EF4-FFF2-40B4-BE49-F238E27FC236}">
                  <a16:creationId xmlns:a16="http://schemas.microsoft.com/office/drawing/2014/main" id="{E190A93D-F953-4E81-91C0-97A50465D8AB}"/>
                </a:ext>
              </a:extLst>
            </p:cNvPr>
            <p:cNvGrpSpPr/>
            <p:nvPr/>
          </p:nvGrpSpPr>
          <p:grpSpPr>
            <a:xfrm>
              <a:off x="3398655" y="1061543"/>
              <a:ext cx="3997989" cy="4520671"/>
              <a:chOff x="5933604" y="762661"/>
              <a:chExt cx="2601288" cy="4520671"/>
            </a:xfrm>
          </p:grpSpPr>
          <p:sp>
            <p:nvSpPr>
              <p:cNvPr id="20" name="Rectangle 19">
                <a:extLst>
                  <a:ext uri="{FF2B5EF4-FFF2-40B4-BE49-F238E27FC236}">
                    <a16:creationId xmlns:a16="http://schemas.microsoft.com/office/drawing/2014/main" id="{A7905C9C-256C-498B-A626-1AB18DABDE9B}"/>
                  </a:ext>
                </a:extLst>
              </p:cNvPr>
              <p:cNvSpPr/>
              <p:nvPr/>
            </p:nvSpPr>
            <p:spPr>
              <a:xfrm>
                <a:off x="5933604" y="762661"/>
                <a:ext cx="2601288" cy="45206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C3A27E2F-865E-4666-942E-7752F00549ED}"/>
                  </a:ext>
                </a:extLst>
              </p:cNvPr>
              <p:cNvSpPr txBox="1"/>
              <p:nvPr/>
            </p:nvSpPr>
            <p:spPr>
              <a:xfrm>
                <a:off x="5933604" y="762661"/>
                <a:ext cx="2601288" cy="452067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As you change the look and feel of your work, use a biggest to smallest workflow. Start by formatting fonts and titles at the workbook level, then move on to the worksheet level. Save formatting the individual parts of a view for last. A workbook is the largest possible container</a:t>
                </a:r>
                <a:r>
                  <a:rPr lang="en-US" sz="2400" b="0" i="0" dirty="0">
                    <a:solidFill>
                      <a:srgbClr val="333333"/>
                    </a:solidFill>
                    <a:effectLst/>
                    <a:latin typeface="Merriweather" panose="00000500000000000000" pitchFamily="2" charset="0"/>
                  </a:rPr>
                  <a:t> </a:t>
                </a:r>
                <a:r>
                  <a:rPr lang="en-US" sz="2400" dirty="0">
                    <a:solidFill>
                      <a:prstClr val="black">
                        <a:hueOff val="0"/>
                        <a:satOff val="0"/>
                        <a:lumOff val="0"/>
                        <a:alphaOff val="0"/>
                      </a:prstClr>
                    </a:solidFill>
                    <a:latin typeface="Century Gothic" panose="020B0502020202020204"/>
                  </a:rPr>
                  <a:t>for</a:t>
                </a:r>
                <a:r>
                  <a:rPr lang="en-US" sz="2400" b="0" i="0" dirty="0">
                    <a:solidFill>
                      <a:srgbClr val="333333"/>
                    </a:solidFill>
                    <a:effectLst/>
                    <a:latin typeface="Merriweather" panose="00000500000000000000" pitchFamily="2" charset="0"/>
                  </a:rPr>
                  <a:t> </a:t>
                </a:r>
                <a:r>
                  <a:rPr lang="en-US" sz="2400" dirty="0">
                    <a:solidFill>
                      <a:prstClr val="black">
                        <a:hueOff val="0"/>
                        <a:satOff val="0"/>
                        <a:lumOff val="0"/>
                        <a:alphaOff val="0"/>
                      </a:prstClr>
                    </a:solidFill>
                    <a:latin typeface="Century Gothic" panose="020B0502020202020204"/>
                  </a:rPr>
                  <a:t>formatting changes, and making changes at the workbook level first will save you time. </a:t>
                </a:r>
              </a:p>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In terms of formatting visualizations, it is recommended that you use consistent coloring across them so your users have a visually appealing experience.</a:t>
                </a:r>
              </a:p>
            </p:txBody>
          </p:sp>
        </p:grpSp>
      </p:grpSp>
    </p:spTree>
    <p:extLst>
      <p:ext uri="{BB962C8B-B14F-4D97-AF65-F5344CB8AC3E}">
        <p14:creationId xmlns:p14="http://schemas.microsoft.com/office/powerpoint/2010/main" val="2679463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fontScale="90000"/>
          </a:bodyPr>
          <a:lstStyle/>
          <a:p>
            <a:pPr marL="2403475" indent="-2403475"/>
            <a:r>
              <a:rPr lang="en-US" dirty="0"/>
              <a:t>Module 6:  how formatting works in tableau</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 name="Group 3">
            <a:extLst>
              <a:ext uri="{FF2B5EF4-FFF2-40B4-BE49-F238E27FC236}">
                <a16:creationId xmlns:a16="http://schemas.microsoft.com/office/drawing/2014/main" id="{63B3B495-CB80-40B5-BDC0-0CEF02E9EFFB}"/>
              </a:ext>
            </a:extLst>
          </p:cNvPr>
          <p:cNvGrpSpPr/>
          <p:nvPr/>
        </p:nvGrpSpPr>
        <p:grpSpPr>
          <a:xfrm>
            <a:off x="3257421" y="434215"/>
            <a:ext cx="3997989" cy="5147999"/>
            <a:chOff x="3398655" y="434215"/>
            <a:chExt cx="3997989" cy="5147999"/>
          </a:xfrm>
        </p:grpSpPr>
        <p:grpSp>
          <p:nvGrpSpPr>
            <p:cNvPr id="12" name="Group 11">
              <a:extLst>
                <a:ext uri="{FF2B5EF4-FFF2-40B4-BE49-F238E27FC236}">
                  <a16:creationId xmlns:a16="http://schemas.microsoft.com/office/drawing/2014/main" id="{97973426-0708-4B56-973B-3DC764BC8113}"/>
                </a:ext>
              </a:extLst>
            </p:cNvPr>
            <p:cNvGrpSpPr/>
            <p:nvPr/>
          </p:nvGrpSpPr>
          <p:grpSpPr>
            <a:xfrm>
              <a:off x="3398655" y="434215"/>
              <a:ext cx="3997989" cy="627328"/>
              <a:chOff x="5933604" y="135333"/>
              <a:chExt cx="2601288" cy="627328"/>
            </a:xfrm>
          </p:grpSpPr>
          <p:sp>
            <p:nvSpPr>
              <p:cNvPr id="22" name="Rectangle 21">
                <a:extLst>
                  <a:ext uri="{FF2B5EF4-FFF2-40B4-BE49-F238E27FC236}">
                    <a16:creationId xmlns:a16="http://schemas.microsoft.com/office/drawing/2014/main" id="{7EC4A44B-7E42-477D-826E-8AD8CA7A5D13}"/>
                  </a:ext>
                </a:extLst>
              </p:cNvPr>
              <p:cNvSpPr/>
              <p:nvPr/>
            </p:nvSpPr>
            <p:spPr>
              <a:xfrm>
                <a:off x="5933604" y="135333"/>
                <a:ext cx="2601288" cy="62732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240B0EE0-08E6-4555-B74A-BA092362BED2}"/>
                  </a:ext>
                </a:extLst>
              </p:cNvPr>
              <p:cNvSpPr txBox="1"/>
              <p:nvPr/>
            </p:nvSpPr>
            <p:spPr>
              <a:xfrm>
                <a:off x="5933604" y="135333"/>
                <a:ext cx="2601288" cy="6273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Formatting</a:t>
                </a:r>
              </a:p>
            </p:txBody>
          </p:sp>
        </p:grpSp>
        <p:grpSp>
          <p:nvGrpSpPr>
            <p:cNvPr id="19" name="Group 18">
              <a:extLst>
                <a:ext uri="{FF2B5EF4-FFF2-40B4-BE49-F238E27FC236}">
                  <a16:creationId xmlns:a16="http://schemas.microsoft.com/office/drawing/2014/main" id="{E190A93D-F953-4E81-91C0-97A50465D8AB}"/>
                </a:ext>
              </a:extLst>
            </p:cNvPr>
            <p:cNvGrpSpPr/>
            <p:nvPr/>
          </p:nvGrpSpPr>
          <p:grpSpPr>
            <a:xfrm>
              <a:off x="3398655" y="1061543"/>
              <a:ext cx="3997989" cy="4520671"/>
              <a:chOff x="5933604" y="762661"/>
              <a:chExt cx="2601288" cy="4520671"/>
            </a:xfrm>
          </p:grpSpPr>
          <p:sp>
            <p:nvSpPr>
              <p:cNvPr id="20" name="Rectangle 19">
                <a:extLst>
                  <a:ext uri="{FF2B5EF4-FFF2-40B4-BE49-F238E27FC236}">
                    <a16:creationId xmlns:a16="http://schemas.microsoft.com/office/drawing/2014/main" id="{A7905C9C-256C-498B-A626-1AB18DABDE9B}"/>
                  </a:ext>
                </a:extLst>
              </p:cNvPr>
              <p:cNvSpPr/>
              <p:nvPr/>
            </p:nvSpPr>
            <p:spPr>
              <a:xfrm>
                <a:off x="5933604" y="762661"/>
                <a:ext cx="2601288" cy="45206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C3A27E2F-865E-4666-942E-7752F00549ED}"/>
                  </a:ext>
                </a:extLst>
              </p:cNvPr>
              <p:cNvSpPr txBox="1"/>
              <p:nvPr/>
            </p:nvSpPr>
            <p:spPr>
              <a:xfrm>
                <a:off x="5933604" y="762661"/>
                <a:ext cx="2601288" cy="452067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You can format individual parts of the view. For example, you can format a single field, resize cells and tables, and edit individual axes.</a:t>
                </a:r>
              </a:p>
              <a:p>
                <a:pPr marL="171450" lvl="1" indent="-171450" algn="l"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All of this is done from the format pane.</a:t>
                </a:r>
              </a:p>
            </p:txBody>
          </p:sp>
        </p:grpSp>
      </p:grpSp>
    </p:spTree>
    <p:extLst>
      <p:ext uri="{BB962C8B-B14F-4D97-AF65-F5344CB8AC3E}">
        <p14:creationId xmlns:p14="http://schemas.microsoft.com/office/powerpoint/2010/main" val="122496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752831"/>
            <a:ext cx="8534400" cy="865023"/>
          </a:xfrm>
        </p:spPr>
        <p:txBody>
          <a:bodyPr>
            <a:normAutofit fontScale="90000"/>
          </a:bodyPr>
          <a:lstStyle/>
          <a:p>
            <a:pPr marL="2403475" indent="-2403475"/>
            <a:r>
              <a:rPr lang="en-US" dirty="0"/>
              <a:t>Module 1:  logical and physical layers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3" name="Diagram 2">
            <a:extLst>
              <a:ext uri="{FF2B5EF4-FFF2-40B4-BE49-F238E27FC236}">
                <a16:creationId xmlns:a16="http://schemas.microsoft.com/office/drawing/2014/main" id="{114F3581-C59A-4399-8F24-4FD4C2F3DC33}"/>
              </a:ext>
            </a:extLst>
          </p:cNvPr>
          <p:cNvGraphicFramePr/>
          <p:nvPr>
            <p:extLst>
              <p:ext uri="{D42A27DB-BD31-4B8C-83A1-F6EECF244321}">
                <p14:modId xmlns:p14="http://schemas.microsoft.com/office/powerpoint/2010/main" val="3209692257"/>
              </p:ext>
            </p:extLst>
          </p:nvPr>
        </p:nvGraphicFramePr>
        <p:xfrm>
          <a:off x="841108" y="33416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83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7:  telling a data story with dashboards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340823331"/>
              </p:ext>
            </p:extLst>
          </p:nvPr>
        </p:nvGraphicFramePr>
        <p:xfrm>
          <a:off x="415925"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909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3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7:  definitions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3310038845"/>
              </p:ext>
            </p:extLst>
          </p:nvPr>
        </p:nvGraphicFramePr>
        <p:xfrm>
          <a:off x="817759" y="453610"/>
          <a:ext cx="8534400" cy="4582160"/>
        </p:xfrm>
        <a:graphic>
          <a:graphicData uri="http://schemas.openxmlformats.org/drawingml/2006/table">
            <a:tbl>
              <a:tblPr firstRow="1" bandRow="1">
                <a:tableStyleId>{5C22544A-7EE6-4342-B048-85BDC9FD1C3A}</a:tableStyleId>
              </a:tblPr>
              <a:tblGrid>
                <a:gridCol w="2077214">
                  <a:extLst>
                    <a:ext uri="{9D8B030D-6E8A-4147-A177-3AD203B41FA5}">
                      <a16:colId xmlns:a16="http://schemas.microsoft.com/office/drawing/2014/main" val="3588885420"/>
                    </a:ext>
                  </a:extLst>
                </a:gridCol>
                <a:gridCol w="6457186">
                  <a:extLst>
                    <a:ext uri="{9D8B030D-6E8A-4147-A177-3AD203B41FA5}">
                      <a16:colId xmlns:a16="http://schemas.microsoft.com/office/drawing/2014/main" val="2677454705"/>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dirty="0"/>
                        <a:t>Dashboard</a:t>
                      </a:r>
                    </a:p>
                  </a:txBody>
                  <a:tcPr/>
                </a:tc>
                <a:tc>
                  <a:txBody>
                    <a:bodyPr/>
                    <a:lstStyle/>
                    <a:p>
                      <a:r>
                        <a:rPr lang="en-US" sz="1800" b="0" i="0" kern="1200" dirty="0">
                          <a:solidFill>
                            <a:schemeClr val="dk1"/>
                          </a:solidFill>
                          <a:effectLst/>
                          <a:latin typeface="+mn-lt"/>
                          <a:ea typeface="+mn-ea"/>
                          <a:cs typeface="+mn-cs"/>
                        </a:rPr>
                        <a:t>A collection of several views, letting you compare a variety of data simultaneously.  It’s an “at-a-glance” feature.</a:t>
                      </a:r>
                      <a:endParaRPr lang="en-US" dirty="0"/>
                    </a:p>
                  </a:txBody>
                  <a:tcPr/>
                </a:tc>
                <a:extLst>
                  <a:ext uri="{0D108BD9-81ED-4DB2-BD59-A6C34878D82A}">
                    <a16:rowId xmlns:a16="http://schemas.microsoft.com/office/drawing/2014/main" val="558563906"/>
                  </a:ext>
                </a:extLst>
              </a:tr>
              <a:tr h="370840">
                <a:tc>
                  <a:txBody>
                    <a:bodyPr/>
                    <a:lstStyle/>
                    <a:p>
                      <a:r>
                        <a:rPr lang="en-US" dirty="0"/>
                        <a:t>Actions</a:t>
                      </a:r>
                    </a:p>
                  </a:txBody>
                  <a:tcPr/>
                </a:tc>
                <a:tc>
                  <a:txBody>
                    <a:bodyPr/>
                    <a:lstStyle/>
                    <a:p>
                      <a:r>
                        <a:rPr lang="en-US" sz="1800" kern="1200" dirty="0">
                          <a:solidFill>
                            <a:schemeClr val="dk1"/>
                          </a:solidFill>
                          <a:effectLst/>
                          <a:latin typeface="+mn-lt"/>
                          <a:ea typeface="+mn-ea"/>
                          <a:cs typeface="+mn-cs"/>
                        </a:rPr>
                        <a:t>Add context and interactivity to your data using actions. Users interact with your visualizations by selecting marks, or hovering, or clicking a menu, and the actions you set up can respond with navigation and changes in the view.</a:t>
                      </a:r>
                    </a:p>
                  </a:txBody>
                  <a:tcPr/>
                </a:tc>
                <a:extLst>
                  <a:ext uri="{0D108BD9-81ED-4DB2-BD59-A6C34878D82A}">
                    <a16:rowId xmlns:a16="http://schemas.microsoft.com/office/drawing/2014/main" val="278363975"/>
                  </a:ext>
                </a:extLst>
              </a:tr>
              <a:tr h="370840">
                <a:tc>
                  <a:txBody>
                    <a:bodyPr/>
                    <a:lstStyle/>
                    <a:p>
                      <a:r>
                        <a:rPr lang="en-US" dirty="0"/>
                        <a:t>Story</a:t>
                      </a:r>
                    </a:p>
                  </a:txBody>
                  <a:tcPr/>
                </a:tc>
                <a:tc>
                  <a:txBody>
                    <a:bodyPr/>
                    <a:lstStyle/>
                    <a:p>
                      <a:r>
                        <a:rPr lang="en-US" sz="1800" b="0" i="0" kern="1200" dirty="0">
                          <a:solidFill>
                            <a:schemeClr val="dk1"/>
                          </a:solidFill>
                          <a:effectLst/>
                          <a:latin typeface="+mn-lt"/>
                          <a:ea typeface="+mn-ea"/>
                          <a:cs typeface="+mn-cs"/>
                        </a:rPr>
                        <a:t>A sequence of visualizations that work together to convey information.  Can be a series of dashboards/worksheets.  Used to create a data narrative, provide context, demonstrate how decisions relate to outcomes, or simply make a compelling case.</a:t>
                      </a:r>
                    </a:p>
                  </a:txBody>
                  <a:tcPr/>
                </a:tc>
                <a:extLst>
                  <a:ext uri="{0D108BD9-81ED-4DB2-BD59-A6C34878D82A}">
                    <a16:rowId xmlns:a16="http://schemas.microsoft.com/office/drawing/2014/main" val="1630748077"/>
                  </a:ext>
                </a:extLst>
              </a:tr>
              <a:tr h="370840">
                <a:tc>
                  <a:txBody>
                    <a:bodyPr/>
                    <a:lstStyle/>
                    <a:p>
                      <a:r>
                        <a:rPr lang="en-US" dirty="0"/>
                        <a:t>Story Points</a:t>
                      </a:r>
                    </a:p>
                  </a:txBody>
                  <a:tcPr/>
                </a:tc>
                <a:tc>
                  <a:txBody>
                    <a:bodyPr/>
                    <a:lstStyle/>
                    <a:p>
                      <a:r>
                        <a:rPr lang="en-US" sz="1800" b="0" i="0" kern="1200" dirty="0">
                          <a:solidFill>
                            <a:schemeClr val="dk1"/>
                          </a:solidFill>
                          <a:effectLst/>
                          <a:latin typeface="+mn-lt"/>
                          <a:ea typeface="+mn-ea"/>
                          <a:cs typeface="+mn-cs"/>
                        </a:rPr>
                        <a:t>Each individual sheet in a story is a story point.  </a:t>
                      </a:r>
                    </a:p>
                  </a:txBody>
                  <a:tcPr/>
                </a:tc>
                <a:extLst>
                  <a:ext uri="{0D108BD9-81ED-4DB2-BD59-A6C34878D82A}">
                    <a16:rowId xmlns:a16="http://schemas.microsoft.com/office/drawing/2014/main" val="2707584108"/>
                  </a:ext>
                </a:extLst>
              </a:tr>
            </a:tbl>
          </a:graphicData>
        </a:graphic>
      </p:graphicFrame>
    </p:spTree>
    <p:extLst>
      <p:ext uri="{BB962C8B-B14F-4D97-AF65-F5344CB8AC3E}">
        <p14:creationId xmlns:p14="http://schemas.microsoft.com/office/powerpoint/2010/main" val="3491617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3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7:  dashboard actions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1927772206"/>
              </p:ext>
            </p:extLst>
          </p:nvPr>
        </p:nvGraphicFramePr>
        <p:xfrm>
          <a:off x="817759" y="453610"/>
          <a:ext cx="3097536" cy="2003588"/>
        </p:xfrm>
        <a:graphic>
          <a:graphicData uri="http://schemas.openxmlformats.org/drawingml/2006/table">
            <a:tbl>
              <a:tblPr firstRow="1" bandRow="1">
                <a:tableStyleId>{5C22544A-7EE6-4342-B048-85BDC9FD1C3A}</a:tableStyleId>
              </a:tblPr>
              <a:tblGrid>
                <a:gridCol w="3097536">
                  <a:extLst>
                    <a:ext uri="{9D8B030D-6E8A-4147-A177-3AD203B41FA5}">
                      <a16:colId xmlns:a16="http://schemas.microsoft.com/office/drawing/2014/main" val="3588885420"/>
                    </a:ext>
                  </a:extLst>
                </a:gridCol>
              </a:tblGrid>
              <a:tr h="327566">
                <a:tc>
                  <a:txBody>
                    <a:bodyPr/>
                    <a:lstStyle/>
                    <a:p>
                      <a:pPr algn="ctr"/>
                      <a:r>
                        <a:rPr lang="en-US" dirty="0"/>
                        <a:t>ACTIONS</a:t>
                      </a:r>
                    </a:p>
                  </a:txBody>
                  <a:tcPr/>
                </a:tc>
                <a:extLst>
                  <a:ext uri="{0D108BD9-81ED-4DB2-BD59-A6C34878D82A}">
                    <a16:rowId xmlns:a16="http://schemas.microsoft.com/office/drawing/2014/main" val="550313765"/>
                  </a:ext>
                </a:extLst>
              </a:tr>
              <a:tr h="1637828">
                <a:tc>
                  <a:txBody>
                    <a:bodyPr/>
                    <a:lstStyle/>
                    <a:p>
                      <a:r>
                        <a:rPr lang="en-US" dirty="0"/>
                        <a:t>Filter</a:t>
                      </a:r>
                    </a:p>
                    <a:p>
                      <a:r>
                        <a:rPr lang="en-US" dirty="0"/>
                        <a:t>Highlight</a:t>
                      </a:r>
                    </a:p>
                    <a:p>
                      <a:r>
                        <a:rPr lang="en-US" dirty="0"/>
                        <a:t>Go to URL</a:t>
                      </a:r>
                    </a:p>
                    <a:p>
                      <a:r>
                        <a:rPr lang="en-US" dirty="0"/>
                        <a:t>Go to Sheet</a:t>
                      </a:r>
                    </a:p>
                    <a:p>
                      <a:r>
                        <a:rPr lang="en-US" dirty="0"/>
                        <a:t>Change Set Values</a:t>
                      </a:r>
                    </a:p>
                  </a:txBody>
                  <a:tcPr/>
                </a:tc>
                <a:extLst>
                  <a:ext uri="{0D108BD9-81ED-4DB2-BD59-A6C34878D82A}">
                    <a16:rowId xmlns:a16="http://schemas.microsoft.com/office/drawing/2014/main" val="558563906"/>
                  </a:ext>
                </a:extLst>
              </a:tr>
            </a:tbl>
          </a:graphicData>
        </a:graphic>
      </p:graphicFrame>
    </p:spTree>
    <p:extLst>
      <p:ext uri="{BB962C8B-B14F-4D97-AF65-F5344CB8AC3E}">
        <p14:creationId xmlns:p14="http://schemas.microsoft.com/office/powerpoint/2010/main" val="721374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8:  adding value to analysis – trends, distributions, and forecasting</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469747530"/>
              </p:ext>
            </p:extLst>
          </p:nvPr>
        </p:nvGraphicFramePr>
        <p:xfrm>
          <a:off x="415925"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5328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3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8:  definitions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56530737"/>
              </p:ext>
            </p:extLst>
          </p:nvPr>
        </p:nvGraphicFramePr>
        <p:xfrm>
          <a:off x="817759" y="834019"/>
          <a:ext cx="8534400" cy="3937000"/>
        </p:xfrm>
        <a:graphic>
          <a:graphicData uri="http://schemas.openxmlformats.org/drawingml/2006/table">
            <a:tbl>
              <a:tblPr firstRow="1" bandRow="1">
                <a:tableStyleId>{5C22544A-7EE6-4342-B048-85BDC9FD1C3A}</a:tableStyleId>
              </a:tblPr>
              <a:tblGrid>
                <a:gridCol w="2077214">
                  <a:extLst>
                    <a:ext uri="{9D8B030D-6E8A-4147-A177-3AD203B41FA5}">
                      <a16:colId xmlns:a16="http://schemas.microsoft.com/office/drawing/2014/main" val="3588885420"/>
                    </a:ext>
                  </a:extLst>
                </a:gridCol>
                <a:gridCol w="6457186">
                  <a:extLst>
                    <a:ext uri="{9D8B030D-6E8A-4147-A177-3AD203B41FA5}">
                      <a16:colId xmlns:a16="http://schemas.microsoft.com/office/drawing/2014/main" val="2677454705"/>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dirty="0"/>
                        <a:t>Trend</a:t>
                      </a:r>
                    </a:p>
                  </a:txBody>
                  <a:tcPr/>
                </a:tc>
                <a:tc>
                  <a:txBody>
                    <a:bodyPr/>
                    <a:lstStyle/>
                    <a:p>
                      <a:r>
                        <a:rPr lang="en-US" sz="1800" b="0" i="0" kern="1200" dirty="0">
                          <a:solidFill>
                            <a:schemeClr val="dk1"/>
                          </a:solidFill>
                          <a:effectLst/>
                          <a:latin typeface="+mn-lt"/>
                          <a:ea typeface="+mn-ea"/>
                          <a:cs typeface="+mn-cs"/>
                        </a:rPr>
                        <a:t>When you add trend lines to a view, you can specify how you want them to look and behave.  There are five model types for trends in Tableau.  </a:t>
                      </a:r>
                      <a:endParaRPr lang="en-US" dirty="0"/>
                    </a:p>
                  </a:txBody>
                  <a:tcPr/>
                </a:tc>
                <a:extLst>
                  <a:ext uri="{0D108BD9-81ED-4DB2-BD59-A6C34878D82A}">
                    <a16:rowId xmlns:a16="http://schemas.microsoft.com/office/drawing/2014/main" val="558563906"/>
                  </a:ext>
                </a:extLst>
              </a:tr>
              <a:tr h="370840">
                <a:tc>
                  <a:txBody>
                    <a:bodyPr/>
                    <a:lstStyle/>
                    <a:p>
                      <a:r>
                        <a:rPr lang="en-US" dirty="0"/>
                        <a:t>Distributions</a:t>
                      </a:r>
                    </a:p>
                  </a:txBody>
                  <a:tcPr/>
                </a:tc>
                <a:tc>
                  <a:txBody>
                    <a:bodyPr/>
                    <a:lstStyle/>
                    <a:p>
                      <a:r>
                        <a:rPr lang="en-US" sz="1800" b="0" i="0" kern="1200" dirty="0">
                          <a:solidFill>
                            <a:schemeClr val="dk1"/>
                          </a:solidFill>
                          <a:effectLst/>
                          <a:latin typeface="+mn-lt"/>
                          <a:ea typeface="+mn-ea"/>
                          <a:cs typeface="+mn-cs"/>
                        </a:rPr>
                        <a:t>Reference distributions add a gradient of shading to indicate the distribution of values along the axis.  Distribution can be defined by percentages, percentiles, quantiles, or standard deviation.</a:t>
                      </a:r>
                    </a:p>
                  </a:txBody>
                  <a:tcPr/>
                </a:tc>
                <a:extLst>
                  <a:ext uri="{0D108BD9-81ED-4DB2-BD59-A6C34878D82A}">
                    <a16:rowId xmlns:a16="http://schemas.microsoft.com/office/drawing/2014/main" val="278363975"/>
                  </a:ext>
                </a:extLst>
              </a:tr>
              <a:tr h="370840">
                <a:tc>
                  <a:txBody>
                    <a:bodyPr/>
                    <a:lstStyle/>
                    <a:p>
                      <a:r>
                        <a:rPr lang="en-US" dirty="0"/>
                        <a:t>Forecasting</a:t>
                      </a:r>
                    </a:p>
                  </a:txBody>
                  <a:tcPr/>
                </a:tc>
                <a:tc>
                  <a:txBody>
                    <a:bodyPr/>
                    <a:lstStyle/>
                    <a:p>
                      <a:r>
                        <a:rPr lang="en-US" sz="1800" b="0" i="0" kern="1200" dirty="0">
                          <a:solidFill>
                            <a:schemeClr val="dk1"/>
                          </a:solidFill>
                          <a:effectLst/>
                          <a:latin typeface="+mn-lt"/>
                          <a:ea typeface="+mn-ea"/>
                          <a:cs typeface="+mn-cs"/>
                        </a:rPr>
                        <a:t>Forecasting in Tableau uses a technique known as exponential smoothing.  Exponential smoothing models iteratively forecast future values of a regular time series of values from weighted averages of past values of the series.</a:t>
                      </a:r>
                    </a:p>
                  </a:txBody>
                  <a:tcPr/>
                </a:tc>
                <a:extLst>
                  <a:ext uri="{0D108BD9-81ED-4DB2-BD59-A6C34878D82A}">
                    <a16:rowId xmlns:a16="http://schemas.microsoft.com/office/drawing/2014/main" val="1630748077"/>
                  </a:ext>
                </a:extLst>
              </a:tr>
            </a:tbl>
          </a:graphicData>
        </a:graphic>
      </p:graphicFrame>
    </p:spTree>
    <p:extLst>
      <p:ext uri="{BB962C8B-B14F-4D97-AF65-F5344CB8AC3E}">
        <p14:creationId xmlns:p14="http://schemas.microsoft.com/office/powerpoint/2010/main" val="243263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5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808133"/>
            <a:ext cx="8534400" cy="809721"/>
          </a:xfrm>
        </p:spPr>
        <p:txBody>
          <a:bodyPr>
            <a:normAutofit/>
          </a:bodyPr>
          <a:lstStyle/>
          <a:p>
            <a:r>
              <a:rPr lang="en-US" dirty="0"/>
              <a:t>Module 8:  types of trend lines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3225680255"/>
              </p:ext>
            </p:extLst>
          </p:nvPr>
        </p:nvGraphicFramePr>
        <p:xfrm>
          <a:off x="787173" y="367760"/>
          <a:ext cx="10945246" cy="5217160"/>
        </p:xfrm>
        <a:graphic>
          <a:graphicData uri="http://schemas.openxmlformats.org/drawingml/2006/table">
            <a:tbl>
              <a:tblPr firstRow="1" bandRow="1">
                <a:tableStyleId>{5C22544A-7EE6-4342-B048-85BDC9FD1C3A}</a:tableStyleId>
              </a:tblPr>
              <a:tblGrid>
                <a:gridCol w="1992519">
                  <a:extLst>
                    <a:ext uri="{9D8B030D-6E8A-4147-A177-3AD203B41FA5}">
                      <a16:colId xmlns:a16="http://schemas.microsoft.com/office/drawing/2014/main" val="3588885420"/>
                    </a:ext>
                  </a:extLst>
                </a:gridCol>
                <a:gridCol w="8952727">
                  <a:extLst>
                    <a:ext uri="{9D8B030D-6E8A-4147-A177-3AD203B41FA5}">
                      <a16:colId xmlns:a16="http://schemas.microsoft.com/office/drawing/2014/main" val="2677454705"/>
                    </a:ext>
                  </a:extLst>
                </a:gridCol>
              </a:tblGrid>
              <a:tr h="370840">
                <a:tc gridSpan="2">
                  <a:txBody>
                    <a:bodyPr/>
                    <a:lstStyle/>
                    <a:p>
                      <a:r>
                        <a:rPr lang="en-US" dirty="0"/>
                        <a:t>TYPES OF TREND LINES IN TABLEAU</a:t>
                      </a:r>
                    </a:p>
                  </a:txBody>
                  <a:tcPr/>
                </a:tc>
                <a:tc hMerge="1">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dirty="0"/>
                        <a:t>Linear</a:t>
                      </a:r>
                    </a:p>
                  </a:txBody>
                  <a:tcPr/>
                </a:tc>
                <a:tc>
                  <a:txBody>
                    <a:bodyPr/>
                    <a:lstStyle/>
                    <a:p>
                      <a:r>
                        <a:rPr lang="en-US" sz="1800" b="0" i="0" kern="1200" dirty="0">
                          <a:solidFill>
                            <a:schemeClr val="dk1"/>
                          </a:solidFill>
                          <a:effectLst/>
                          <a:latin typeface="+mn-lt"/>
                          <a:ea typeface="+mn-ea"/>
                          <a:cs typeface="+mn-cs"/>
                        </a:rPr>
                        <a:t>A linear trendline is a best-fit straight line that is used with simple linear data sets. Your data is linear if the pattern in its data points resembles a line. A linear trendline usually shows that something is increasing or decreasing at a steady rate.</a:t>
                      </a:r>
                    </a:p>
                  </a:txBody>
                  <a:tcPr/>
                </a:tc>
                <a:extLst>
                  <a:ext uri="{0D108BD9-81ED-4DB2-BD59-A6C34878D82A}">
                    <a16:rowId xmlns:a16="http://schemas.microsoft.com/office/drawing/2014/main" val="558563906"/>
                  </a:ext>
                </a:extLst>
              </a:tr>
              <a:tr h="370840">
                <a:tc>
                  <a:txBody>
                    <a:bodyPr/>
                    <a:lstStyle/>
                    <a:p>
                      <a:r>
                        <a:rPr lang="en-US" dirty="0"/>
                        <a:t>Logarithmic</a:t>
                      </a:r>
                    </a:p>
                  </a:txBody>
                  <a:tcPr/>
                </a:tc>
                <a:tc>
                  <a:txBody>
                    <a:bodyPr/>
                    <a:lstStyle/>
                    <a:p>
                      <a:r>
                        <a:rPr lang="en-US" sz="1800" b="0" i="0" kern="1200" dirty="0">
                          <a:solidFill>
                            <a:schemeClr val="dk1"/>
                          </a:solidFill>
                          <a:effectLst/>
                          <a:latin typeface="+mn-lt"/>
                          <a:ea typeface="+mn-ea"/>
                          <a:cs typeface="+mn-cs"/>
                        </a:rPr>
                        <a:t>A logarithmic trendline is a best-fit curved line that is most useful when the rate of change in the data increases or decreases quickly and then levels out. A logarithmic trendline can use negative and/or positive values.</a:t>
                      </a:r>
                    </a:p>
                  </a:txBody>
                  <a:tcPr/>
                </a:tc>
                <a:extLst>
                  <a:ext uri="{0D108BD9-81ED-4DB2-BD59-A6C34878D82A}">
                    <a16:rowId xmlns:a16="http://schemas.microsoft.com/office/drawing/2014/main" val="278363975"/>
                  </a:ext>
                </a:extLst>
              </a:tr>
              <a:tr h="370840">
                <a:tc>
                  <a:txBody>
                    <a:bodyPr/>
                    <a:lstStyle/>
                    <a:p>
                      <a:r>
                        <a:rPr lang="en-US" dirty="0"/>
                        <a:t>Polynomial</a:t>
                      </a:r>
                    </a:p>
                  </a:txBody>
                  <a:tcPr/>
                </a:tc>
                <a:tc>
                  <a:txBody>
                    <a:bodyPr/>
                    <a:lstStyle/>
                    <a:p>
                      <a:r>
                        <a:rPr lang="en-US" sz="1800" b="0" i="0" kern="1200" dirty="0">
                          <a:solidFill>
                            <a:schemeClr val="dk1"/>
                          </a:solidFill>
                          <a:effectLst/>
                          <a:latin typeface="+mn-lt"/>
                          <a:ea typeface="+mn-ea"/>
                          <a:cs typeface="+mn-cs"/>
                        </a:rPr>
                        <a:t>A polynomial trendline is a curved line that is used when data fluctuates. It is useful, for example, for analyzing gains and losses over a large data set. </a:t>
                      </a:r>
                    </a:p>
                  </a:txBody>
                  <a:tcPr/>
                </a:tc>
                <a:extLst>
                  <a:ext uri="{0D108BD9-81ED-4DB2-BD59-A6C34878D82A}">
                    <a16:rowId xmlns:a16="http://schemas.microsoft.com/office/drawing/2014/main" val="1630748077"/>
                  </a:ext>
                </a:extLst>
              </a:tr>
              <a:tr h="370840">
                <a:tc>
                  <a:txBody>
                    <a:bodyPr/>
                    <a:lstStyle/>
                    <a:p>
                      <a:r>
                        <a:rPr lang="en-US" dirty="0"/>
                        <a:t>Power</a:t>
                      </a:r>
                    </a:p>
                  </a:txBody>
                  <a:tcPr/>
                </a:tc>
                <a:tc>
                  <a:txBody>
                    <a:bodyPr/>
                    <a:lstStyle/>
                    <a:p>
                      <a:r>
                        <a:rPr lang="en-US" sz="1800" b="0" i="0" kern="1200" dirty="0">
                          <a:solidFill>
                            <a:schemeClr val="dk1"/>
                          </a:solidFill>
                          <a:effectLst/>
                          <a:latin typeface="+mn-lt"/>
                          <a:ea typeface="+mn-ea"/>
                          <a:cs typeface="+mn-cs"/>
                        </a:rPr>
                        <a:t>A power trendline is a curved line that is best used with data sets that compare measurements that increase at a specific rate — for example, the acceleration of a race car at one-second intervals. You cannot create a power trendline if your data contains zero or negative values.</a:t>
                      </a:r>
                    </a:p>
                  </a:txBody>
                  <a:tcPr/>
                </a:tc>
                <a:extLst>
                  <a:ext uri="{0D108BD9-81ED-4DB2-BD59-A6C34878D82A}">
                    <a16:rowId xmlns:a16="http://schemas.microsoft.com/office/drawing/2014/main" val="1493049398"/>
                  </a:ext>
                </a:extLst>
              </a:tr>
              <a:tr h="370840">
                <a:tc>
                  <a:txBody>
                    <a:bodyPr/>
                    <a:lstStyle/>
                    <a:p>
                      <a:r>
                        <a:rPr lang="en-US" dirty="0"/>
                        <a:t>Exponential</a:t>
                      </a:r>
                    </a:p>
                  </a:txBody>
                  <a:tcPr/>
                </a:tc>
                <a:tc>
                  <a:txBody>
                    <a:bodyPr/>
                    <a:lstStyle/>
                    <a:p>
                      <a:r>
                        <a:rPr lang="en-US" sz="1800" b="0" i="0" kern="1200" dirty="0">
                          <a:solidFill>
                            <a:schemeClr val="dk1"/>
                          </a:solidFill>
                          <a:effectLst/>
                          <a:latin typeface="+mn-lt"/>
                          <a:ea typeface="+mn-ea"/>
                          <a:cs typeface="+mn-cs"/>
                        </a:rPr>
                        <a:t>An exponential trendline is a curved line that is most useful when data values rise or fall at increasingly higher rates. You cannot create an exponential trendline if your data contains zero or negative values.</a:t>
                      </a:r>
                    </a:p>
                  </a:txBody>
                  <a:tcPr/>
                </a:tc>
                <a:extLst>
                  <a:ext uri="{0D108BD9-81ED-4DB2-BD59-A6C34878D82A}">
                    <a16:rowId xmlns:a16="http://schemas.microsoft.com/office/drawing/2014/main" val="1621422094"/>
                  </a:ext>
                </a:extLst>
              </a:tr>
            </a:tbl>
          </a:graphicData>
        </a:graphic>
      </p:graphicFrame>
    </p:spTree>
    <p:extLst>
      <p:ext uri="{BB962C8B-B14F-4D97-AF65-F5344CB8AC3E}">
        <p14:creationId xmlns:p14="http://schemas.microsoft.com/office/powerpoint/2010/main" val="242888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5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808133"/>
            <a:ext cx="8534400" cy="809721"/>
          </a:xfrm>
        </p:spPr>
        <p:txBody>
          <a:bodyPr>
            <a:normAutofit/>
          </a:bodyPr>
          <a:lstStyle/>
          <a:p>
            <a:r>
              <a:rPr lang="en-US" dirty="0"/>
              <a:t>Module 8:  Forecast definitions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434246142"/>
              </p:ext>
            </p:extLst>
          </p:nvPr>
        </p:nvGraphicFramePr>
        <p:xfrm>
          <a:off x="777453" y="1031886"/>
          <a:ext cx="10945246" cy="2758440"/>
        </p:xfrm>
        <a:graphic>
          <a:graphicData uri="http://schemas.openxmlformats.org/drawingml/2006/table">
            <a:tbl>
              <a:tblPr firstRow="1" bandRow="1">
                <a:tableStyleId>{5C22544A-7EE6-4342-B048-85BDC9FD1C3A}</a:tableStyleId>
              </a:tblPr>
              <a:tblGrid>
                <a:gridCol w="2647391">
                  <a:extLst>
                    <a:ext uri="{9D8B030D-6E8A-4147-A177-3AD203B41FA5}">
                      <a16:colId xmlns:a16="http://schemas.microsoft.com/office/drawing/2014/main" val="3588885420"/>
                    </a:ext>
                  </a:extLst>
                </a:gridCol>
                <a:gridCol w="8297855">
                  <a:extLst>
                    <a:ext uri="{9D8B030D-6E8A-4147-A177-3AD203B41FA5}">
                      <a16:colId xmlns:a16="http://schemas.microsoft.com/office/drawing/2014/main" val="2677454705"/>
                    </a:ext>
                  </a:extLst>
                </a:gridCol>
              </a:tblGrid>
              <a:tr h="370840">
                <a:tc>
                  <a:txBody>
                    <a:bodyPr/>
                    <a:lstStyle/>
                    <a:p>
                      <a:pPr algn="l"/>
                      <a:r>
                        <a:rPr lang="en-US" sz="1800" b="1" kern="1200" dirty="0">
                          <a:solidFill>
                            <a:schemeClr val="lt1"/>
                          </a:solidFill>
                          <a:latin typeface="+mn-lt"/>
                          <a:ea typeface="+mn-ea"/>
                          <a:cs typeface="+mn-cs"/>
                        </a:rPr>
                        <a:t>TERM</a:t>
                      </a:r>
                    </a:p>
                  </a:txBody>
                  <a:tcPr/>
                </a:tc>
                <a:tc>
                  <a:txBody>
                    <a:bodyPr/>
                    <a:lstStyle/>
                    <a:p>
                      <a:r>
                        <a:rPr lang="en-US" dirty="0"/>
                        <a:t>DESCRIPTION</a:t>
                      </a:r>
                    </a:p>
                  </a:txBody>
                  <a:tcPr/>
                </a:tc>
                <a:extLst>
                  <a:ext uri="{0D108BD9-81ED-4DB2-BD59-A6C34878D82A}">
                    <a16:rowId xmlns:a16="http://schemas.microsoft.com/office/drawing/2014/main" val="550313765"/>
                  </a:ext>
                </a:extLst>
              </a:tr>
              <a:tr h="370840">
                <a:tc>
                  <a:txBody>
                    <a:bodyPr/>
                    <a:lstStyle/>
                    <a:p>
                      <a:r>
                        <a:rPr lang="en-US" sz="1600" b="0" dirty="0"/>
                        <a:t>Forecasting</a:t>
                      </a:r>
                    </a:p>
                  </a:txBody>
                  <a:tcPr/>
                </a:tc>
                <a:tc>
                  <a:txBody>
                    <a:bodyPr/>
                    <a:lstStyle/>
                    <a:p>
                      <a:r>
                        <a:rPr lang="en-US" sz="1600" b="0" i="0" kern="1200" dirty="0">
                          <a:solidFill>
                            <a:schemeClr val="dk1"/>
                          </a:solidFill>
                          <a:effectLst/>
                          <a:latin typeface="+mn-lt"/>
                          <a:ea typeface="+mn-ea"/>
                          <a:cs typeface="+mn-cs"/>
                        </a:rPr>
                        <a:t>Used to forecast future values over a time series.</a:t>
                      </a:r>
                    </a:p>
                  </a:txBody>
                  <a:tcPr/>
                </a:tc>
                <a:extLst>
                  <a:ext uri="{0D108BD9-81ED-4DB2-BD59-A6C34878D82A}">
                    <a16:rowId xmlns:a16="http://schemas.microsoft.com/office/drawing/2014/main" val="3599154405"/>
                  </a:ext>
                </a:extLst>
              </a:tr>
              <a:tr h="370840">
                <a:tc>
                  <a:txBody>
                    <a:bodyPr/>
                    <a:lstStyle/>
                    <a:p>
                      <a:r>
                        <a:rPr lang="en-US" sz="1600" b="0" dirty="0"/>
                        <a:t>Exponential Smoothing</a:t>
                      </a:r>
                    </a:p>
                  </a:txBody>
                  <a:tcPr/>
                </a:tc>
                <a:tc>
                  <a:txBody>
                    <a:bodyPr/>
                    <a:lstStyle/>
                    <a:p>
                      <a:r>
                        <a:rPr lang="en-US" sz="1600" b="0" i="0" kern="1200" dirty="0">
                          <a:solidFill>
                            <a:schemeClr val="dk1"/>
                          </a:solidFill>
                          <a:effectLst/>
                          <a:latin typeface="+mn-lt"/>
                          <a:ea typeface="+mn-ea"/>
                          <a:cs typeface="+mn-cs"/>
                        </a:rPr>
                        <a:t>Exponential smoothing models iteratively forecast future values of a regular time series of values from weighted averages of past values of the series.  The exponential smoothing model gives more weight to more recent values vs. older ones.</a:t>
                      </a:r>
                    </a:p>
                  </a:txBody>
                  <a:tcPr/>
                </a:tc>
                <a:extLst>
                  <a:ext uri="{0D108BD9-81ED-4DB2-BD59-A6C34878D82A}">
                    <a16:rowId xmlns:a16="http://schemas.microsoft.com/office/drawing/2014/main" val="2475433413"/>
                  </a:ext>
                </a:extLst>
              </a:tr>
              <a:tr h="370840">
                <a:tc>
                  <a:txBody>
                    <a:bodyPr/>
                    <a:lstStyle/>
                    <a:p>
                      <a:r>
                        <a:rPr lang="en-US" sz="1600" b="0" dirty="0"/>
                        <a:t>Confidence Interval</a:t>
                      </a:r>
                    </a:p>
                  </a:txBody>
                  <a:tcPr/>
                </a:tc>
                <a:tc>
                  <a:txBody>
                    <a:bodyPr/>
                    <a:lstStyle/>
                    <a:p>
                      <a:r>
                        <a:rPr lang="en-US" sz="1600" b="0" i="0" kern="1200" dirty="0">
                          <a:solidFill>
                            <a:schemeClr val="dk1"/>
                          </a:solidFill>
                          <a:effectLst/>
                          <a:latin typeface="+mn-lt"/>
                          <a:ea typeface="+mn-ea"/>
                          <a:cs typeface="+mn-cs"/>
                        </a:rPr>
                        <a:t>The forecast model has determined with n% probability the estimated values of the measurement will fall within that area for that given period.</a:t>
                      </a:r>
                    </a:p>
                  </a:txBody>
                  <a:tcPr/>
                </a:tc>
                <a:extLst>
                  <a:ext uri="{0D108BD9-81ED-4DB2-BD59-A6C34878D82A}">
                    <a16:rowId xmlns:a16="http://schemas.microsoft.com/office/drawing/2014/main" val="558563906"/>
                  </a:ext>
                </a:extLst>
              </a:tr>
              <a:tr h="370840">
                <a:tc>
                  <a:txBody>
                    <a:bodyPr/>
                    <a:lstStyle/>
                    <a:p>
                      <a:r>
                        <a:rPr lang="en-US" sz="1600" b="0" dirty="0"/>
                        <a:t>Seasonality</a:t>
                      </a:r>
                    </a:p>
                  </a:txBody>
                  <a:tcPr/>
                </a:tc>
                <a:tc>
                  <a:txBody>
                    <a:bodyPr/>
                    <a:lstStyle/>
                    <a:p>
                      <a:r>
                        <a:rPr lang="en-US" sz="1600" b="0" i="0" kern="1200" dirty="0">
                          <a:solidFill>
                            <a:schemeClr val="dk1"/>
                          </a:solidFill>
                          <a:effectLst/>
                          <a:latin typeface="+mn-lt"/>
                          <a:ea typeface="+mn-ea"/>
                          <a:cs typeface="+mn-cs"/>
                        </a:rPr>
                        <a:t>The predictable variation in data over a period (week, month, quarter, etc.).</a:t>
                      </a:r>
                    </a:p>
                  </a:txBody>
                  <a:tcPr/>
                </a:tc>
                <a:extLst>
                  <a:ext uri="{0D108BD9-81ED-4DB2-BD59-A6C34878D82A}">
                    <a16:rowId xmlns:a16="http://schemas.microsoft.com/office/drawing/2014/main" val="950893302"/>
                  </a:ext>
                </a:extLst>
              </a:tr>
            </a:tbl>
          </a:graphicData>
        </a:graphic>
      </p:graphicFrame>
    </p:spTree>
    <p:extLst>
      <p:ext uri="{BB962C8B-B14F-4D97-AF65-F5344CB8AC3E}">
        <p14:creationId xmlns:p14="http://schemas.microsoft.com/office/powerpoint/2010/main" val="349450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5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808133"/>
            <a:ext cx="8534400" cy="809721"/>
          </a:xfrm>
        </p:spPr>
        <p:txBody>
          <a:bodyPr>
            <a:normAutofit fontScale="90000"/>
          </a:bodyPr>
          <a:lstStyle/>
          <a:p>
            <a:r>
              <a:rPr lang="en-US" dirty="0"/>
              <a:t>Module 8:  Forecast options – Part 1</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nvPr>
        </p:nvGraphicFramePr>
        <p:xfrm>
          <a:off x="777453" y="533123"/>
          <a:ext cx="10945246" cy="5181600"/>
        </p:xfrm>
        <a:graphic>
          <a:graphicData uri="http://schemas.openxmlformats.org/drawingml/2006/table">
            <a:tbl>
              <a:tblPr firstRow="1" bandRow="1">
                <a:tableStyleId>{5C22544A-7EE6-4342-B048-85BDC9FD1C3A}</a:tableStyleId>
              </a:tblPr>
              <a:tblGrid>
                <a:gridCol w="2339822">
                  <a:extLst>
                    <a:ext uri="{9D8B030D-6E8A-4147-A177-3AD203B41FA5}">
                      <a16:colId xmlns:a16="http://schemas.microsoft.com/office/drawing/2014/main" val="3588885420"/>
                    </a:ext>
                  </a:extLst>
                </a:gridCol>
                <a:gridCol w="8605424">
                  <a:extLst>
                    <a:ext uri="{9D8B030D-6E8A-4147-A177-3AD203B41FA5}">
                      <a16:colId xmlns:a16="http://schemas.microsoft.com/office/drawing/2014/main" val="2677454705"/>
                    </a:ext>
                  </a:extLst>
                </a:gridCol>
              </a:tblGrid>
              <a:tr h="370840">
                <a:tc gridSpan="2">
                  <a:txBody>
                    <a:bodyPr/>
                    <a:lstStyle/>
                    <a:p>
                      <a:pPr algn="ctr"/>
                      <a:r>
                        <a:rPr lang="en-US" sz="1600" dirty="0"/>
                        <a:t>CONFIGURING FORECAST OPTIONS </a:t>
                      </a:r>
                    </a:p>
                  </a:txBody>
                  <a:tcPr/>
                </a:tc>
                <a:tc hMerge="1">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sz="1600" b="1" dirty="0"/>
                        <a:t>Forecast Length</a:t>
                      </a:r>
                    </a:p>
                  </a:txBody>
                  <a:tcPr/>
                </a:tc>
                <a:tc>
                  <a:txBody>
                    <a:bodyPr/>
                    <a:lstStyle/>
                    <a:p>
                      <a:r>
                        <a:rPr lang="en-US" sz="1600" b="0" i="0" kern="1200" dirty="0">
                          <a:solidFill>
                            <a:schemeClr val="dk1"/>
                          </a:solidFill>
                          <a:effectLst/>
                          <a:latin typeface="+mn-lt"/>
                          <a:ea typeface="+mn-ea"/>
                          <a:cs typeface="+mn-cs"/>
                        </a:rPr>
                        <a:t>Determines how far into the future the forecast extends.</a:t>
                      </a:r>
                    </a:p>
                  </a:txBody>
                  <a:tcPr/>
                </a:tc>
                <a:extLst>
                  <a:ext uri="{0D108BD9-81ED-4DB2-BD59-A6C34878D82A}">
                    <a16:rowId xmlns:a16="http://schemas.microsoft.com/office/drawing/2014/main" val="558563906"/>
                  </a:ext>
                </a:extLst>
              </a:tr>
              <a:tr h="370840">
                <a:tc>
                  <a:txBody>
                    <a:bodyPr/>
                    <a:lstStyle/>
                    <a:p>
                      <a:r>
                        <a:rPr lang="en-US" sz="1600" dirty="0"/>
                        <a:t>Automatic</a:t>
                      </a:r>
                    </a:p>
                  </a:txBody>
                  <a:tcPr/>
                </a:tc>
                <a:tc>
                  <a:txBody>
                    <a:bodyPr/>
                    <a:lstStyle/>
                    <a:p>
                      <a:r>
                        <a:rPr lang="en-US" sz="1600" b="0" i="0" kern="1200" dirty="0">
                          <a:solidFill>
                            <a:schemeClr val="dk1"/>
                          </a:solidFill>
                          <a:effectLst/>
                          <a:latin typeface="+mn-lt"/>
                          <a:ea typeface="+mn-ea"/>
                          <a:cs typeface="+mn-cs"/>
                        </a:rPr>
                        <a:t>Tableau determines, based on the data in the view</a:t>
                      </a:r>
                    </a:p>
                  </a:txBody>
                  <a:tcPr/>
                </a:tc>
                <a:extLst>
                  <a:ext uri="{0D108BD9-81ED-4DB2-BD59-A6C34878D82A}">
                    <a16:rowId xmlns:a16="http://schemas.microsoft.com/office/drawing/2014/main" val="278363975"/>
                  </a:ext>
                </a:extLst>
              </a:tr>
              <a:tr h="370840">
                <a:tc>
                  <a:txBody>
                    <a:bodyPr/>
                    <a:lstStyle/>
                    <a:p>
                      <a:r>
                        <a:rPr lang="en-US" sz="1600" dirty="0"/>
                        <a:t>Exactly</a:t>
                      </a:r>
                    </a:p>
                  </a:txBody>
                  <a:tcPr/>
                </a:tc>
                <a:tc>
                  <a:txBody>
                    <a:bodyPr/>
                    <a:lstStyle/>
                    <a:p>
                      <a:r>
                        <a:rPr lang="en-US" sz="1600" b="0" i="0" kern="1200" dirty="0">
                          <a:solidFill>
                            <a:schemeClr val="dk1"/>
                          </a:solidFill>
                          <a:effectLst/>
                          <a:latin typeface="+mn-lt"/>
                          <a:ea typeface="+mn-ea"/>
                          <a:cs typeface="+mn-cs"/>
                        </a:rPr>
                        <a:t>Extends the forecast for the specified number of units</a:t>
                      </a:r>
                    </a:p>
                  </a:txBody>
                  <a:tcPr/>
                </a:tc>
                <a:extLst>
                  <a:ext uri="{0D108BD9-81ED-4DB2-BD59-A6C34878D82A}">
                    <a16:rowId xmlns:a16="http://schemas.microsoft.com/office/drawing/2014/main" val="2917928747"/>
                  </a:ext>
                </a:extLst>
              </a:tr>
              <a:tr h="370840">
                <a:tc>
                  <a:txBody>
                    <a:bodyPr/>
                    <a:lstStyle/>
                    <a:p>
                      <a:r>
                        <a:rPr lang="en-US" sz="1600" dirty="0"/>
                        <a:t>Until</a:t>
                      </a:r>
                    </a:p>
                  </a:txBody>
                  <a:tcPr/>
                </a:tc>
                <a:tc>
                  <a:txBody>
                    <a:bodyPr/>
                    <a:lstStyle/>
                    <a:p>
                      <a:r>
                        <a:rPr lang="en-US" sz="1600" b="0" i="0" kern="1200" dirty="0">
                          <a:solidFill>
                            <a:schemeClr val="dk1"/>
                          </a:solidFill>
                          <a:effectLst/>
                          <a:latin typeface="+mn-lt"/>
                          <a:ea typeface="+mn-ea"/>
                          <a:cs typeface="+mn-cs"/>
                        </a:rPr>
                        <a:t>Extends the forecast to the specified point in the future</a:t>
                      </a:r>
                    </a:p>
                  </a:txBody>
                  <a:tcPr/>
                </a:tc>
                <a:extLst>
                  <a:ext uri="{0D108BD9-81ED-4DB2-BD59-A6C34878D82A}">
                    <a16:rowId xmlns:a16="http://schemas.microsoft.com/office/drawing/2014/main" val="3083647072"/>
                  </a:ext>
                </a:extLst>
              </a:tr>
              <a:tr h="370840">
                <a:tc>
                  <a:txBody>
                    <a:bodyPr/>
                    <a:lstStyle/>
                    <a:p>
                      <a:r>
                        <a:rPr lang="en-US" sz="1600" b="1" dirty="0"/>
                        <a:t>Source Data</a:t>
                      </a:r>
                    </a:p>
                  </a:txBody>
                  <a:tcPr/>
                </a:tc>
                <a:tc>
                  <a:txBody>
                    <a:bodyPr/>
                    <a:lstStyle/>
                    <a:p>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177552403"/>
                  </a:ext>
                </a:extLst>
              </a:tr>
              <a:tr h="370840">
                <a:tc>
                  <a:txBody>
                    <a:bodyPr/>
                    <a:lstStyle/>
                    <a:p>
                      <a:r>
                        <a:rPr lang="en-US" sz="1600" dirty="0"/>
                        <a:t>Aggregate by</a:t>
                      </a:r>
                    </a:p>
                  </a:txBody>
                  <a:tcPr/>
                </a:tc>
                <a:tc>
                  <a:txBody>
                    <a:bodyPr/>
                    <a:lstStyle/>
                    <a:p>
                      <a:r>
                        <a:rPr lang="en-US" sz="1600" b="0" i="0" kern="1200" dirty="0">
                          <a:solidFill>
                            <a:schemeClr val="dk1"/>
                          </a:solidFill>
                          <a:effectLst/>
                          <a:latin typeface="+mn-lt"/>
                          <a:ea typeface="+mn-ea"/>
                          <a:cs typeface="+mn-cs"/>
                        </a:rPr>
                        <a:t>Specifies the temporal granularity of the time series.  Defaults to Automatic where Tableau chooses the best granularity for estimation.  This will typically match the temporal granularity of the viz (the date dimension the forecast is based on.)  It is sometimes possible and desirable to estimate at a finer granularity, if the time series in the viz is to short to allow estimation.</a:t>
                      </a:r>
                    </a:p>
                  </a:txBody>
                  <a:tcPr/>
                </a:tc>
                <a:extLst>
                  <a:ext uri="{0D108BD9-81ED-4DB2-BD59-A6C34878D82A}">
                    <a16:rowId xmlns:a16="http://schemas.microsoft.com/office/drawing/2014/main" val="3352320210"/>
                  </a:ext>
                </a:extLst>
              </a:tr>
              <a:tr h="370840">
                <a:tc>
                  <a:txBody>
                    <a:bodyPr/>
                    <a:lstStyle/>
                    <a:p>
                      <a:r>
                        <a:rPr lang="en-US" sz="1600" dirty="0"/>
                        <a:t>Ignore last</a:t>
                      </a:r>
                    </a:p>
                  </a:txBody>
                  <a:tcPr/>
                </a:tc>
                <a:tc>
                  <a:txBody>
                    <a:bodyPr/>
                    <a:lstStyle/>
                    <a:p>
                      <a:r>
                        <a:rPr lang="en-US" sz="1600" b="0" i="0" kern="1200" dirty="0">
                          <a:solidFill>
                            <a:schemeClr val="dk1"/>
                          </a:solidFill>
                          <a:effectLst/>
                          <a:latin typeface="+mn-lt"/>
                          <a:ea typeface="+mn-ea"/>
                          <a:cs typeface="+mn-cs"/>
                        </a:rPr>
                        <a:t>Specifies the number of periods at the end of the actual data that should be ignored in estimating the forecast model. Forecast data is used instead of actual data for these time periods. Use this feature to trim off unreliable or partial trailing periods which could mislead the forecast.</a:t>
                      </a:r>
                    </a:p>
                  </a:txBody>
                  <a:tcPr/>
                </a:tc>
                <a:extLst>
                  <a:ext uri="{0D108BD9-81ED-4DB2-BD59-A6C34878D82A}">
                    <a16:rowId xmlns:a16="http://schemas.microsoft.com/office/drawing/2014/main" val="3046087516"/>
                  </a:ext>
                </a:extLst>
              </a:tr>
              <a:tr h="370840">
                <a:tc>
                  <a:txBody>
                    <a:bodyPr/>
                    <a:lstStyle/>
                    <a:p>
                      <a:r>
                        <a:rPr lang="en-US" sz="1600" dirty="0"/>
                        <a:t>Fill in missing values with zeroes</a:t>
                      </a:r>
                    </a:p>
                  </a:txBody>
                  <a:tcPr/>
                </a:tc>
                <a:tc>
                  <a:txBody>
                    <a:bodyPr/>
                    <a:lstStyle/>
                    <a:p>
                      <a:r>
                        <a:rPr lang="en-US" sz="1600" b="0" i="0" kern="1200" dirty="0">
                          <a:solidFill>
                            <a:schemeClr val="dk1"/>
                          </a:solidFill>
                          <a:effectLst/>
                          <a:latin typeface="+mn-lt"/>
                          <a:ea typeface="+mn-ea"/>
                          <a:cs typeface="+mn-cs"/>
                        </a:rPr>
                        <a:t>If there are missing values in the measure you are attempting to forecast, you can specify that Tableau fill in these missing values with zero.</a:t>
                      </a:r>
                    </a:p>
                  </a:txBody>
                  <a:tcPr/>
                </a:tc>
                <a:extLst>
                  <a:ext uri="{0D108BD9-81ED-4DB2-BD59-A6C34878D82A}">
                    <a16:rowId xmlns:a16="http://schemas.microsoft.com/office/drawing/2014/main" val="3828063128"/>
                  </a:ext>
                </a:extLst>
              </a:tr>
            </a:tbl>
          </a:graphicData>
        </a:graphic>
      </p:graphicFrame>
    </p:spTree>
    <p:extLst>
      <p:ext uri="{BB962C8B-B14F-4D97-AF65-F5344CB8AC3E}">
        <p14:creationId xmlns:p14="http://schemas.microsoft.com/office/powerpoint/2010/main" val="300279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0" y="-9256"/>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808133"/>
            <a:ext cx="8534400" cy="809721"/>
          </a:xfrm>
        </p:spPr>
        <p:txBody>
          <a:bodyPr>
            <a:normAutofit fontScale="90000"/>
          </a:bodyPr>
          <a:lstStyle/>
          <a:p>
            <a:r>
              <a:rPr lang="en-US" dirty="0"/>
              <a:t>Module 8:  Forecast options – Part 2</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3074999057"/>
              </p:ext>
            </p:extLst>
          </p:nvPr>
        </p:nvGraphicFramePr>
        <p:xfrm>
          <a:off x="742906" y="642227"/>
          <a:ext cx="10945246" cy="4866640"/>
        </p:xfrm>
        <a:graphic>
          <a:graphicData uri="http://schemas.openxmlformats.org/drawingml/2006/table">
            <a:tbl>
              <a:tblPr firstRow="1" bandRow="1">
                <a:tableStyleId>{5C22544A-7EE6-4342-B048-85BDC9FD1C3A}</a:tableStyleId>
              </a:tblPr>
              <a:tblGrid>
                <a:gridCol w="2339822">
                  <a:extLst>
                    <a:ext uri="{9D8B030D-6E8A-4147-A177-3AD203B41FA5}">
                      <a16:colId xmlns:a16="http://schemas.microsoft.com/office/drawing/2014/main" val="3588885420"/>
                    </a:ext>
                  </a:extLst>
                </a:gridCol>
                <a:gridCol w="8605424">
                  <a:extLst>
                    <a:ext uri="{9D8B030D-6E8A-4147-A177-3AD203B41FA5}">
                      <a16:colId xmlns:a16="http://schemas.microsoft.com/office/drawing/2014/main" val="2677454705"/>
                    </a:ext>
                  </a:extLst>
                </a:gridCol>
              </a:tblGrid>
              <a:tr h="370840">
                <a:tc gridSpan="2">
                  <a:txBody>
                    <a:bodyPr/>
                    <a:lstStyle/>
                    <a:p>
                      <a:pPr algn="ctr"/>
                      <a:r>
                        <a:rPr lang="en-US" sz="1600" dirty="0"/>
                        <a:t>CONFIGURING FORECAST OPTIONS</a:t>
                      </a:r>
                    </a:p>
                  </a:txBody>
                  <a:tcPr/>
                </a:tc>
                <a:tc hMerge="1">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sz="1600" b="1" dirty="0"/>
                        <a:t>Forecast Model</a:t>
                      </a:r>
                    </a:p>
                  </a:txBody>
                  <a:tcPr/>
                </a:tc>
                <a:tc>
                  <a:txBody>
                    <a:bodyPr/>
                    <a:lstStyle/>
                    <a:p>
                      <a:r>
                        <a:rPr lang="en-US" sz="1600" b="0" i="0" kern="1200" dirty="0">
                          <a:solidFill>
                            <a:schemeClr val="dk1"/>
                          </a:solidFill>
                          <a:effectLst/>
                          <a:latin typeface="+mn-lt"/>
                          <a:ea typeface="+mn-ea"/>
                          <a:cs typeface="+mn-cs"/>
                        </a:rPr>
                        <a:t>Determines how the forecast model is to be produced.</a:t>
                      </a:r>
                    </a:p>
                  </a:txBody>
                  <a:tcPr/>
                </a:tc>
                <a:extLst>
                  <a:ext uri="{0D108BD9-81ED-4DB2-BD59-A6C34878D82A}">
                    <a16:rowId xmlns:a16="http://schemas.microsoft.com/office/drawing/2014/main" val="558563906"/>
                  </a:ext>
                </a:extLst>
              </a:tr>
              <a:tr h="370840">
                <a:tc>
                  <a:txBody>
                    <a:bodyPr/>
                    <a:lstStyle/>
                    <a:p>
                      <a:r>
                        <a:rPr lang="en-US" sz="1600" dirty="0"/>
                        <a:t>Automatic</a:t>
                      </a:r>
                    </a:p>
                  </a:txBody>
                  <a:tcPr/>
                </a:tc>
                <a:tc>
                  <a:txBody>
                    <a:bodyPr/>
                    <a:lstStyle/>
                    <a:p>
                      <a:r>
                        <a:rPr lang="en-US" sz="1600" b="0" i="0" kern="1200" dirty="0">
                          <a:solidFill>
                            <a:schemeClr val="dk1"/>
                          </a:solidFill>
                          <a:effectLst/>
                          <a:latin typeface="+mn-lt"/>
                          <a:ea typeface="+mn-ea"/>
                          <a:cs typeface="+mn-cs"/>
                        </a:rPr>
                        <a:t>Tableau determines to be the best of all models</a:t>
                      </a:r>
                    </a:p>
                  </a:txBody>
                  <a:tcPr/>
                </a:tc>
                <a:extLst>
                  <a:ext uri="{0D108BD9-81ED-4DB2-BD59-A6C34878D82A}">
                    <a16:rowId xmlns:a16="http://schemas.microsoft.com/office/drawing/2014/main" val="278363975"/>
                  </a:ext>
                </a:extLst>
              </a:tr>
              <a:tr h="370840">
                <a:tc>
                  <a:txBody>
                    <a:bodyPr/>
                    <a:lstStyle/>
                    <a:p>
                      <a:pPr marL="0" indent="0"/>
                      <a:r>
                        <a:rPr lang="en-US" sz="1600" dirty="0"/>
                        <a:t>Automatic w/o Seasonality</a:t>
                      </a:r>
                    </a:p>
                  </a:txBody>
                  <a:tcPr/>
                </a:tc>
                <a:tc>
                  <a:txBody>
                    <a:bodyPr/>
                    <a:lstStyle/>
                    <a:p>
                      <a:r>
                        <a:rPr lang="en-US" sz="1600" b="0" i="0" kern="1200" dirty="0">
                          <a:solidFill>
                            <a:schemeClr val="dk1"/>
                          </a:solidFill>
                          <a:effectLst/>
                          <a:latin typeface="+mn-lt"/>
                          <a:ea typeface="+mn-ea"/>
                          <a:cs typeface="+mn-cs"/>
                        </a:rPr>
                        <a:t>The best of those without seasonality</a:t>
                      </a:r>
                    </a:p>
                  </a:txBody>
                  <a:tcPr/>
                </a:tc>
                <a:extLst>
                  <a:ext uri="{0D108BD9-81ED-4DB2-BD59-A6C34878D82A}">
                    <a16:rowId xmlns:a16="http://schemas.microsoft.com/office/drawing/2014/main" val="2917928747"/>
                  </a:ext>
                </a:extLst>
              </a:tr>
              <a:tr h="370840">
                <a:tc>
                  <a:txBody>
                    <a:bodyPr/>
                    <a:lstStyle/>
                    <a:p>
                      <a:r>
                        <a:rPr lang="en-US" sz="1600" i="1" dirty="0"/>
                        <a:t>Custom</a:t>
                      </a:r>
                    </a:p>
                  </a:txBody>
                  <a:tcPr/>
                </a:tc>
                <a:tc>
                  <a:txBody>
                    <a:bodyPr/>
                    <a:lstStyle/>
                    <a:p>
                      <a:r>
                        <a:rPr lang="en-US" sz="1600" b="0" i="0" kern="1200" dirty="0">
                          <a:solidFill>
                            <a:schemeClr val="dk1"/>
                          </a:solidFill>
                          <a:effectLst/>
                          <a:latin typeface="+mn-lt"/>
                          <a:ea typeface="+mn-ea"/>
                          <a:cs typeface="+mn-cs"/>
                        </a:rPr>
                        <a:t>Used to specify the trend and season characteristics for your model.</a:t>
                      </a:r>
                    </a:p>
                  </a:txBody>
                  <a:tcPr/>
                </a:tc>
                <a:extLst>
                  <a:ext uri="{0D108BD9-81ED-4DB2-BD59-A6C34878D82A}">
                    <a16:rowId xmlns:a16="http://schemas.microsoft.com/office/drawing/2014/main" val="3083647072"/>
                  </a:ext>
                </a:extLst>
              </a:tr>
              <a:tr h="370840">
                <a:tc>
                  <a:txBody>
                    <a:bodyPr/>
                    <a:lstStyle/>
                    <a:p>
                      <a:r>
                        <a:rPr lang="en-US" sz="1600" b="0" dirty="0"/>
                        <a:t>None</a:t>
                      </a:r>
                    </a:p>
                  </a:txBody>
                  <a:tcPr/>
                </a:tc>
                <a:tc>
                  <a:txBody>
                    <a:bodyPr/>
                    <a:lstStyle/>
                    <a:p>
                      <a:r>
                        <a:rPr lang="en-US" sz="1600" b="0" i="0" kern="1200" dirty="0">
                          <a:solidFill>
                            <a:schemeClr val="dk1"/>
                          </a:solidFill>
                          <a:effectLst/>
                          <a:latin typeface="+mn-lt"/>
                          <a:ea typeface="+mn-ea"/>
                          <a:cs typeface="+mn-cs"/>
                        </a:rPr>
                        <a:t>When you select </a:t>
                      </a:r>
                      <a:r>
                        <a:rPr lang="en-US" sz="1600" b="1" i="0" kern="1200" dirty="0">
                          <a:solidFill>
                            <a:schemeClr val="dk1"/>
                          </a:solidFill>
                          <a:effectLst/>
                          <a:latin typeface="+mn-lt"/>
                          <a:ea typeface="+mn-ea"/>
                          <a:cs typeface="+mn-cs"/>
                        </a:rPr>
                        <a:t>None </a:t>
                      </a:r>
                      <a:r>
                        <a:rPr lang="en-US" sz="1600" b="0" i="0" kern="1200" dirty="0">
                          <a:solidFill>
                            <a:schemeClr val="dk1"/>
                          </a:solidFill>
                          <a:effectLst/>
                          <a:latin typeface="+mn-lt"/>
                          <a:ea typeface="+mn-ea"/>
                          <a:cs typeface="+mn-cs"/>
                        </a:rPr>
                        <a:t>for Trend, the model does not assess the data for trend. When you select </a:t>
                      </a:r>
                      <a:r>
                        <a:rPr lang="en-US" sz="1600" b="1" i="0" kern="1200" dirty="0">
                          <a:solidFill>
                            <a:schemeClr val="dk1"/>
                          </a:solidFill>
                          <a:effectLst/>
                          <a:latin typeface="+mn-lt"/>
                          <a:ea typeface="+mn-ea"/>
                          <a:cs typeface="+mn-cs"/>
                        </a:rPr>
                        <a:t>None </a:t>
                      </a:r>
                      <a:r>
                        <a:rPr lang="en-US" sz="1600" b="0" i="0" kern="1200" dirty="0">
                          <a:solidFill>
                            <a:schemeClr val="dk1"/>
                          </a:solidFill>
                          <a:effectLst/>
                          <a:latin typeface="+mn-lt"/>
                          <a:ea typeface="+mn-ea"/>
                          <a:cs typeface="+mn-cs"/>
                        </a:rPr>
                        <a:t>for Season, the model does not assess the data for seasonality.</a:t>
                      </a:r>
                    </a:p>
                  </a:txBody>
                  <a:tcPr/>
                </a:tc>
                <a:extLst>
                  <a:ext uri="{0D108BD9-81ED-4DB2-BD59-A6C34878D82A}">
                    <a16:rowId xmlns:a16="http://schemas.microsoft.com/office/drawing/2014/main" val="1177552403"/>
                  </a:ext>
                </a:extLst>
              </a:tr>
              <a:tr h="370840">
                <a:tc>
                  <a:txBody>
                    <a:bodyPr/>
                    <a:lstStyle/>
                    <a:p>
                      <a:r>
                        <a:rPr lang="en-US" sz="1600" b="0" dirty="0"/>
                        <a:t>Additive</a:t>
                      </a:r>
                    </a:p>
                  </a:txBody>
                  <a:tcPr/>
                </a:tc>
                <a:tc>
                  <a:txBody>
                    <a:bodyPr/>
                    <a:lstStyle/>
                    <a:p>
                      <a:r>
                        <a:rPr lang="en-US" sz="1600" b="0" i="0" kern="1200" dirty="0">
                          <a:solidFill>
                            <a:schemeClr val="dk1"/>
                          </a:solidFill>
                          <a:effectLst/>
                          <a:latin typeface="+mn-lt"/>
                          <a:ea typeface="+mn-ea"/>
                          <a:cs typeface="+mn-cs"/>
                        </a:rPr>
                        <a:t>An additive model is one in which the combined effect of several independent factors is the sum of the isolated effects of each factor. You can assess the data in your view for additive trend, additive seasonality, or both.</a:t>
                      </a:r>
                    </a:p>
                  </a:txBody>
                  <a:tcPr/>
                </a:tc>
                <a:extLst>
                  <a:ext uri="{0D108BD9-81ED-4DB2-BD59-A6C34878D82A}">
                    <a16:rowId xmlns:a16="http://schemas.microsoft.com/office/drawing/2014/main" val="566353219"/>
                  </a:ext>
                </a:extLst>
              </a:tr>
              <a:tr h="370840">
                <a:tc>
                  <a:txBody>
                    <a:bodyPr/>
                    <a:lstStyle/>
                    <a:p>
                      <a:r>
                        <a:rPr lang="en-US" sz="1600" b="0" dirty="0"/>
                        <a:t>Multiplicative</a:t>
                      </a:r>
                    </a:p>
                  </a:txBody>
                  <a:tcPr/>
                </a:tc>
                <a:tc>
                  <a:txBody>
                    <a:bodyPr/>
                    <a:lstStyle/>
                    <a:p>
                      <a:r>
                        <a:rPr lang="en-US" sz="1600" b="0" i="0" kern="1200" dirty="0">
                          <a:solidFill>
                            <a:schemeClr val="dk1"/>
                          </a:solidFill>
                          <a:effectLst/>
                          <a:latin typeface="+mn-lt"/>
                          <a:ea typeface="+mn-ea"/>
                          <a:cs typeface="+mn-cs"/>
                        </a:rPr>
                        <a:t>A multiplicative model is one in which the combined effect of several independent factors is the product of the isolated effects of each factor. You can assess the data in your view for multiplicative trend, multiplicative seasonality, or both.</a:t>
                      </a:r>
                    </a:p>
                  </a:txBody>
                  <a:tcPr/>
                </a:tc>
                <a:extLst>
                  <a:ext uri="{0D108BD9-81ED-4DB2-BD59-A6C34878D82A}">
                    <a16:rowId xmlns:a16="http://schemas.microsoft.com/office/drawing/2014/main" val="1234551463"/>
                  </a:ext>
                </a:extLst>
              </a:tr>
              <a:tr h="370840">
                <a:tc>
                  <a:txBody>
                    <a:bodyPr/>
                    <a:lstStyle/>
                    <a:p>
                      <a:r>
                        <a:rPr lang="en-US" sz="1600" b="1" dirty="0"/>
                        <a:t>Forecast Summary</a:t>
                      </a:r>
                    </a:p>
                  </a:txBody>
                  <a:tcPr/>
                </a:tc>
                <a:tc>
                  <a:txBody>
                    <a:bodyPr/>
                    <a:lstStyle/>
                    <a:p>
                      <a:r>
                        <a:rPr lang="en-US" sz="1600" b="0" i="0" kern="1200" dirty="0">
                          <a:solidFill>
                            <a:schemeClr val="dk1"/>
                          </a:solidFill>
                          <a:effectLst/>
                          <a:latin typeface="+mn-lt"/>
                          <a:ea typeface="+mn-ea"/>
                          <a:cs typeface="+mn-cs"/>
                        </a:rPr>
                        <a:t>Provides a description of the current forecast.  Will update whenever any of the forecast options are changed.</a:t>
                      </a:r>
                    </a:p>
                  </a:txBody>
                  <a:tcPr/>
                </a:tc>
                <a:extLst>
                  <a:ext uri="{0D108BD9-81ED-4DB2-BD59-A6C34878D82A}">
                    <a16:rowId xmlns:a16="http://schemas.microsoft.com/office/drawing/2014/main" val="1241159330"/>
                  </a:ext>
                </a:extLst>
              </a:tr>
            </a:tbl>
          </a:graphicData>
        </a:graphic>
      </p:graphicFrame>
    </p:spTree>
    <p:extLst>
      <p:ext uri="{BB962C8B-B14F-4D97-AF65-F5344CB8AC3E}">
        <p14:creationId xmlns:p14="http://schemas.microsoft.com/office/powerpoint/2010/main" val="3524716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5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808133"/>
            <a:ext cx="8534400" cy="809721"/>
          </a:xfrm>
        </p:spPr>
        <p:txBody>
          <a:bodyPr>
            <a:normAutofit fontScale="90000"/>
          </a:bodyPr>
          <a:lstStyle/>
          <a:p>
            <a:r>
              <a:rPr lang="en-US" dirty="0"/>
              <a:t>Module 8:  Forecast result options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122494923"/>
              </p:ext>
            </p:extLst>
          </p:nvPr>
        </p:nvGraphicFramePr>
        <p:xfrm>
          <a:off x="810710" y="914016"/>
          <a:ext cx="10945246" cy="4541520"/>
        </p:xfrm>
        <a:graphic>
          <a:graphicData uri="http://schemas.openxmlformats.org/drawingml/2006/table">
            <a:tbl>
              <a:tblPr firstRow="1" bandRow="1">
                <a:tableStyleId>{5C22544A-7EE6-4342-B048-85BDC9FD1C3A}</a:tableStyleId>
              </a:tblPr>
              <a:tblGrid>
                <a:gridCol w="1992519">
                  <a:extLst>
                    <a:ext uri="{9D8B030D-6E8A-4147-A177-3AD203B41FA5}">
                      <a16:colId xmlns:a16="http://schemas.microsoft.com/office/drawing/2014/main" val="3588885420"/>
                    </a:ext>
                  </a:extLst>
                </a:gridCol>
                <a:gridCol w="8952727">
                  <a:extLst>
                    <a:ext uri="{9D8B030D-6E8A-4147-A177-3AD203B41FA5}">
                      <a16:colId xmlns:a16="http://schemas.microsoft.com/office/drawing/2014/main" val="2677454705"/>
                    </a:ext>
                  </a:extLst>
                </a:gridCol>
              </a:tblGrid>
              <a:tr h="370840">
                <a:tc gridSpan="2">
                  <a:txBody>
                    <a:bodyPr/>
                    <a:lstStyle/>
                    <a:p>
                      <a:pPr algn="ctr"/>
                      <a:r>
                        <a:rPr lang="en-US" sz="1600" dirty="0"/>
                        <a:t>FORECAST RESULT OPTIONS</a:t>
                      </a:r>
                    </a:p>
                  </a:txBody>
                  <a:tcPr/>
                </a:tc>
                <a:tc hMerge="1">
                  <a:txBody>
                    <a:bodyPr/>
                    <a:lstStyle/>
                    <a:p>
                      <a:r>
                        <a:rPr lang="en-US" dirty="0"/>
                        <a:t>DEFINITION</a:t>
                      </a:r>
                    </a:p>
                  </a:txBody>
                  <a:tcPr/>
                </a:tc>
                <a:extLst>
                  <a:ext uri="{0D108BD9-81ED-4DB2-BD59-A6C34878D82A}">
                    <a16:rowId xmlns:a16="http://schemas.microsoft.com/office/drawing/2014/main" val="550313765"/>
                  </a:ext>
                </a:extLst>
              </a:tr>
              <a:tr h="370840">
                <a:tc>
                  <a:txBody>
                    <a:bodyPr/>
                    <a:lstStyle/>
                    <a:p>
                      <a:r>
                        <a:rPr lang="en-US" sz="1600" dirty="0"/>
                        <a:t>Actual &amp; Forecast</a:t>
                      </a:r>
                    </a:p>
                  </a:txBody>
                  <a:tcPr/>
                </a:tc>
                <a:tc>
                  <a:txBody>
                    <a:bodyPr/>
                    <a:lstStyle/>
                    <a:p>
                      <a:r>
                        <a:rPr lang="en-US" sz="1600" b="0" i="0" kern="1200" dirty="0">
                          <a:solidFill>
                            <a:schemeClr val="dk1"/>
                          </a:solidFill>
                          <a:effectLst/>
                          <a:latin typeface="+mn-lt"/>
                          <a:ea typeface="+mn-ea"/>
                          <a:cs typeface="+mn-cs"/>
                        </a:rPr>
                        <a:t>Show the actual data extended by forecasted data.</a:t>
                      </a:r>
                    </a:p>
                  </a:txBody>
                  <a:tcPr/>
                </a:tc>
                <a:extLst>
                  <a:ext uri="{0D108BD9-81ED-4DB2-BD59-A6C34878D82A}">
                    <a16:rowId xmlns:a16="http://schemas.microsoft.com/office/drawing/2014/main" val="558563906"/>
                  </a:ext>
                </a:extLst>
              </a:tr>
              <a:tr h="370840">
                <a:tc>
                  <a:txBody>
                    <a:bodyPr/>
                    <a:lstStyle/>
                    <a:p>
                      <a:r>
                        <a:rPr lang="en-US" sz="1600" dirty="0"/>
                        <a:t>Trend</a:t>
                      </a:r>
                    </a:p>
                  </a:txBody>
                  <a:tcPr/>
                </a:tc>
                <a:tc>
                  <a:txBody>
                    <a:bodyPr/>
                    <a:lstStyle/>
                    <a:p>
                      <a:r>
                        <a:rPr lang="en-US" sz="1600" b="0" i="0" kern="1200" dirty="0">
                          <a:solidFill>
                            <a:schemeClr val="dk1"/>
                          </a:solidFill>
                          <a:effectLst/>
                          <a:latin typeface="+mn-lt"/>
                          <a:ea typeface="+mn-ea"/>
                          <a:cs typeface="+mn-cs"/>
                        </a:rPr>
                        <a:t>Show the forecast value with the seasonal component moved.</a:t>
                      </a:r>
                    </a:p>
                  </a:txBody>
                  <a:tcPr/>
                </a:tc>
                <a:extLst>
                  <a:ext uri="{0D108BD9-81ED-4DB2-BD59-A6C34878D82A}">
                    <a16:rowId xmlns:a16="http://schemas.microsoft.com/office/drawing/2014/main" val="278363975"/>
                  </a:ext>
                </a:extLst>
              </a:tr>
              <a:tr h="370840">
                <a:tc>
                  <a:txBody>
                    <a:bodyPr/>
                    <a:lstStyle/>
                    <a:p>
                      <a:r>
                        <a:rPr lang="en-US" sz="1600" dirty="0"/>
                        <a:t>Precision</a:t>
                      </a:r>
                    </a:p>
                  </a:txBody>
                  <a:tcPr/>
                </a:tc>
                <a:tc>
                  <a:txBody>
                    <a:bodyPr/>
                    <a:lstStyle/>
                    <a:p>
                      <a:r>
                        <a:rPr lang="en-US" sz="1600" b="0" i="0" kern="1200" dirty="0">
                          <a:solidFill>
                            <a:schemeClr val="dk1"/>
                          </a:solidFill>
                          <a:effectLst/>
                          <a:latin typeface="+mn-lt"/>
                          <a:ea typeface="+mn-ea"/>
                          <a:cs typeface="+mn-cs"/>
                        </a:rPr>
                        <a:t>Show the prediction interval distance from the forecast value for the configured confidence level.</a:t>
                      </a:r>
                    </a:p>
                  </a:txBody>
                  <a:tcPr/>
                </a:tc>
                <a:extLst>
                  <a:ext uri="{0D108BD9-81ED-4DB2-BD59-A6C34878D82A}">
                    <a16:rowId xmlns:a16="http://schemas.microsoft.com/office/drawing/2014/main" val="1630748077"/>
                  </a:ext>
                </a:extLst>
              </a:tr>
              <a:tr h="370840">
                <a:tc>
                  <a:txBody>
                    <a:bodyPr/>
                    <a:lstStyle/>
                    <a:p>
                      <a:r>
                        <a:rPr lang="en-US" sz="1600" dirty="0"/>
                        <a:t>Precision %</a:t>
                      </a:r>
                    </a:p>
                  </a:txBody>
                  <a:tcPr/>
                </a:tc>
                <a:tc>
                  <a:txBody>
                    <a:bodyPr/>
                    <a:lstStyle/>
                    <a:p>
                      <a:r>
                        <a:rPr lang="en-US" sz="1600" b="0" i="0" kern="1200" dirty="0">
                          <a:solidFill>
                            <a:schemeClr val="dk1"/>
                          </a:solidFill>
                          <a:effectLst/>
                          <a:latin typeface="+mn-lt"/>
                          <a:ea typeface="+mn-ea"/>
                          <a:cs typeface="+mn-cs"/>
                        </a:rPr>
                        <a:t>Show precision as a percentage of the forecast value.</a:t>
                      </a:r>
                    </a:p>
                  </a:txBody>
                  <a:tcPr/>
                </a:tc>
                <a:extLst>
                  <a:ext uri="{0D108BD9-81ED-4DB2-BD59-A6C34878D82A}">
                    <a16:rowId xmlns:a16="http://schemas.microsoft.com/office/drawing/2014/main" val="1493049398"/>
                  </a:ext>
                </a:extLst>
              </a:tr>
              <a:tr h="370840">
                <a:tc>
                  <a:txBody>
                    <a:bodyPr/>
                    <a:lstStyle/>
                    <a:p>
                      <a:r>
                        <a:rPr lang="en-US" sz="1600" dirty="0"/>
                        <a:t>Quality</a:t>
                      </a:r>
                    </a:p>
                  </a:txBody>
                  <a:tcPr/>
                </a:tc>
                <a:tc>
                  <a:txBody>
                    <a:bodyPr/>
                    <a:lstStyle/>
                    <a:p>
                      <a:r>
                        <a:rPr lang="en-US" sz="1600" b="0" i="0" kern="1200" dirty="0">
                          <a:solidFill>
                            <a:schemeClr val="dk1"/>
                          </a:solidFill>
                          <a:effectLst/>
                          <a:latin typeface="+mn-lt"/>
                          <a:ea typeface="+mn-ea"/>
                          <a:cs typeface="+mn-cs"/>
                        </a:rPr>
                        <a:t>Show the quality of the forecast, on a scale of 0 (worst) to 100 (best).</a:t>
                      </a:r>
                    </a:p>
                  </a:txBody>
                  <a:tcPr/>
                </a:tc>
                <a:extLst>
                  <a:ext uri="{0D108BD9-81ED-4DB2-BD59-A6C34878D82A}">
                    <a16:rowId xmlns:a16="http://schemas.microsoft.com/office/drawing/2014/main" val="1621422094"/>
                  </a:ext>
                </a:extLst>
              </a:tr>
              <a:tr h="370840">
                <a:tc>
                  <a:txBody>
                    <a:bodyPr/>
                    <a:lstStyle/>
                    <a:p>
                      <a:r>
                        <a:rPr lang="en-US" sz="1600" dirty="0"/>
                        <a:t>Upper Prediction Interval</a:t>
                      </a:r>
                    </a:p>
                  </a:txBody>
                  <a:tcPr/>
                </a:tc>
                <a:tc>
                  <a:txBody>
                    <a:bodyPr/>
                    <a:lstStyle/>
                    <a:p>
                      <a:r>
                        <a:rPr lang="en-US" sz="1600" b="0" i="0" kern="1200" dirty="0">
                          <a:solidFill>
                            <a:schemeClr val="dk1"/>
                          </a:solidFill>
                          <a:effectLst/>
                          <a:latin typeface="+mn-lt"/>
                          <a:ea typeface="+mn-ea"/>
                          <a:cs typeface="+mn-cs"/>
                        </a:rPr>
                        <a:t>Shows the value above which the true future value will lie confidence level percent of the time assuming a high quality model.</a:t>
                      </a:r>
                    </a:p>
                  </a:txBody>
                  <a:tcPr/>
                </a:tc>
                <a:extLst>
                  <a:ext uri="{0D108BD9-81ED-4DB2-BD59-A6C34878D82A}">
                    <a16:rowId xmlns:a16="http://schemas.microsoft.com/office/drawing/2014/main" val="2234367363"/>
                  </a:ext>
                </a:extLst>
              </a:tr>
              <a:tr h="370840">
                <a:tc>
                  <a:txBody>
                    <a:bodyPr/>
                    <a:lstStyle/>
                    <a:p>
                      <a:r>
                        <a:rPr lang="en-US" sz="1600" dirty="0"/>
                        <a:t>Lower Prediction Interval</a:t>
                      </a:r>
                    </a:p>
                  </a:txBody>
                  <a:tcPr/>
                </a:tc>
                <a:tc>
                  <a:txBody>
                    <a:bodyPr/>
                    <a:lstStyle/>
                    <a:p>
                      <a:r>
                        <a:rPr lang="en-US" sz="1600" b="0" i="0" kern="1200" dirty="0">
                          <a:solidFill>
                            <a:schemeClr val="dk1"/>
                          </a:solidFill>
                          <a:effectLst/>
                          <a:latin typeface="+mn-lt"/>
                          <a:ea typeface="+mn-ea"/>
                          <a:cs typeface="+mn-cs"/>
                        </a:rPr>
                        <a:t>Shows 90, 95, or 99 confidence level below the forecast value.</a:t>
                      </a:r>
                    </a:p>
                  </a:txBody>
                  <a:tcPr/>
                </a:tc>
                <a:extLst>
                  <a:ext uri="{0D108BD9-81ED-4DB2-BD59-A6C34878D82A}">
                    <a16:rowId xmlns:a16="http://schemas.microsoft.com/office/drawing/2014/main" val="1940200714"/>
                  </a:ext>
                </a:extLst>
              </a:tr>
              <a:tr h="370840">
                <a:tc>
                  <a:txBody>
                    <a:bodyPr/>
                    <a:lstStyle/>
                    <a:p>
                      <a:r>
                        <a:rPr lang="en-US" sz="1600" dirty="0"/>
                        <a:t>Indicator</a:t>
                      </a:r>
                    </a:p>
                  </a:txBody>
                  <a:tcPr/>
                </a:tc>
                <a:tc>
                  <a:txBody>
                    <a:bodyPr/>
                    <a:lstStyle/>
                    <a:p>
                      <a:r>
                        <a:rPr lang="en-US" sz="1600" b="0" i="0" kern="1200" dirty="0">
                          <a:solidFill>
                            <a:schemeClr val="dk1"/>
                          </a:solidFill>
                          <a:effectLst/>
                          <a:latin typeface="+mn-lt"/>
                          <a:ea typeface="+mn-ea"/>
                          <a:cs typeface="+mn-cs"/>
                        </a:rPr>
                        <a:t>Show the string Actual for rows that were already on the worksheet when forecasting was inactive and Estimate for rows that were added when forecasting was activated.</a:t>
                      </a:r>
                    </a:p>
                  </a:txBody>
                  <a:tcPr/>
                </a:tc>
                <a:extLst>
                  <a:ext uri="{0D108BD9-81ED-4DB2-BD59-A6C34878D82A}">
                    <a16:rowId xmlns:a16="http://schemas.microsoft.com/office/drawing/2014/main" val="1335271327"/>
                  </a:ext>
                </a:extLst>
              </a:tr>
              <a:tr h="370840">
                <a:tc>
                  <a:txBody>
                    <a:bodyPr/>
                    <a:lstStyle/>
                    <a:p>
                      <a:r>
                        <a:rPr lang="en-US" sz="1600" dirty="0"/>
                        <a:t>None</a:t>
                      </a:r>
                    </a:p>
                  </a:txBody>
                  <a:tcPr/>
                </a:tc>
                <a:tc>
                  <a:txBody>
                    <a:bodyPr/>
                    <a:lstStyle/>
                    <a:p>
                      <a:r>
                        <a:rPr lang="en-US" sz="1600" b="0" i="0" kern="1200" dirty="0">
                          <a:solidFill>
                            <a:schemeClr val="dk1"/>
                          </a:solidFill>
                          <a:effectLst/>
                          <a:latin typeface="+mn-lt"/>
                          <a:ea typeface="+mn-ea"/>
                          <a:cs typeface="+mn-cs"/>
                        </a:rPr>
                        <a:t>Do not show forecast data for this measure.</a:t>
                      </a:r>
                    </a:p>
                  </a:txBody>
                  <a:tcPr/>
                </a:tc>
                <a:extLst>
                  <a:ext uri="{0D108BD9-81ED-4DB2-BD59-A6C34878D82A}">
                    <a16:rowId xmlns:a16="http://schemas.microsoft.com/office/drawing/2014/main" val="2663329832"/>
                  </a:ext>
                </a:extLst>
              </a:tr>
            </a:tbl>
          </a:graphicData>
        </a:graphic>
      </p:graphicFrame>
    </p:spTree>
    <p:extLst>
      <p:ext uri="{BB962C8B-B14F-4D97-AF65-F5344CB8AC3E}">
        <p14:creationId xmlns:p14="http://schemas.microsoft.com/office/powerpoint/2010/main" val="93069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1630164" y="85895"/>
            <a:ext cx="9247361" cy="5506459"/>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752831"/>
            <a:ext cx="8534400" cy="865023"/>
          </a:xfrm>
        </p:spPr>
        <p:txBody>
          <a:bodyPr>
            <a:normAutofit fontScale="90000"/>
          </a:bodyPr>
          <a:lstStyle/>
          <a:p>
            <a:pPr marL="2403475" indent="-2403475"/>
            <a:r>
              <a:rPr lang="en-US" dirty="0"/>
              <a:t>Module 1:  tableau interface – sheet view</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8DAA4E67-4D5D-47D0-B151-D12708534D71}"/>
              </a:ext>
            </a:extLst>
          </p:cNvPr>
          <p:cNvSpPr txBox="1"/>
          <p:nvPr/>
        </p:nvSpPr>
        <p:spPr>
          <a:xfrm>
            <a:off x="6370232" y="299967"/>
            <a:ext cx="3997465" cy="5078313"/>
          </a:xfrm>
          <a:prstGeom prst="rect">
            <a:avLst/>
          </a:prstGeom>
          <a:noFill/>
        </p:spPr>
        <p:txBody>
          <a:bodyPr wrap="square" rtlCol="0">
            <a:spAutoFit/>
          </a:bodyPr>
          <a:lstStyle/>
          <a:p>
            <a:pPr marL="342900" indent="-342900">
              <a:buFont typeface="+mj-lt"/>
              <a:buAutoNum type="alphaUcPeriod"/>
            </a:pPr>
            <a:r>
              <a:rPr lang="en-US" dirty="0"/>
              <a:t>Workbook name</a:t>
            </a:r>
          </a:p>
          <a:p>
            <a:pPr marL="342900" indent="-342900">
              <a:buFont typeface="+mj-lt"/>
              <a:buAutoNum type="alphaUcPeriod"/>
            </a:pPr>
            <a:r>
              <a:rPr lang="en-US" dirty="0"/>
              <a:t>Cards &amp; Shelves</a:t>
            </a:r>
          </a:p>
          <a:p>
            <a:pPr marL="342900" indent="-342900">
              <a:buFont typeface="+mj-lt"/>
              <a:buAutoNum type="alphaUcPeriod"/>
            </a:pPr>
            <a:r>
              <a:rPr lang="en-US" dirty="0"/>
              <a:t>Toolbar</a:t>
            </a:r>
          </a:p>
          <a:p>
            <a:pPr marL="342900" indent="-342900">
              <a:buFont typeface="+mj-lt"/>
              <a:buAutoNum type="alphaUcPeriod"/>
            </a:pPr>
            <a:r>
              <a:rPr lang="en-US" dirty="0"/>
              <a:t>View – the canvas where you create a visualization (“viz”).</a:t>
            </a:r>
          </a:p>
          <a:p>
            <a:pPr marL="342900" indent="-342900">
              <a:buFont typeface="+mj-lt"/>
              <a:buAutoNum type="alphaUcPeriod"/>
            </a:pPr>
            <a:r>
              <a:rPr lang="en-US" dirty="0"/>
              <a:t>Takes you to the start page</a:t>
            </a:r>
          </a:p>
          <a:p>
            <a:pPr marL="342900" indent="-342900">
              <a:buFont typeface="+mj-lt"/>
              <a:buAutoNum type="alphaUcPeriod"/>
            </a:pPr>
            <a:r>
              <a:rPr lang="en-US" dirty="0"/>
              <a:t>Side bar – contains the data pane and the analytics pane.</a:t>
            </a:r>
          </a:p>
          <a:p>
            <a:pPr marL="342900" indent="-342900">
              <a:buFont typeface="+mj-lt"/>
              <a:buAutoNum type="alphaUcPeriod"/>
            </a:pPr>
            <a:r>
              <a:rPr lang="en-US" dirty="0"/>
              <a:t>Data source tab – where you can view your data</a:t>
            </a:r>
          </a:p>
          <a:p>
            <a:pPr marL="342900" indent="-342900">
              <a:buFont typeface="+mj-lt"/>
              <a:buAutoNum type="alphaUcPeriod"/>
            </a:pPr>
            <a:r>
              <a:rPr lang="en-US" dirty="0"/>
              <a:t>Status bar – displays information about the current view and descriptions of menu items.</a:t>
            </a:r>
          </a:p>
          <a:p>
            <a:pPr marL="342900" indent="-342900">
              <a:buFont typeface="+mj-lt"/>
              <a:buAutoNum type="alphaUcPeriod"/>
            </a:pPr>
            <a:r>
              <a:rPr lang="en-US" dirty="0"/>
              <a:t>Sheet tabs – represent each sheet in your workbook.  Can include a worksheet, dashboard, or story.</a:t>
            </a:r>
          </a:p>
        </p:txBody>
      </p:sp>
      <p:pic>
        <p:nvPicPr>
          <p:cNvPr id="4" name="Picture 3">
            <a:extLst>
              <a:ext uri="{FF2B5EF4-FFF2-40B4-BE49-F238E27FC236}">
                <a16:creationId xmlns:a16="http://schemas.microsoft.com/office/drawing/2014/main" id="{A1E6AA07-244A-4A29-85DA-DBA044539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2" y="298696"/>
            <a:ext cx="5731882" cy="5506459"/>
          </a:xfrm>
          <a:prstGeom prst="rect">
            <a:avLst/>
          </a:prstGeom>
        </p:spPr>
      </p:pic>
    </p:spTree>
    <p:extLst>
      <p:ext uri="{BB962C8B-B14F-4D97-AF65-F5344CB8AC3E}">
        <p14:creationId xmlns:p14="http://schemas.microsoft.com/office/powerpoint/2010/main" val="737627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9:  making data work for you</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2602421776"/>
              </p:ext>
            </p:extLst>
          </p:nvPr>
        </p:nvGraphicFramePr>
        <p:xfrm>
          <a:off x="415925"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4662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fontScale="90000"/>
          </a:bodyPr>
          <a:lstStyle/>
          <a:p>
            <a:pPr marL="2403475" indent="-2403475"/>
            <a:r>
              <a:rPr lang="en-US" dirty="0"/>
              <a:t>Module 9:  structuring data in tableau</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 name="Group 3">
            <a:extLst>
              <a:ext uri="{FF2B5EF4-FFF2-40B4-BE49-F238E27FC236}">
                <a16:creationId xmlns:a16="http://schemas.microsoft.com/office/drawing/2014/main" id="{63B3B495-CB80-40B5-BDC0-0CEF02E9EFFB}"/>
              </a:ext>
            </a:extLst>
          </p:cNvPr>
          <p:cNvGrpSpPr/>
          <p:nvPr/>
        </p:nvGrpSpPr>
        <p:grpSpPr>
          <a:xfrm>
            <a:off x="1906876" y="1120972"/>
            <a:ext cx="7563863" cy="3911734"/>
            <a:chOff x="3398652" y="434215"/>
            <a:chExt cx="3997994" cy="5147999"/>
          </a:xfrm>
        </p:grpSpPr>
        <p:grpSp>
          <p:nvGrpSpPr>
            <p:cNvPr id="12" name="Group 11">
              <a:extLst>
                <a:ext uri="{FF2B5EF4-FFF2-40B4-BE49-F238E27FC236}">
                  <a16:creationId xmlns:a16="http://schemas.microsoft.com/office/drawing/2014/main" id="{97973426-0708-4B56-973B-3DC764BC8113}"/>
                </a:ext>
              </a:extLst>
            </p:cNvPr>
            <p:cNvGrpSpPr/>
            <p:nvPr/>
          </p:nvGrpSpPr>
          <p:grpSpPr>
            <a:xfrm>
              <a:off x="3398655" y="434215"/>
              <a:ext cx="3997991" cy="627329"/>
              <a:chOff x="5933603" y="135333"/>
              <a:chExt cx="2601289" cy="627329"/>
            </a:xfrm>
          </p:grpSpPr>
          <p:sp>
            <p:nvSpPr>
              <p:cNvPr id="22" name="Rectangle 21">
                <a:extLst>
                  <a:ext uri="{FF2B5EF4-FFF2-40B4-BE49-F238E27FC236}">
                    <a16:creationId xmlns:a16="http://schemas.microsoft.com/office/drawing/2014/main" id="{7EC4A44B-7E42-477D-826E-8AD8CA7A5D13}"/>
                  </a:ext>
                </a:extLst>
              </p:cNvPr>
              <p:cNvSpPr/>
              <p:nvPr/>
            </p:nvSpPr>
            <p:spPr>
              <a:xfrm>
                <a:off x="5933604" y="135333"/>
                <a:ext cx="2601288" cy="62732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240B0EE0-08E6-4555-B74A-BA092362BED2}"/>
                  </a:ext>
                </a:extLst>
              </p:cNvPr>
              <p:cNvSpPr txBox="1"/>
              <p:nvPr/>
            </p:nvSpPr>
            <p:spPr>
              <a:xfrm>
                <a:off x="5933603" y="135333"/>
                <a:ext cx="2601288" cy="6273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dirty="0"/>
                  <a:t>RECOMMENDED DATA STRUCTURE</a:t>
                </a:r>
                <a:endParaRPr lang="en-US" sz="1700" kern="1200" dirty="0"/>
              </a:p>
            </p:txBody>
          </p:sp>
        </p:grpSp>
        <p:grpSp>
          <p:nvGrpSpPr>
            <p:cNvPr id="19" name="Group 18">
              <a:extLst>
                <a:ext uri="{FF2B5EF4-FFF2-40B4-BE49-F238E27FC236}">
                  <a16:creationId xmlns:a16="http://schemas.microsoft.com/office/drawing/2014/main" id="{E190A93D-F953-4E81-91C0-97A50465D8AB}"/>
                </a:ext>
              </a:extLst>
            </p:cNvPr>
            <p:cNvGrpSpPr/>
            <p:nvPr/>
          </p:nvGrpSpPr>
          <p:grpSpPr>
            <a:xfrm>
              <a:off x="3398652" y="1061542"/>
              <a:ext cx="3997991" cy="4520672"/>
              <a:chOff x="5933604" y="762660"/>
              <a:chExt cx="2601290" cy="4520672"/>
            </a:xfrm>
          </p:grpSpPr>
          <p:sp>
            <p:nvSpPr>
              <p:cNvPr id="20" name="Rectangle 19">
                <a:extLst>
                  <a:ext uri="{FF2B5EF4-FFF2-40B4-BE49-F238E27FC236}">
                    <a16:creationId xmlns:a16="http://schemas.microsoft.com/office/drawing/2014/main" id="{A7905C9C-256C-498B-A626-1AB18DABDE9B}"/>
                  </a:ext>
                </a:extLst>
              </p:cNvPr>
              <p:cNvSpPr/>
              <p:nvPr/>
            </p:nvSpPr>
            <p:spPr>
              <a:xfrm>
                <a:off x="5933604" y="762661"/>
                <a:ext cx="2601288" cy="45206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C3A27E2F-865E-4666-942E-7752F00549ED}"/>
                  </a:ext>
                </a:extLst>
              </p:cNvPr>
              <p:cNvSpPr txBox="1"/>
              <p:nvPr/>
            </p:nvSpPr>
            <p:spPr>
              <a:xfrm>
                <a:off x="5933606" y="762660"/>
                <a:ext cx="2601288" cy="45206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Your data should be formatted like a table or spreadsheet.</a:t>
                </a:r>
              </a:p>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Ensure the data types are correct.</a:t>
                </a:r>
              </a:p>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Split fields into multiple fields.</a:t>
                </a:r>
              </a:p>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Tableau will present the data interpreter when the source is Excel, Text CSV, PDF, or Google Sheets.  The data interpreter can interpret and potentially fix data.</a:t>
                </a:r>
              </a:p>
            </p:txBody>
          </p:sp>
        </p:grpSp>
      </p:grpSp>
    </p:spTree>
    <p:extLst>
      <p:ext uri="{BB962C8B-B14F-4D97-AF65-F5344CB8AC3E}">
        <p14:creationId xmlns:p14="http://schemas.microsoft.com/office/powerpoint/2010/main" val="3717440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fontScale="90000"/>
          </a:bodyPr>
          <a:lstStyle/>
          <a:p>
            <a:pPr marL="2403475" indent="-2403475"/>
            <a:r>
              <a:rPr lang="en-US" dirty="0"/>
              <a:t>Module 9:  advanced fixes for data problems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 name="Group 3">
            <a:extLst>
              <a:ext uri="{FF2B5EF4-FFF2-40B4-BE49-F238E27FC236}">
                <a16:creationId xmlns:a16="http://schemas.microsoft.com/office/drawing/2014/main" id="{63B3B495-CB80-40B5-BDC0-0CEF02E9EFFB}"/>
              </a:ext>
            </a:extLst>
          </p:cNvPr>
          <p:cNvGrpSpPr/>
          <p:nvPr/>
        </p:nvGrpSpPr>
        <p:grpSpPr>
          <a:xfrm>
            <a:off x="1906876" y="1120972"/>
            <a:ext cx="7563863" cy="2977203"/>
            <a:chOff x="3398652" y="434215"/>
            <a:chExt cx="3997994" cy="5147999"/>
          </a:xfrm>
        </p:grpSpPr>
        <p:grpSp>
          <p:nvGrpSpPr>
            <p:cNvPr id="12" name="Group 11">
              <a:extLst>
                <a:ext uri="{FF2B5EF4-FFF2-40B4-BE49-F238E27FC236}">
                  <a16:creationId xmlns:a16="http://schemas.microsoft.com/office/drawing/2014/main" id="{97973426-0708-4B56-973B-3DC764BC8113}"/>
                </a:ext>
              </a:extLst>
            </p:cNvPr>
            <p:cNvGrpSpPr/>
            <p:nvPr/>
          </p:nvGrpSpPr>
          <p:grpSpPr>
            <a:xfrm>
              <a:off x="3398655" y="434215"/>
              <a:ext cx="3997991" cy="627329"/>
              <a:chOff x="5933603" y="135333"/>
              <a:chExt cx="2601289" cy="627329"/>
            </a:xfrm>
          </p:grpSpPr>
          <p:sp>
            <p:nvSpPr>
              <p:cNvPr id="22" name="Rectangle 21">
                <a:extLst>
                  <a:ext uri="{FF2B5EF4-FFF2-40B4-BE49-F238E27FC236}">
                    <a16:creationId xmlns:a16="http://schemas.microsoft.com/office/drawing/2014/main" id="{7EC4A44B-7E42-477D-826E-8AD8CA7A5D13}"/>
                  </a:ext>
                </a:extLst>
              </p:cNvPr>
              <p:cNvSpPr/>
              <p:nvPr/>
            </p:nvSpPr>
            <p:spPr>
              <a:xfrm>
                <a:off x="5933604" y="135333"/>
                <a:ext cx="2601288" cy="62732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240B0EE0-08E6-4555-B74A-BA092362BED2}"/>
                  </a:ext>
                </a:extLst>
              </p:cNvPr>
              <p:cNvSpPr txBox="1"/>
              <p:nvPr/>
            </p:nvSpPr>
            <p:spPr>
              <a:xfrm>
                <a:off x="5933603" y="135333"/>
                <a:ext cx="2601288" cy="6273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dirty="0"/>
                  <a:t>FIXING DATA PROBLEMS</a:t>
                </a:r>
                <a:endParaRPr lang="en-US" sz="1700" kern="1200" dirty="0"/>
              </a:p>
            </p:txBody>
          </p:sp>
        </p:grpSp>
        <p:grpSp>
          <p:nvGrpSpPr>
            <p:cNvPr id="19" name="Group 18">
              <a:extLst>
                <a:ext uri="{FF2B5EF4-FFF2-40B4-BE49-F238E27FC236}">
                  <a16:creationId xmlns:a16="http://schemas.microsoft.com/office/drawing/2014/main" id="{E190A93D-F953-4E81-91C0-97A50465D8AB}"/>
                </a:ext>
              </a:extLst>
            </p:cNvPr>
            <p:cNvGrpSpPr/>
            <p:nvPr/>
          </p:nvGrpSpPr>
          <p:grpSpPr>
            <a:xfrm>
              <a:off x="3398652" y="1061542"/>
              <a:ext cx="3997991" cy="4520672"/>
              <a:chOff x="5933604" y="762660"/>
              <a:chExt cx="2601290" cy="4520672"/>
            </a:xfrm>
          </p:grpSpPr>
          <p:sp>
            <p:nvSpPr>
              <p:cNvPr id="20" name="Rectangle 19">
                <a:extLst>
                  <a:ext uri="{FF2B5EF4-FFF2-40B4-BE49-F238E27FC236}">
                    <a16:creationId xmlns:a16="http://schemas.microsoft.com/office/drawing/2014/main" id="{A7905C9C-256C-498B-A626-1AB18DABDE9B}"/>
                  </a:ext>
                </a:extLst>
              </p:cNvPr>
              <p:cNvSpPr/>
              <p:nvPr/>
            </p:nvSpPr>
            <p:spPr>
              <a:xfrm>
                <a:off x="5933604" y="762661"/>
                <a:ext cx="2601288" cy="45206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C3A27E2F-865E-4666-942E-7752F00549ED}"/>
                  </a:ext>
                </a:extLst>
              </p:cNvPr>
              <p:cNvSpPr txBox="1"/>
              <p:nvPr/>
            </p:nvSpPr>
            <p:spPr>
              <a:xfrm>
                <a:off x="5933606" y="762660"/>
                <a:ext cx="2601288" cy="45206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Renaming fields</a:t>
                </a:r>
              </a:p>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Grouping</a:t>
                </a:r>
              </a:p>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Aliases</a:t>
                </a:r>
              </a:p>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Geographic errors</a:t>
                </a:r>
              </a:p>
            </p:txBody>
          </p:sp>
        </p:grpSp>
      </p:grpSp>
    </p:spTree>
    <p:extLst>
      <p:ext uri="{BB962C8B-B14F-4D97-AF65-F5344CB8AC3E}">
        <p14:creationId xmlns:p14="http://schemas.microsoft.com/office/powerpoint/2010/main" val="1428542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970213" indent="-2970213"/>
            <a:r>
              <a:rPr lang="en-US" dirty="0"/>
              <a:t>Module 10:  advanced techniques, tips, and tricks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2292606656"/>
              </p:ext>
            </p:extLst>
          </p:nvPr>
        </p:nvGraphicFramePr>
        <p:xfrm>
          <a:off x="415925"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7322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a:bodyPr>
          <a:lstStyle/>
          <a:p>
            <a:pPr marL="2403475" indent="-2403475"/>
            <a:r>
              <a:rPr lang="en-US" dirty="0"/>
              <a:t>Module 10:  sheet swapping</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 name="Group 3">
            <a:extLst>
              <a:ext uri="{FF2B5EF4-FFF2-40B4-BE49-F238E27FC236}">
                <a16:creationId xmlns:a16="http://schemas.microsoft.com/office/drawing/2014/main" id="{63B3B495-CB80-40B5-BDC0-0CEF02E9EFFB}"/>
              </a:ext>
            </a:extLst>
          </p:cNvPr>
          <p:cNvGrpSpPr/>
          <p:nvPr/>
        </p:nvGrpSpPr>
        <p:grpSpPr>
          <a:xfrm>
            <a:off x="1906876" y="1120972"/>
            <a:ext cx="7563863" cy="3755828"/>
            <a:chOff x="3398652" y="434215"/>
            <a:chExt cx="3997994" cy="5147999"/>
          </a:xfrm>
        </p:grpSpPr>
        <p:grpSp>
          <p:nvGrpSpPr>
            <p:cNvPr id="12" name="Group 11">
              <a:extLst>
                <a:ext uri="{FF2B5EF4-FFF2-40B4-BE49-F238E27FC236}">
                  <a16:creationId xmlns:a16="http://schemas.microsoft.com/office/drawing/2014/main" id="{97973426-0708-4B56-973B-3DC764BC8113}"/>
                </a:ext>
              </a:extLst>
            </p:cNvPr>
            <p:cNvGrpSpPr/>
            <p:nvPr/>
          </p:nvGrpSpPr>
          <p:grpSpPr>
            <a:xfrm>
              <a:off x="3398655" y="434215"/>
              <a:ext cx="3997991" cy="627329"/>
              <a:chOff x="5933603" y="135333"/>
              <a:chExt cx="2601289" cy="627329"/>
            </a:xfrm>
          </p:grpSpPr>
          <p:sp>
            <p:nvSpPr>
              <p:cNvPr id="22" name="Rectangle 21">
                <a:extLst>
                  <a:ext uri="{FF2B5EF4-FFF2-40B4-BE49-F238E27FC236}">
                    <a16:creationId xmlns:a16="http://schemas.microsoft.com/office/drawing/2014/main" id="{7EC4A44B-7E42-477D-826E-8AD8CA7A5D13}"/>
                  </a:ext>
                </a:extLst>
              </p:cNvPr>
              <p:cNvSpPr/>
              <p:nvPr/>
            </p:nvSpPr>
            <p:spPr>
              <a:xfrm>
                <a:off x="5933604" y="135333"/>
                <a:ext cx="2601288" cy="62732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240B0EE0-08E6-4555-B74A-BA092362BED2}"/>
                  </a:ext>
                </a:extLst>
              </p:cNvPr>
              <p:cNvSpPr txBox="1"/>
              <p:nvPr/>
            </p:nvSpPr>
            <p:spPr>
              <a:xfrm>
                <a:off x="5933603" y="135333"/>
                <a:ext cx="2601288" cy="6273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SHEET SWAPPING – WHY?</a:t>
                </a:r>
              </a:p>
            </p:txBody>
          </p:sp>
        </p:grpSp>
        <p:grpSp>
          <p:nvGrpSpPr>
            <p:cNvPr id="19" name="Group 18">
              <a:extLst>
                <a:ext uri="{FF2B5EF4-FFF2-40B4-BE49-F238E27FC236}">
                  <a16:creationId xmlns:a16="http://schemas.microsoft.com/office/drawing/2014/main" id="{E190A93D-F953-4E81-91C0-97A50465D8AB}"/>
                </a:ext>
              </a:extLst>
            </p:cNvPr>
            <p:cNvGrpSpPr/>
            <p:nvPr/>
          </p:nvGrpSpPr>
          <p:grpSpPr>
            <a:xfrm>
              <a:off x="3398652" y="1061542"/>
              <a:ext cx="3997991" cy="4520672"/>
              <a:chOff x="5933604" y="762660"/>
              <a:chExt cx="2601290" cy="4520672"/>
            </a:xfrm>
          </p:grpSpPr>
          <p:sp>
            <p:nvSpPr>
              <p:cNvPr id="20" name="Rectangle 19">
                <a:extLst>
                  <a:ext uri="{FF2B5EF4-FFF2-40B4-BE49-F238E27FC236}">
                    <a16:creationId xmlns:a16="http://schemas.microsoft.com/office/drawing/2014/main" id="{A7905C9C-256C-498B-A626-1AB18DABDE9B}"/>
                  </a:ext>
                </a:extLst>
              </p:cNvPr>
              <p:cNvSpPr/>
              <p:nvPr/>
            </p:nvSpPr>
            <p:spPr>
              <a:xfrm>
                <a:off x="5933604" y="762661"/>
                <a:ext cx="2601288" cy="45206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C3A27E2F-865E-4666-942E-7752F00549ED}"/>
                  </a:ext>
                </a:extLst>
              </p:cNvPr>
              <p:cNvSpPr txBox="1"/>
              <p:nvPr/>
            </p:nvSpPr>
            <p:spPr>
              <a:xfrm>
                <a:off x="5933606" y="762660"/>
                <a:ext cx="2601288" cy="45206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Sheet swapping enables a user to view </a:t>
                </a:r>
                <a:r>
                  <a:rPr lang="en-US" sz="2400" dirty="0" err="1">
                    <a:solidFill>
                      <a:prstClr val="black">
                        <a:hueOff val="0"/>
                        <a:satOff val="0"/>
                        <a:lumOff val="0"/>
                        <a:alphaOff val="0"/>
                      </a:prstClr>
                    </a:solidFill>
                    <a:latin typeface="Century Gothic" panose="020B0502020202020204"/>
                  </a:rPr>
                  <a:t>viz’s</a:t>
                </a:r>
                <a:r>
                  <a:rPr lang="en-US" sz="2400" dirty="0">
                    <a:solidFill>
                      <a:prstClr val="black">
                        <a:hueOff val="0"/>
                        <a:satOff val="0"/>
                        <a:lumOff val="0"/>
                        <a:alphaOff val="0"/>
                      </a:prstClr>
                    </a:solidFill>
                    <a:latin typeface="Century Gothic" panose="020B0502020202020204"/>
                  </a:rPr>
                  <a:t> individually on dashboards.  Imagine having multiple </a:t>
                </a:r>
                <a:r>
                  <a:rPr lang="en-US" sz="2400" dirty="0" err="1">
                    <a:solidFill>
                      <a:prstClr val="black">
                        <a:hueOff val="0"/>
                        <a:satOff val="0"/>
                        <a:lumOff val="0"/>
                        <a:alphaOff val="0"/>
                      </a:prstClr>
                    </a:solidFill>
                    <a:latin typeface="Century Gothic" panose="020B0502020202020204"/>
                  </a:rPr>
                  <a:t>viz’s</a:t>
                </a:r>
                <a:r>
                  <a:rPr lang="en-US" sz="2400" dirty="0">
                    <a:solidFill>
                      <a:prstClr val="black">
                        <a:hueOff val="0"/>
                        <a:satOff val="0"/>
                        <a:lumOff val="0"/>
                        <a:alphaOff val="0"/>
                      </a:prstClr>
                    </a:solidFill>
                    <a:latin typeface="Century Gothic" panose="020B0502020202020204"/>
                  </a:rPr>
                  <a:t> on a dashboard and a user is accessing from a mobile device, sheet swapping is extremely helpful in that situation as well as others.</a:t>
                </a:r>
              </a:p>
              <a:p>
                <a:pPr marL="171450" lvl="1" indent="-171450" defTabSz="755650">
                  <a:lnSpc>
                    <a:spcPct val="90000"/>
                  </a:lnSpc>
                  <a:spcBef>
                    <a:spcPct val="0"/>
                  </a:spcBef>
                  <a:spcAft>
                    <a:spcPct val="15000"/>
                  </a:spcAft>
                  <a:buChar char="•"/>
                </a:pPr>
                <a:r>
                  <a:rPr lang="en-US" sz="2400" dirty="0">
                    <a:solidFill>
                      <a:prstClr val="black">
                        <a:hueOff val="0"/>
                        <a:satOff val="0"/>
                        <a:lumOff val="0"/>
                        <a:alphaOff val="0"/>
                      </a:prstClr>
                    </a:solidFill>
                    <a:latin typeface="Century Gothic" panose="020B0502020202020204"/>
                  </a:rPr>
                  <a:t>Sheet swapping is a way to make your dashboards dynamic.</a:t>
                </a:r>
              </a:p>
            </p:txBody>
          </p:sp>
        </p:grpSp>
      </p:grpSp>
    </p:spTree>
    <p:extLst>
      <p:ext uri="{BB962C8B-B14F-4D97-AF65-F5344CB8AC3E}">
        <p14:creationId xmlns:p14="http://schemas.microsoft.com/office/powerpoint/2010/main" val="3647819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4" y="5752831"/>
            <a:ext cx="9340453" cy="865023"/>
          </a:xfrm>
        </p:spPr>
        <p:txBody>
          <a:bodyPr>
            <a:normAutofit/>
          </a:bodyPr>
          <a:lstStyle/>
          <a:p>
            <a:pPr marL="2403475" indent="-2403475"/>
            <a:r>
              <a:rPr lang="en-US" dirty="0"/>
              <a:t>Module 10:  leveraging sets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 name="Group 3">
            <a:extLst>
              <a:ext uri="{FF2B5EF4-FFF2-40B4-BE49-F238E27FC236}">
                <a16:creationId xmlns:a16="http://schemas.microsoft.com/office/drawing/2014/main" id="{63B3B495-CB80-40B5-BDC0-0CEF02E9EFFB}"/>
              </a:ext>
            </a:extLst>
          </p:cNvPr>
          <p:cNvGrpSpPr/>
          <p:nvPr/>
        </p:nvGrpSpPr>
        <p:grpSpPr>
          <a:xfrm>
            <a:off x="814918" y="491362"/>
            <a:ext cx="10049401" cy="4575670"/>
            <a:chOff x="3398654" y="434215"/>
            <a:chExt cx="3997992" cy="5147999"/>
          </a:xfrm>
        </p:grpSpPr>
        <p:grpSp>
          <p:nvGrpSpPr>
            <p:cNvPr id="12" name="Group 11">
              <a:extLst>
                <a:ext uri="{FF2B5EF4-FFF2-40B4-BE49-F238E27FC236}">
                  <a16:creationId xmlns:a16="http://schemas.microsoft.com/office/drawing/2014/main" id="{97973426-0708-4B56-973B-3DC764BC8113}"/>
                </a:ext>
              </a:extLst>
            </p:cNvPr>
            <p:cNvGrpSpPr/>
            <p:nvPr/>
          </p:nvGrpSpPr>
          <p:grpSpPr>
            <a:xfrm>
              <a:off x="3398655" y="434215"/>
              <a:ext cx="3997991" cy="627329"/>
              <a:chOff x="5933603" y="135333"/>
              <a:chExt cx="2601289" cy="627329"/>
            </a:xfrm>
          </p:grpSpPr>
          <p:sp>
            <p:nvSpPr>
              <p:cNvPr id="22" name="Rectangle 21">
                <a:extLst>
                  <a:ext uri="{FF2B5EF4-FFF2-40B4-BE49-F238E27FC236}">
                    <a16:creationId xmlns:a16="http://schemas.microsoft.com/office/drawing/2014/main" id="{7EC4A44B-7E42-477D-826E-8AD8CA7A5D13}"/>
                  </a:ext>
                </a:extLst>
              </p:cNvPr>
              <p:cNvSpPr/>
              <p:nvPr/>
            </p:nvSpPr>
            <p:spPr>
              <a:xfrm>
                <a:off x="5933604" y="135333"/>
                <a:ext cx="2601288" cy="62732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240B0EE0-08E6-4555-B74A-BA092362BED2}"/>
                  </a:ext>
                </a:extLst>
              </p:cNvPr>
              <p:cNvSpPr txBox="1"/>
              <p:nvPr/>
            </p:nvSpPr>
            <p:spPr>
              <a:xfrm>
                <a:off x="5933603" y="135333"/>
                <a:ext cx="2601288" cy="6273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600" b="1" dirty="0"/>
                  <a:t>LEVERAGING SETS</a:t>
                </a:r>
                <a:endParaRPr lang="en-US" sz="1600" b="1" kern="1200" dirty="0"/>
              </a:p>
            </p:txBody>
          </p:sp>
        </p:grpSp>
        <p:grpSp>
          <p:nvGrpSpPr>
            <p:cNvPr id="19" name="Group 18">
              <a:extLst>
                <a:ext uri="{FF2B5EF4-FFF2-40B4-BE49-F238E27FC236}">
                  <a16:creationId xmlns:a16="http://schemas.microsoft.com/office/drawing/2014/main" id="{E190A93D-F953-4E81-91C0-97A50465D8AB}"/>
                </a:ext>
              </a:extLst>
            </p:cNvPr>
            <p:cNvGrpSpPr/>
            <p:nvPr/>
          </p:nvGrpSpPr>
          <p:grpSpPr>
            <a:xfrm>
              <a:off x="3398654" y="1061542"/>
              <a:ext cx="3997990" cy="4520672"/>
              <a:chOff x="5933604" y="762660"/>
              <a:chExt cx="2601289" cy="4520672"/>
            </a:xfrm>
          </p:grpSpPr>
          <p:sp>
            <p:nvSpPr>
              <p:cNvPr id="20" name="Rectangle 19">
                <a:extLst>
                  <a:ext uri="{FF2B5EF4-FFF2-40B4-BE49-F238E27FC236}">
                    <a16:creationId xmlns:a16="http://schemas.microsoft.com/office/drawing/2014/main" id="{A7905C9C-256C-498B-A626-1AB18DABDE9B}"/>
                  </a:ext>
                </a:extLst>
              </p:cNvPr>
              <p:cNvSpPr/>
              <p:nvPr/>
            </p:nvSpPr>
            <p:spPr>
              <a:xfrm>
                <a:off x="5933604" y="762661"/>
                <a:ext cx="2601288" cy="45206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C3A27E2F-865E-4666-942E-7752F00549ED}"/>
                  </a:ext>
                </a:extLst>
              </p:cNvPr>
              <p:cNvSpPr txBox="1"/>
              <p:nvPr/>
            </p:nvSpPr>
            <p:spPr>
              <a:xfrm>
                <a:off x="5933605" y="762660"/>
                <a:ext cx="2601288" cy="452067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342900" lvl="1" indent="-342900" defTabSz="755650">
                  <a:lnSpc>
                    <a:spcPct val="90000"/>
                  </a:lnSpc>
                  <a:spcBef>
                    <a:spcPct val="0"/>
                  </a:spcBef>
                  <a:spcAft>
                    <a:spcPct val="15000"/>
                  </a:spcAft>
                  <a:buFont typeface="Arial" panose="020B0604020202020204" pitchFamily="34" charset="0"/>
                  <a:buChar char="•"/>
                </a:pPr>
                <a:r>
                  <a:rPr lang="en-US" sz="2000" dirty="0">
                    <a:solidFill>
                      <a:prstClr val="black">
                        <a:hueOff val="0"/>
                        <a:satOff val="0"/>
                        <a:lumOff val="0"/>
                        <a:alphaOff val="0"/>
                      </a:prstClr>
                    </a:solidFill>
                    <a:latin typeface="Century Gothic" panose="020B0502020202020204"/>
                  </a:rPr>
                  <a:t>You can use sets to compare and ask questions about a subset of data. Sets are custom fields that define a subset of data based on some conditions.  You control the level of detail you view.</a:t>
                </a:r>
              </a:p>
              <a:p>
                <a:pPr marL="342900" indent="-342900" algn="l">
                  <a:spcAft>
                    <a:spcPts val="18"/>
                  </a:spcAft>
                  <a:buFont typeface="Arial" panose="020B0604020202020204" pitchFamily="34" charset="0"/>
                  <a:buChar char="•"/>
                </a:pPr>
                <a:r>
                  <a:rPr lang="en-US" sz="2000" dirty="0">
                    <a:solidFill>
                      <a:prstClr val="black">
                        <a:hueOff val="0"/>
                        <a:satOff val="0"/>
                        <a:lumOff val="0"/>
                        <a:alphaOff val="0"/>
                      </a:prstClr>
                    </a:solidFill>
                    <a:latin typeface="Century Gothic" panose="020B0502020202020204"/>
                  </a:rPr>
                  <a:t>You can make sets more dynamic and interactive by using them in </a:t>
                </a:r>
                <a:r>
                  <a:rPr lang="en-US" sz="2000" dirty="0">
                    <a:solidFill>
                      <a:schemeClr val="bg1"/>
                    </a:solidFill>
                    <a:latin typeface="Century Gothic" panose="020B0502020202020204"/>
                  </a:rPr>
                  <a:t>Set Actions</a:t>
                </a:r>
                <a:r>
                  <a:rPr lang="en-US" sz="2000" dirty="0">
                    <a:solidFill>
                      <a:prstClr val="black">
                        <a:hueOff val="0"/>
                        <a:satOff val="0"/>
                        <a:lumOff val="0"/>
                        <a:alphaOff val="0"/>
                      </a:prstClr>
                    </a:solidFill>
                    <a:latin typeface="Century Gothic" panose="020B0502020202020204"/>
                  </a:rPr>
                  <a:t>. Set actions let your audience interact directly with a viz or dashboard to control aspects of their analysis. When someone selects marks in the view, set actions can change the values in a set.</a:t>
                </a:r>
              </a:p>
              <a:p>
                <a:pPr marL="342900" indent="-342900" algn="l">
                  <a:buFont typeface="Arial" panose="020B0604020202020204" pitchFamily="34" charset="0"/>
                  <a:buChar char="•"/>
                </a:pPr>
                <a:r>
                  <a:rPr lang="en-US" sz="2000" dirty="0">
                    <a:solidFill>
                      <a:prstClr val="black">
                        <a:hueOff val="0"/>
                        <a:satOff val="0"/>
                        <a:lumOff val="0"/>
                        <a:alphaOff val="0"/>
                      </a:prstClr>
                    </a:solidFill>
                    <a:latin typeface="Century Gothic" panose="020B0502020202020204"/>
                  </a:rPr>
                  <a:t>In addition to a Set Action, you can also allow users to change the membership of a set by using a filter-like interface known as a Set Control, which makes it easy for you to designate inputs into calculations that drive interactive analysis</a:t>
                </a:r>
                <a:r>
                  <a:rPr lang="en-US" sz="2000" b="0" i="0" dirty="0">
                    <a:solidFill>
                      <a:srgbClr val="333333"/>
                    </a:solidFill>
                    <a:effectLst/>
                    <a:latin typeface="Merriweather" panose="00000500000000000000" pitchFamily="2" charset="0"/>
                  </a:rPr>
                  <a:t>.</a:t>
                </a:r>
              </a:p>
              <a:p>
                <a:pPr marL="171450" lvl="1" indent="-171450" defTabSz="755650">
                  <a:lnSpc>
                    <a:spcPct val="90000"/>
                  </a:lnSpc>
                  <a:spcBef>
                    <a:spcPct val="0"/>
                  </a:spcBef>
                  <a:spcAft>
                    <a:spcPct val="15000"/>
                  </a:spcAft>
                  <a:buChar char="•"/>
                </a:pPr>
                <a:endParaRPr lang="en-US" sz="2000" dirty="0">
                  <a:solidFill>
                    <a:prstClr val="black">
                      <a:hueOff val="0"/>
                      <a:satOff val="0"/>
                      <a:lumOff val="0"/>
                      <a:alphaOff val="0"/>
                    </a:prstClr>
                  </a:solidFill>
                  <a:latin typeface="Century Gothic" panose="020B0502020202020204"/>
                </a:endParaRPr>
              </a:p>
              <a:p>
                <a:pPr marL="171450" lvl="1" indent="-171450" defTabSz="755650">
                  <a:lnSpc>
                    <a:spcPct val="90000"/>
                  </a:lnSpc>
                  <a:spcBef>
                    <a:spcPct val="0"/>
                  </a:spcBef>
                  <a:spcAft>
                    <a:spcPct val="15000"/>
                  </a:spcAft>
                  <a:buChar char="•"/>
                </a:pPr>
                <a:endParaRPr lang="en-US" sz="2000" dirty="0">
                  <a:solidFill>
                    <a:prstClr val="black">
                      <a:hueOff val="0"/>
                      <a:satOff val="0"/>
                      <a:lumOff val="0"/>
                      <a:alphaOff val="0"/>
                    </a:prstClr>
                  </a:solidFill>
                  <a:latin typeface="Century Gothic" panose="020B0502020202020204"/>
                </a:endParaRPr>
              </a:p>
            </p:txBody>
          </p:sp>
        </p:grpSp>
      </p:grpSp>
    </p:spTree>
    <p:extLst>
      <p:ext uri="{BB962C8B-B14F-4D97-AF65-F5344CB8AC3E}">
        <p14:creationId xmlns:p14="http://schemas.microsoft.com/office/powerpoint/2010/main" val="613047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11:  Sharing your data story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108520051"/>
              </p:ext>
            </p:extLst>
          </p:nvPr>
        </p:nvGraphicFramePr>
        <p:xfrm>
          <a:off x="415925"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640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5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808133"/>
            <a:ext cx="8534400" cy="809721"/>
          </a:xfrm>
        </p:spPr>
        <p:txBody>
          <a:bodyPr>
            <a:normAutofit fontScale="90000"/>
          </a:bodyPr>
          <a:lstStyle/>
          <a:p>
            <a:r>
              <a:rPr lang="en-US" dirty="0"/>
              <a:t>Module 11:  sharing your data story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2480125690"/>
              </p:ext>
            </p:extLst>
          </p:nvPr>
        </p:nvGraphicFramePr>
        <p:xfrm>
          <a:off x="787173" y="788739"/>
          <a:ext cx="10945246" cy="5085080"/>
        </p:xfrm>
        <a:graphic>
          <a:graphicData uri="http://schemas.openxmlformats.org/drawingml/2006/table">
            <a:tbl>
              <a:tblPr firstRow="1" bandRow="1">
                <a:tableStyleId>{5C22544A-7EE6-4342-B048-85BDC9FD1C3A}</a:tableStyleId>
              </a:tblPr>
              <a:tblGrid>
                <a:gridCol w="2629358">
                  <a:extLst>
                    <a:ext uri="{9D8B030D-6E8A-4147-A177-3AD203B41FA5}">
                      <a16:colId xmlns:a16="http://schemas.microsoft.com/office/drawing/2014/main" val="3588885420"/>
                    </a:ext>
                  </a:extLst>
                </a:gridCol>
                <a:gridCol w="8315888">
                  <a:extLst>
                    <a:ext uri="{9D8B030D-6E8A-4147-A177-3AD203B41FA5}">
                      <a16:colId xmlns:a16="http://schemas.microsoft.com/office/drawing/2014/main" val="2677454705"/>
                    </a:ext>
                  </a:extLst>
                </a:gridCol>
              </a:tblGrid>
              <a:tr h="370840">
                <a:tc>
                  <a:txBody>
                    <a:bodyPr/>
                    <a:lstStyle/>
                    <a:p>
                      <a:pPr algn="l"/>
                      <a:r>
                        <a:rPr lang="en-US" sz="1500" b="1" kern="1200" dirty="0">
                          <a:solidFill>
                            <a:schemeClr val="lt1"/>
                          </a:solidFill>
                          <a:latin typeface="+mn-lt"/>
                          <a:ea typeface="+mn-ea"/>
                          <a:cs typeface="+mn-cs"/>
                        </a:rPr>
                        <a:t>TERM</a:t>
                      </a:r>
                    </a:p>
                  </a:txBody>
                  <a:tcPr/>
                </a:tc>
                <a:tc>
                  <a:txBody>
                    <a:bodyPr/>
                    <a:lstStyle/>
                    <a:p>
                      <a:r>
                        <a:rPr lang="en-US" sz="1500" dirty="0"/>
                        <a:t>DESCRIPTION</a:t>
                      </a:r>
                    </a:p>
                  </a:txBody>
                  <a:tcPr/>
                </a:tc>
                <a:extLst>
                  <a:ext uri="{0D108BD9-81ED-4DB2-BD59-A6C34878D82A}">
                    <a16:rowId xmlns:a16="http://schemas.microsoft.com/office/drawing/2014/main" val="550313765"/>
                  </a:ext>
                </a:extLst>
              </a:tr>
              <a:tr h="370840">
                <a:tc>
                  <a:txBody>
                    <a:bodyPr/>
                    <a:lstStyle/>
                    <a:p>
                      <a:r>
                        <a:rPr lang="en-US" sz="1500" b="0" dirty="0"/>
                        <a:t>Packaged Workbook</a:t>
                      </a:r>
                    </a:p>
                  </a:txBody>
                  <a:tcPr/>
                </a:tc>
                <a:tc>
                  <a:txBody>
                    <a:bodyPr/>
                    <a:lstStyle/>
                    <a:p>
                      <a:r>
                        <a:rPr lang="en-US" sz="1500" b="0" i="0" kern="1200" dirty="0">
                          <a:solidFill>
                            <a:schemeClr val="dk1"/>
                          </a:solidFill>
                          <a:effectLst/>
                          <a:latin typeface="+mn-lt"/>
                          <a:ea typeface="+mn-ea"/>
                          <a:cs typeface="+mn-cs"/>
                        </a:rPr>
                        <a:t>Packaged workbooks contain the workbook along with a copy of any local file data sources and background images. The workbook is no longer linked to the original data sources and images. These workbooks are saved with a .</a:t>
                      </a:r>
                      <a:r>
                        <a:rPr lang="en-US" sz="1500" b="0" i="0" kern="1200" dirty="0" err="1">
                          <a:solidFill>
                            <a:schemeClr val="dk1"/>
                          </a:solidFill>
                          <a:effectLst/>
                          <a:latin typeface="+mn-lt"/>
                          <a:ea typeface="+mn-ea"/>
                          <a:cs typeface="+mn-cs"/>
                        </a:rPr>
                        <a:t>twbx</a:t>
                      </a:r>
                      <a:r>
                        <a:rPr lang="en-US" sz="1500" b="0" i="0" kern="1200" dirty="0">
                          <a:solidFill>
                            <a:schemeClr val="dk1"/>
                          </a:solidFill>
                          <a:effectLst/>
                          <a:latin typeface="+mn-lt"/>
                          <a:ea typeface="+mn-ea"/>
                          <a:cs typeface="+mn-cs"/>
                        </a:rPr>
                        <a:t> file extension. Other users can open the packaged workbook using Tableau Desktop or Tableau Reader.</a:t>
                      </a:r>
                    </a:p>
                  </a:txBody>
                  <a:tcPr/>
                </a:tc>
                <a:extLst>
                  <a:ext uri="{0D108BD9-81ED-4DB2-BD59-A6C34878D82A}">
                    <a16:rowId xmlns:a16="http://schemas.microsoft.com/office/drawing/2014/main" val="3599154405"/>
                  </a:ext>
                </a:extLst>
              </a:tr>
              <a:tr h="370840">
                <a:tc>
                  <a:txBody>
                    <a:bodyPr/>
                    <a:lstStyle/>
                    <a:p>
                      <a:r>
                        <a:rPr lang="en-US" sz="1500" b="0" dirty="0"/>
                        <a:t>Tableau Reader</a:t>
                      </a:r>
                    </a:p>
                  </a:txBody>
                  <a:tcPr/>
                </a:tc>
                <a:tc>
                  <a:txBody>
                    <a:bodyPr/>
                    <a:lstStyle/>
                    <a:p>
                      <a:r>
                        <a:rPr lang="en-US" sz="1500" b="0" i="0" kern="1200" dirty="0">
                          <a:solidFill>
                            <a:schemeClr val="dk1"/>
                          </a:solidFill>
                          <a:effectLst/>
                          <a:latin typeface="+mn-lt"/>
                          <a:ea typeface="+mn-ea"/>
                          <a:cs typeface="+mn-cs"/>
                        </a:rPr>
                        <a:t>Email a workbook and its data source to others saved as a .</a:t>
                      </a:r>
                      <a:r>
                        <a:rPr lang="en-US" sz="1500" b="0" i="0" kern="1200" dirty="0" err="1">
                          <a:solidFill>
                            <a:schemeClr val="dk1"/>
                          </a:solidFill>
                          <a:effectLst/>
                          <a:latin typeface="+mn-lt"/>
                          <a:ea typeface="+mn-ea"/>
                          <a:cs typeface="+mn-cs"/>
                        </a:rPr>
                        <a:t>twbx</a:t>
                      </a:r>
                      <a:r>
                        <a:rPr lang="en-US" sz="1500" b="0" i="0" kern="1200" dirty="0">
                          <a:solidFill>
                            <a:schemeClr val="dk1"/>
                          </a:solidFill>
                          <a:effectLst/>
                          <a:latin typeface="+mn-lt"/>
                          <a:ea typeface="+mn-ea"/>
                          <a:cs typeface="+mn-cs"/>
                        </a:rPr>
                        <a:t>, and they can open and see its contents using Tableau Reader. Tableau Reader is a free application that can be used to open and see workbooks that have been built in Tableau Desktop.</a:t>
                      </a:r>
                    </a:p>
                  </a:txBody>
                  <a:tcPr/>
                </a:tc>
                <a:extLst>
                  <a:ext uri="{0D108BD9-81ED-4DB2-BD59-A6C34878D82A}">
                    <a16:rowId xmlns:a16="http://schemas.microsoft.com/office/drawing/2014/main" val="549912077"/>
                  </a:ext>
                </a:extLst>
              </a:tr>
              <a:tr h="370840">
                <a:tc>
                  <a:txBody>
                    <a:bodyPr/>
                    <a:lstStyle/>
                    <a:p>
                      <a:r>
                        <a:rPr lang="en-US" sz="1500" b="0" dirty="0"/>
                        <a:t>Tableau Server</a:t>
                      </a:r>
                    </a:p>
                  </a:txBody>
                  <a:tcPr/>
                </a:tc>
                <a:tc>
                  <a:txBody>
                    <a:bodyPr/>
                    <a:lstStyle/>
                    <a:p>
                      <a:r>
                        <a:rPr lang="en-US" sz="1500" b="0" i="0" kern="1200" dirty="0">
                          <a:solidFill>
                            <a:schemeClr val="dk1"/>
                          </a:solidFill>
                          <a:effectLst/>
                          <a:latin typeface="+mn-lt"/>
                          <a:ea typeface="+mn-ea"/>
                          <a:cs typeface="+mn-cs"/>
                        </a:rPr>
                        <a:t>Tableau Server provides browser-based analytics. After publishing your workbook to Tableau Server, others with a Tableau Server account can sign in to see your workbook.</a:t>
                      </a:r>
                    </a:p>
                  </a:txBody>
                  <a:tcPr/>
                </a:tc>
                <a:extLst>
                  <a:ext uri="{0D108BD9-81ED-4DB2-BD59-A6C34878D82A}">
                    <a16:rowId xmlns:a16="http://schemas.microsoft.com/office/drawing/2014/main" val="823046561"/>
                  </a:ext>
                </a:extLst>
              </a:tr>
              <a:tr h="370840">
                <a:tc>
                  <a:txBody>
                    <a:bodyPr/>
                    <a:lstStyle/>
                    <a:p>
                      <a:r>
                        <a:rPr lang="en-US" sz="1500" b="0" dirty="0"/>
                        <a:t>Tableau Cloud</a:t>
                      </a:r>
                    </a:p>
                  </a:txBody>
                  <a:tcPr/>
                </a:tc>
                <a:tc>
                  <a:txBody>
                    <a:bodyPr/>
                    <a:lstStyle/>
                    <a:p>
                      <a:r>
                        <a:rPr lang="en-US" sz="1500" b="0" i="0" kern="1200" dirty="0">
                          <a:solidFill>
                            <a:schemeClr val="dk1"/>
                          </a:solidFill>
                          <a:effectLst/>
                          <a:latin typeface="+mn-lt"/>
                          <a:ea typeface="+mn-ea"/>
                          <a:cs typeface="+mn-cs"/>
                        </a:rPr>
                        <a:t>Tableau Cloud lets you view and share dashboards from the office, at home or on the road. There are native mobile apps, that can be accessed from the Web or a mobile device. Only authorized users can interact with data and dashboards. Uses single sign-on to make security easy for trusted users.</a:t>
                      </a:r>
                    </a:p>
                  </a:txBody>
                  <a:tcPr/>
                </a:tc>
                <a:extLst>
                  <a:ext uri="{0D108BD9-81ED-4DB2-BD59-A6C34878D82A}">
                    <a16:rowId xmlns:a16="http://schemas.microsoft.com/office/drawing/2014/main" val="4089057322"/>
                  </a:ext>
                </a:extLst>
              </a:tr>
              <a:tr h="370840">
                <a:tc>
                  <a:txBody>
                    <a:bodyPr/>
                    <a:lstStyle/>
                    <a:p>
                      <a:r>
                        <a:rPr lang="en-US" sz="1500" b="0" dirty="0"/>
                        <a:t>Tableau Public</a:t>
                      </a:r>
                    </a:p>
                  </a:txBody>
                  <a:tcPr/>
                </a:tc>
                <a:tc>
                  <a:txBody>
                    <a:bodyPr/>
                    <a:lstStyle/>
                    <a:p>
                      <a:r>
                        <a:rPr lang="en-US" sz="1500" b="0" i="0" kern="1200" dirty="0">
                          <a:solidFill>
                            <a:schemeClr val="dk1"/>
                          </a:solidFill>
                          <a:effectLst/>
                          <a:latin typeface="+mn-lt"/>
                          <a:ea typeface="+mn-ea"/>
                          <a:cs typeface="+mn-cs"/>
                        </a:rPr>
                        <a:t>After publishing a workbook to Tableau Public, anyone with a link to the workbook can see its contents. Workbooks and the underlying data saved to Tableau Public are accessible to the public.</a:t>
                      </a:r>
                    </a:p>
                  </a:txBody>
                  <a:tcPr/>
                </a:tc>
                <a:extLst>
                  <a:ext uri="{0D108BD9-81ED-4DB2-BD59-A6C34878D82A}">
                    <a16:rowId xmlns:a16="http://schemas.microsoft.com/office/drawing/2014/main" val="971870075"/>
                  </a:ext>
                </a:extLst>
              </a:tr>
              <a:tr h="370840">
                <a:tc>
                  <a:txBody>
                    <a:bodyPr/>
                    <a:lstStyle/>
                    <a:p>
                      <a:r>
                        <a:rPr lang="en-US" sz="1500" b="0" dirty="0"/>
                        <a:t>Export as Version</a:t>
                      </a:r>
                    </a:p>
                  </a:txBody>
                  <a:tcPr/>
                </a:tc>
                <a:tc>
                  <a:txBody>
                    <a:bodyPr/>
                    <a:lstStyle/>
                    <a:p>
                      <a:r>
                        <a:rPr lang="en-US" sz="1500" b="0" i="0" kern="1200" dirty="0">
                          <a:solidFill>
                            <a:schemeClr val="dk1"/>
                          </a:solidFill>
                          <a:effectLst/>
                          <a:latin typeface="+mn-lt"/>
                          <a:ea typeface="+mn-ea"/>
                          <a:cs typeface="+mn-cs"/>
                        </a:rPr>
                        <a:t>Used if you want to save to an earlier version of Tableau format.</a:t>
                      </a:r>
                    </a:p>
                  </a:txBody>
                  <a:tcPr/>
                </a:tc>
                <a:extLst>
                  <a:ext uri="{0D108BD9-81ED-4DB2-BD59-A6C34878D82A}">
                    <a16:rowId xmlns:a16="http://schemas.microsoft.com/office/drawing/2014/main" val="3107978475"/>
                  </a:ext>
                </a:extLst>
              </a:tr>
            </a:tbl>
          </a:graphicData>
        </a:graphic>
      </p:graphicFrame>
    </p:spTree>
    <p:extLst>
      <p:ext uri="{BB962C8B-B14F-4D97-AF65-F5344CB8AC3E}">
        <p14:creationId xmlns:p14="http://schemas.microsoft.com/office/powerpoint/2010/main" val="121858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3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1:  the marks card</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9" name="Content Placeholder 18">
            <a:extLst>
              <a:ext uri="{FF2B5EF4-FFF2-40B4-BE49-F238E27FC236}">
                <a16:creationId xmlns:a16="http://schemas.microsoft.com/office/drawing/2014/main" id="{62C54A7E-38DE-40B7-8884-411294186331}"/>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00932" y="685800"/>
            <a:ext cx="3657600" cy="3614738"/>
          </a:xfrm>
          <a:prstGeom prst="rect">
            <a:avLst/>
          </a:prstGeom>
        </p:spPr>
      </p:pic>
      <p:sp>
        <p:nvSpPr>
          <p:cNvPr id="5" name="TextBox 4">
            <a:extLst>
              <a:ext uri="{FF2B5EF4-FFF2-40B4-BE49-F238E27FC236}">
                <a16:creationId xmlns:a16="http://schemas.microsoft.com/office/drawing/2014/main" id="{0482F24C-8293-4D00-AFB1-3B89D56EF540}"/>
              </a:ext>
            </a:extLst>
          </p:cNvPr>
          <p:cNvSpPr txBox="1"/>
          <p:nvPr/>
        </p:nvSpPr>
        <p:spPr>
          <a:xfrm>
            <a:off x="739774" y="4547475"/>
            <a:ext cx="9390062" cy="646331"/>
          </a:xfrm>
          <a:prstGeom prst="rect">
            <a:avLst/>
          </a:prstGeom>
          <a:noFill/>
        </p:spPr>
        <p:txBody>
          <a:bodyPr wrap="square" rtlCol="0">
            <a:spAutoFit/>
          </a:bodyPr>
          <a:lstStyle/>
          <a:p>
            <a:r>
              <a:rPr lang="en-US" dirty="0"/>
              <a:t>Tableau displays data using marks, where every mark corresponds to a row (or group of rows) in your data source.</a:t>
            </a:r>
          </a:p>
        </p:txBody>
      </p:sp>
    </p:spTree>
    <p:extLst>
      <p:ext uri="{BB962C8B-B14F-4D97-AF65-F5344CB8AC3E}">
        <p14:creationId xmlns:p14="http://schemas.microsoft.com/office/powerpoint/2010/main" val="236417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02F99-4D2E-C38B-7780-689AA9958280}"/>
              </a:ext>
            </a:extLst>
          </p:cNvPr>
          <p:cNvPicPr>
            <a:picLocks noChangeAspect="1"/>
          </p:cNvPicPr>
          <p:nvPr/>
        </p:nvPicPr>
        <p:blipFill rotWithShape="1">
          <a:blip r:embed="rId2">
            <a:duotone>
              <a:schemeClr val="bg2">
                <a:shade val="45000"/>
                <a:satMod val="135000"/>
              </a:schemeClr>
              <a:prstClr val="white"/>
            </a:duotone>
            <a:alphaModFix amt="15000"/>
          </a:blip>
          <a:srcRect t="25000"/>
          <a:stretch/>
        </p:blipFill>
        <p:spPr>
          <a:xfrm>
            <a:off x="28437" y="10"/>
            <a:ext cx="12191980" cy="6857990"/>
          </a:xfrm>
          <a:prstGeom prst="rect">
            <a:avLst/>
          </a:prstGeom>
        </p:spPr>
      </p:pic>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1:  the marks card</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7" name="Table 7">
            <a:extLst>
              <a:ext uri="{FF2B5EF4-FFF2-40B4-BE49-F238E27FC236}">
                <a16:creationId xmlns:a16="http://schemas.microsoft.com/office/drawing/2014/main" id="{CE5881B6-9B7E-CBD8-0506-DAF564303898}"/>
              </a:ext>
            </a:extLst>
          </p:cNvPr>
          <p:cNvGraphicFramePr>
            <a:graphicFrameLocks noGrp="1"/>
          </p:cNvGraphicFramePr>
          <p:nvPr>
            <p:ph idx="1"/>
            <p:extLst>
              <p:ext uri="{D42A27DB-BD31-4B8C-83A1-F6EECF244321}">
                <p14:modId xmlns:p14="http://schemas.microsoft.com/office/powerpoint/2010/main" val="3713841931"/>
              </p:ext>
            </p:extLst>
          </p:nvPr>
        </p:nvGraphicFramePr>
        <p:xfrm>
          <a:off x="871259" y="240146"/>
          <a:ext cx="9972161" cy="5318760"/>
        </p:xfrm>
        <a:graphic>
          <a:graphicData uri="http://schemas.openxmlformats.org/drawingml/2006/table">
            <a:tbl>
              <a:tblPr firstRow="1" bandRow="1">
                <a:tableStyleId>{5C22544A-7EE6-4342-B048-85BDC9FD1C3A}</a:tableStyleId>
              </a:tblPr>
              <a:tblGrid>
                <a:gridCol w="1497943">
                  <a:extLst>
                    <a:ext uri="{9D8B030D-6E8A-4147-A177-3AD203B41FA5}">
                      <a16:colId xmlns:a16="http://schemas.microsoft.com/office/drawing/2014/main" val="3588885420"/>
                    </a:ext>
                  </a:extLst>
                </a:gridCol>
                <a:gridCol w="8474218">
                  <a:extLst>
                    <a:ext uri="{9D8B030D-6E8A-4147-A177-3AD203B41FA5}">
                      <a16:colId xmlns:a16="http://schemas.microsoft.com/office/drawing/2014/main" val="2677454705"/>
                    </a:ext>
                  </a:extLst>
                </a:gridCol>
              </a:tblGrid>
              <a:tr h="370840">
                <a:tc>
                  <a:txBody>
                    <a:bodyPr/>
                    <a:lstStyle/>
                    <a:p>
                      <a:r>
                        <a:rPr lang="en-US" dirty="0"/>
                        <a:t>SETTINGS</a:t>
                      </a:r>
                    </a:p>
                  </a:txBody>
                  <a:tcPr/>
                </a:tc>
                <a:tc>
                  <a:txBody>
                    <a:bodyPr/>
                    <a:lstStyle/>
                    <a:p>
                      <a:r>
                        <a:rPr lang="en-US" dirty="0"/>
                        <a:t>USE</a:t>
                      </a:r>
                    </a:p>
                  </a:txBody>
                  <a:tcPr/>
                </a:tc>
                <a:extLst>
                  <a:ext uri="{0D108BD9-81ED-4DB2-BD59-A6C34878D82A}">
                    <a16:rowId xmlns:a16="http://schemas.microsoft.com/office/drawing/2014/main" val="550313765"/>
                  </a:ext>
                </a:extLst>
              </a:tr>
              <a:tr h="370840">
                <a:tc>
                  <a:txBody>
                    <a:bodyPr/>
                    <a:lstStyle/>
                    <a:p>
                      <a:r>
                        <a:rPr lang="en-US" dirty="0"/>
                        <a:t>Color</a:t>
                      </a:r>
                    </a:p>
                  </a:txBody>
                  <a:tcPr/>
                </a:tc>
                <a:tc>
                  <a:txBody>
                    <a:bodyPr/>
                    <a:lstStyle/>
                    <a:p>
                      <a:r>
                        <a:rPr lang="en-US" sz="1800" b="0" i="0" kern="1200" dirty="0">
                          <a:solidFill>
                            <a:schemeClr val="dk1"/>
                          </a:solidFill>
                          <a:effectLst/>
                          <a:latin typeface="+mn-lt"/>
                          <a:ea typeface="+mn-ea"/>
                          <a:cs typeface="+mn-cs"/>
                        </a:rPr>
                        <a:t>Updates all marks in the view to the color you choose.  If you drag a discrete field (blue) to Color on the Marks card, the marks in the view will be broken out by that field , and each will be assigned a color.  (e.g., Category).  If you use a continuous field, each mark in the view is colored based on its value (e.g., Sales).</a:t>
                      </a:r>
                      <a:endParaRPr lang="en-US" dirty="0"/>
                    </a:p>
                  </a:txBody>
                  <a:tcPr/>
                </a:tc>
                <a:extLst>
                  <a:ext uri="{0D108BD9-81ED-4DB2-BD59-A6C34878D82A}">
                    <a16:rowId xmlns:a16="http://schemas.microsoft.com/office/drawing/2014/main" val="558563906"/>
                  </a:ext>
                </a:extLst>
              </a:tr>
              <a:tr h="370840">
                <a:tc>
                  <a:txBody>
                    <a:bodyPr/>
                    <a:lstStyle/>
                    <a:p>
                      <a:r>
                        <a:rPr lang="en-US" dirty="0"/>
                        <a:t>Size</a:t>
                      </a:r>
                    </a:p>
                  </a:txBody>
                  <a:tcPr/>
                </a:tc>
                <a:tc>
                  <a:txBody>
                    <a:bodyPr/>
                    <a:lstStyle/>
                    <a:p>
                      <a:r>
                        <a:rPr lang="en-US" sz="1800" kern="1200" dirty="0">
                          <a:solidFill>
                            <a:schemeClr val="dk1"/>
                          </a:solidFill>
                          <a:effectLst/>
                          <a:latin typeface="+mn-lt"/>
                          <a:ea typeface="+mn-ea"/>
                          <a:cs typeface="+mn-cs"/>
                        </a:rPr>
                        <a:t>Changes the size of marks in the view.  If the field  is a discrete field, the marks will be separated according to the members in the dimension, and assigns a unique size to each member.  If the field is continuous, each mark is drawn with a different size using a continuous range.</a:t>
                      </a:r>
                    </a:p>
                  </a:txBody>
                  <a:tcPr/>
                </a:tc>
                <a:extLst>
                  <a:ext uri="{0D108BD9-81ED-4DB2-BD59-A6C34878D82A}">
                    <a16:rowId xmlns:a16="http://schemas.microsoft.com/office/drawing/2014/main" val="278363975"/>
                  </a:ext>
                </a:extLst>
              </a:tr>
              <a:tr h="370840">
                <a:tc>
                  <a:txBody>
                    <a:bodyPr/>
                    <a:lstStyle/>
                    <a:p>
                      <a:r>
                        <a:rPr lang="en-US" dirty="0"/>
                        <a:t>Label/Text</a:t>
                      </a:r>
                    </a:p>
                  </a:txBody>
                  <a:tcPr/>
                </a:tc>
                <a:tc>
                  <a:txBody>
                    <a:bodyPr/>
                    <a:lstStyle/>
                    <a:p>
                      <a:r>
                        <a:rPr lang="en-US" sz="1800" b="0" i="0" kern="1200" dirty="0">
                          <a:solidFill>
                            <a:schemeClr val="dk1"/>
                          </a:solidFill>
                          <a:effectLst/>
                          <a:latin typeface="+mn-lt"/>
                          <a:ea typeface="+mn-ea"/>
                          <a:cs typeface="+mn-cs"/>
                        </a:rPr>
                        <a:t>Marks are separated according to the members in the dimension.</a:t>
                      </a:r>
                    </a:p>
                  </a:txBody>
                  <a:tcPr/>
                </a:tc>
                <a:extLst>
                  <a:ext uri="{0D108BD9-81ED-4DB2-BD59-A6C34878D82A}">
                    <a16:rowId xmlns:a16="http://schemas.microsoft.com/office/drawing/2014/main" val="1630748077"/>
                  </a:ext>
                </a:extLst>
              </a:tr>
              <a:tr h="370840">
                <a:tc>
                  <a:txBody>
                    <a:bodyPr/>
                    <a:lstStyle/>
                    <a:p>
                      <a:r>
                        <a:rPr lang="en-US" dirty="0"/>
                        <a:t>Detail</a:t>
                      </a:r>
                    </a:p>
                  </a:txBody>
                  <a:tcPr/>
                </a:tc>
                <a:tc>
                  <a:txBody>
                    <a:bodyPr/>
                    <a:lstStyle/>
                    <a:p>
                      <a:r>
                        <a:rPr lang="en-US" sz="1800" b="0" i="0" kern="1200" dirty="0">
                          <a:solidFill>
                            <a:schemeClr val="dk1"/>
                          </a:solidFill>
                          <a:effectLst/>
                          <a:latin typeface="+mn-lt"/>
                          <a:ea typeface="+mn-ea"/>
                          <a:cs typeface="+mn-cs"/>
                        </a:rPr>
                        <a:t>Marks are separated according to the members of that dimension.  Dropping a dimension on Detail is a way to show more data without changing the viz structure.</a:t>
                      </a:r>
                    </a:p>
                  </a:txBody>
                  <a:tcPr/>
                </a:tc>
                <a:extLst>
                  <a:ext uri="{0D108BD9-81ED-4DB2-BD59-A6C34878D82A}">
                    <a16:rowId xmlns:a16="http://schemas.microsoft.com/office/drawing/2014/main" val="2707584108"/>
                  </a:ext>
                </a:extLst>
              </a:tr>
              <a:tr h="370840">
                <a:tc>
                  <a:txBody>
                    <a:bodyPr/>
                    <a:lstStyle/>
                    <a:p>
                      <a:r>
                        <a:rPr lang="en-US" dirty="0"/>
                        <a:t>Tooltip</a:t>
                      </a:r>
                    </a:p>
                  </a:txBody>
                  <a:tcPr/>
                </a:tc>
                <a:tc>
                  <a:txBody>
                    <a:bodyPr/>
                    <a:lstStyle/>
                    <a:p>
                      <a:r>
                        <a:rPr lang="en-US" sz="1800" b="0" i="0" kern="1200" dirty="0">
                          <a:solidFill>
                            <a:schemeClr val="dk1"/>
                          </a:solidFill>
                          <a:effectLst/>
                          <a:latin typeface="+mn-lt"/>
                          <a:ea typeface="+mn-ea"/>
                          <a:cs typeface="+mn-cs"/>
                        </a:rPr>
                        <a:t>Show when hovering over a mark.  Can be edited to include both static and dynamic text.  You can also modify which fields are included.</a:t>
                      </a:r>
                    </a:p>
                  </a:txBody>
                  <a:tcPr/>
                </a:tc>
                <a:extLst>
                  <a:ext uri="{0D108BD9-81ED-4DB2-BD59-A6C34878D82A}">
                    <a16:rowId xmlns:a16="http://schemas.microsoft.com/office/drawing/2014/main" val="1698727566"/>
                  </a:ext>
                </a:extLst>
              </a:tr>
              <a:tr h="370840">
                <a:tc>
                  <a:txBody>
                    <a:bodyPr/>
                    <a:lstStyle/>
                    <a:p>
                      <a:r>
                        <a:rPr lang="en-US" dirty="0"/>
                        <a:t>Shape</a:t>
                      </a:r>
                    </a:p>
                  </a:txBody>
                  <a:tcPr/>
                </a:tc>
                <a:tc>
                  <a:txBody>
                    <a:bodyPr/>
                    <a:lstStyle/>
                    <a:p>
                      <a:r>
                        <a:rPr lang="en-US" sz="1800" b="0" i="0" kern="1200" dirty="0">
                          <a:solidFill>
                            <a:schemeClr val="dk1"/>
                          </a:solidFill>
                          <a:effectLst/>
                          <a:latin typeface="+mn-lt"/>
                          <a:ea typeface="+mn-ea"/>
                          <a:cs typeface="+mn-cs"/>
                        </a:rPr>
                        <a:t>Changes the shape of marks.</a:t>
                      </a:r>
                    </a:p>
                  </a:txBody>
                  <a:tcPr/>
                </a:tc>
                <a:extLst>
                  <a:ext uri="{0D108BD9-81ED-4DB2-BD59-A6C34878D82A}">
                    <a16:rowId xmlns:a16="http://schemas.microsoft.com/office/drawing/2014/main" val="1675242613"/>
                  </a:ext>
                </a:extLst>
              </a:tr>
            </a:tbl>
          </a:graphicData>
        </a:graphic>
      </p:graphicFrame>
    </p:spTree>
    <p:extLst>
      <p:ext uri="{BB962C8B-B14F-4D97-AF65-F5344CB8AC3E}">
        <p14:creationId xmlns:p14="http://schemas.microsoft.com/office/powerpoint/2010/main" val="89420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2:  working with data in tableau</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3852003352"/>
              </p:ext>
            </p:extLst>
          </p:nvPr>
        </p:nvGraphicFramePr>
        <p:xfrm>
          <a:off x="415925" y="2557462"/>
          <a:ext cx="1037884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40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669395" y="5110787"/>
            <a:ext cx="8534400" cy="1507067"/>
          </a:xfrm>
        </p:spPr>
        <p:txBody>
          <a:bodyPr>
            <a:normAutofit/>
          </a:bodyPr>
          <a:lstStyle/>
          <a:p>
            <a:r>
              <a:rPr lang="en-US" dirty="0"/>
              <a:t>Module 2:  the tableau paradigm</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Content Placeholder 4">
            <a:extLst>
              <a:ext uri="{FF2B5EF4-FFF2-40B4-BE49-F238E27FC236}">
                <a16:creationId xmlns:a16="http://schemas.microsoft.com/office/drawing/2014/main" id="{C3F9B0A6-E578-42FE-B196-0C7ED5DE07A5}"/>
              </a:ext>
            </a:extLst>
          </p:cNvPr>
          <p:cNvPicPr>
            <a:picLocks noGrp="1" noChangeAspect="1"/>
          </p:cNvPicPr>
          <p:nvPr>
            <p:ph idx="1"/>
          </p:nvPr>
        </p:nvPicPr>
        <p:blipFill>
          <a:blip r:embed="rId2"/>
          <a:stretch>
            <a:fillRect/>
          </a:stretch>
        </p:blipFill>
        <p:spPr>
          <a:xfrm>
            <a:off x="512089" y="1213103"/>
            <a:ext cx="5981700" cy="3500459"/>
          </a:xfrm>
          <a:prstGeom prst="rect">
            <a:avLst/>
          </a:prstGeom>
        </p:spPr>
      </p:pic>
      <p:sp>
        <p:nvSpPr>
          <p:cNvPr id="9" name="TextBox 8">
            <a:extLst>
              <a:ext uri="{FF2B5EF4-FFF2-40B4-BE49-F238E27FC236}">
                <a16:creationId xmlns:a16="http://schemas.microsoft.com/office/drawing/2014/main" id="{AA484B0E-8D75-4455-A7B2-89FFF49EC187}"/>
              </a:ext>
            </a:extLst>
          </p:cNvPr>
          <p:cNvSpPr txBox="1"/>
          <p:nvPr/>
        </p:nvSpPr>
        <p:spPr>
          <a:xfrm>
            <a:off x="7258556" y="1569855"/>
            <a:ext cx="3520035" cy="3139321"/>
          </a:xfrm>
          <a:prstGeom prst="rect">
            <a:avLst/>
          </a:prstGeom>
          <a:noFill/>
        </p:spPr>
        <p:txBody>
          <a:bodyPr wrap="square" rtlCol="0">
            <a:spAutoFit/>
          </a:bodyPr>
          <a:lstStyle/>
          <a:p>
            <a:r>
              <a:rPr lang="en-US" dirty="0"/>
              <a:t>The Tableau paradigm, simply put, is the experience of working in Tableau as a result of </a:t>
            </a:r>
            <a:r>
              <a:rPr lang="en-US" dirty="0" err="1"/>
              <a:t>VizQL</a:t>
            </a:r>
            <a:r>
              <a:rPr lang="en-US" dirty="0"/>
              <a:t> (Visual Query Language).  </a:t>
            </a:r>
            <a:r>
              <a:rPr lang="en-US" dirty="0" err="1"/>
              <a:t>VizQL</a:t>
            </a:r>
            <a:r>
              <a:rPr lang="en-US" dirty="0"/>
              <a:t> allows Tableau to translate your actions, as you drag and drop fields of data, into a query language that defines how the data encodes those visual elements.  </a:t>
            </a:r>
          </a:p>
        </p:txBody>
      </p:sp>
    </p:spTree>
    <p:extLst>
      <p:ext uri="{BB962C8B-B14F-4D97-AF65-F5344CB8AC3E}">
        <p14:creationId xmlns:p14="http://schemas.microsoft.com/office/powerpoint/2010/main" val="25695992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0</TotalTime>
  <Words>4222</Words>
  <Application>Microsoft Office PowerPoint</Application>
  <PresentationFormat>Widescreen</PresentationFormat>
  <Paragraphs>442</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Century Gothic</vt:lpstr>
      <vt:lpstr>Merriweather</vt:lpstr>
      <vt:lpstr>Wingdings 3</vt:lpstr>
      <vt:lpstr>Slice</vt:lpstr>
      <vt:lpstr>Tableau - introduction</vt:lpstr>
      <vt:lpstr>Module 1:  creating your first visualizations and dashboard</vt:lpstr>
      <vt:lpstr>Module 1:  tableau interface – data source view</vt:lpstr>
      <vt:lpstr>Module 1:  logical and physical layers</vt:lpstr>
      <vt:lpstr>Module 1:  tableau interface – sheet view</vt:lpstr>
      <vt:lpstr>Module 1:  the marks card</vt:lpstr>
      <vt:lpstr>Module 1:  the marks card</vt:lpstr>
      <vt:lpstr>Module 2:  working with data in tableau</vt:lpstr>
      <vt:lpstr>Module 2:  the tableau paradigm</vt:lpstr>
      <vt:lpstr>Module 2:  definitions</vt:lpstr>
      <vt:lpstr>Module 2: definitions</vt:lpstr>
      <vt:lpstr>Module 2:  join types – left join</vt:lpstr>
      <vt:lpstr>Module 2:  join types – right join</vt:lpstr>
      <vt:lpstr>Module 2:  join types – inner join</vt:lpstr>
      <vt:lpstr>Module 2:  join types – full outer join</vt:lpstr>
      <vt:lpstr>Module 3:  moving from foundational to advanced visualizations</vt:lpstr>
      <vt:lpstr>Module 3:  definitions</vt:lpstr>
      <vt:lpstr>Module 4:  using row-level and aggregate calculations</vt:lpstr>
      <vt:lpstr>Module 4:  three levels of calculation</vt:lpstr>
      <vt:lpstr>Module 4:  definitions</vt:lpstr>
      <vt:lpstr>Module 4:  performance considerations</vt:lpstr>
      <vt:lpstr>Module 4:  performance considerations</vt:lpstr>
      <vt:lpstr>Module 5:  table calculations</vt:lpstr>
      <vt:lpstr>Module 5:  an overview of table calculations</vt:lpstr>
      <vt:lpstr>Module 5:  quick table calculations</vt:lpstr>
      <vt:lpstr>Module 5:  definitions</vt:lpstr>
      <vt:lpstr>Module 5:  addressing optionS</vt:lpstr>
      <vt:lpstr>Module 5:  addressing optionS</vt:lpstr>
      <vt:lpstr>Module 5:  addressing optionS</vt:lpstr>
      <vt:lpstr>Module 5:  addressing optionS</vt:lpstr>
      <vt:lpstr>Module 5:  addressing optionS</vt:lpstr>
      <vt:lpstr>Module 5:  addressing optionS</vt:lpstr>
      <vt:lpstr>Module 5:  addressing optionS</vt:lpstr>
      <vt:lpstr>Module 5:  addressing optionS</vt:lpstr>
      <vt:lpstr>Module 5:  addressing optionS</vt:lpstr>
      <vt:lpstr>Module 5:  addressing optionS</vt:lpstr>
      <vt:lpstr>Module 6:  formatting a visualization to look great and work well</vt:lpstr>
      <vt:lpstr>Module 6:  formatting considerations</vt:lpstr>
      <vt:lpstr>Module 6:  how formatting works in tableau</vt:lpstr>
      <vt:lpstr>Module 7:  telling a data story with dashboards</vt:lpstr>
      <vt:lpstr>Module 7:  definitions</vt:lpstr>
      <vt:lpstr>Module 7:  dashboard actions</vt:lpstr>
      <vt:lpstr>Module 8:  adding value to analysis – trends, distributions, and forecasting</vt:lpstr>
      <vt:lpstr>Module 8:  definitions</vt:lpstr>
      <vt:lpstr>Module 8:  types of trend lines</vt:lpstr>
      <vt:lpstr>Module 8:  Forecast definitions</vt:lpstr>
      <vt:lpstr>Module 8:  Forecast options – Part 1</vt:lpstr>
      <vt:lpstr>Module 8:  Forecast options – Part 2</vt:lpstr>
      <vt:lpstr>Module 8:  Forecast result options</vt:lpstr>
      <vt:lpstr>Module 9:  making data work for you</vt:lpstr>
      <vt:lpstr>Module 9:  structuring data in tableau</vt:lpstr>
      <vt:lpstr>Module 9:  advanced fixes for data problems</vt:lpstr>
      <vt:lpstr>Module 10:  advanced techniques, tips, and tricks</vt:lpstr>
      <vt:lpstr>Module 10:  sheet swapping</vt:lpstr>
      <vt:lpstr>Module 10:  leveraging sets</vt:lpstr>
      <vt:lpstr>Module 11:  Sharing your data story</vt:lpstr>
      <vt:lpstr>Module 11:  sharing your data 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2022-09-20T04:03:39Z</dcterms:created>
  <dcterms:modified xsi:type="dcterms:W3CDTF">2022-09-20T04:03:45Z</dcterms:modified>
</cp:coreProperties>
</file>