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72" r:id="rId4"/>
    <p:sldId id="269" r:id="rId5"/>
    <p:sldId id="273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A7C7-1A00-438D-8BAB-BF18CD239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B354-6E23-4BF6-83D7-A250A9A53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8D53-149F-4DA7-A8D2-8F1A509A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E4D2-5281-4092-83CC-B5BC220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7A06-A022-4E0C-9094-31051733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522D-766B-4B8A-9EED-3606E74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36B8-5C13-4E49-B9A0-806F63E9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77DB-B8D3-4710-8B88-20225EF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2A87-CC28-4F11-9DE3-FF93469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84B2-9DD4-4BD9-8CF1-F99C136E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CD51-EBA2-45C3-BDEC-A0D97652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2494-0F01-41A8-8E91-119CBD38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FDB1-5CEB-4091-ADF1-48E80846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8083-739D-4119-85C7-24C408DA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85A4-ACE9-4A51-8388-7849615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3AE1-8F44-4833-9976-C882361D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05F-5064-4DEC-9E2A-2BF64F09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62CD-E84E-4239-A2D4-2EFD0DC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0375-509D-4AB6-A375-C03F1D3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C0AE-9509-4D1E-ABED-A7684BB5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1AA1-1F21-4757-9A64-E6B7B04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413F-22F5-4F78-848E-1DB5B3F7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EBFD-0B28-424D-B83A-4BB44126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C506-A832-45F7-B51A-26E5DF5F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ED86-893B-4191-9102-C114C44E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1108-3566-43B6-96AD-9D61437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AA83-E81B-4085-A86B-73F5C610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AF2E-96E4-42F1-8DF0-EBCD30AC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2754F-1B2D-404A-B5C6-0A7F1846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5126-83C0-4515-A1C4-EE111A4D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5A5E-0751-41DC-B36D-378848B5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8E18-2A8E-4173-B398-4030969A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309D-3D5C-4B47-8332-4D5DDF17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B5E-438E-4B53-B4FD-2BF15760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A91E2-6853-4A5F-9101-795D55EA8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164B-04F7-4C22-844F-3B765E25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ADF73-738F-4758-8C03-16E391CF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3B96-DE82-4958-B75C-2EB9899E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85F47-9613-43B4-AD12-F5E10B0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68BF-433E-486D-8A08-A4671C30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C1E4E-5C4D-4D74-A180-07C7AB07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FC94-9E2E-4CD5-8B2E-8094C7E6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90703-5A14-41E0-B02A-77A623A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DE405-7273-4B88-9873-1A9A5580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615DA-8D34-4210-AEBA-7AD955EE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1F52-AE5D-45DA-B554-DC80C7FB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87D8-9955-4601-9173-759D7E35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60E3-FFEE-41D1-B489-0189CBEC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DAE7C-08D7-4AD9-8636-32F76730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EB97-0F5D-40A3-9207-C34349BD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12FD-4652-411B-8A5D-C138A2B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A42DB-ED7D-4493-A189-06A8A634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785F-889D-467C-BE27-471C1D3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670DB-E61F-4E43-BEB0-3F491643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9DBD-C483-4B1B-8D4D-F6DB7C45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93D1-5692-4BD2-B55D-78ECB62C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57A9-6F5B-41B0-A241-C083A9E8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1E671-E0D7-4ADC-9509-187077E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9D004-ED04-46FB-AB13-0EB29DFC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FAAF-654B-483C-8036-4F633096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F1D3-21FF-4520-B54F-1C12B5456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5E8F-711D-47F7-B948-53AC58437B7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DAA2-446C-40AE-9470-B26856344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08E6-D42B-4DF1-8674-55A654D0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C65-A246-46A9-9B34-6E40C1A3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331"/>
            <a:ext cx="9144000" cy="2387600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NHL Game Prediction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9C8-A47A-4354-8807-A50F3548E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60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 Data Engineering pipeline for better bets</a:t>
            </a:r>
          </a:p>
          <a:p>
            <a:r>
              <a:rPr lang="en-US" sz="3200" dirty="0"/>
              <a:t>By Matt Zirpoli</a:t>
            </a:r>
          </a:p>
        </p:txBody>
      </p:sp>
    </p:spTree>
    <p:extLst>
      <p:ext uri="{BB962C8B-B14F-4D97-AF65-F5344CB8AC3E}">
        <p14:creationId xmlns:p14="http://schemas.microsoft.com/office/powerpoint/2010/main" val="145039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E21-655B-47B4-B9E6-5FB36C4A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6868-2A8C-42B8-882C-2B6C8D9E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540" y="2276856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Sports betting has been reintroduced on a larger scale than ever!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 and advanced stats are relatively new to hockey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Predictive models offer a way to “beat Vegas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E4E6-24BE-444D-BCD6-D0124EE0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03" y="2057400"/>
            <a:ext cx="4314613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10F6-DE4F-440E-8B9D-9E2B489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5" y="515729"/>
            <a:ext cx="10515600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E752-2E4D-4915-831D-D68860CA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95" y="1647449"/>
            <a:ext cx="10515600" cy="4351338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Sources</a:t>
            </a:r>
          </a:p>
          <a:p>
            <a:pPr lvl="1"/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NaturalStatTrick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Fivethirtyeight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NHL API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Features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Aggregated team stats collected by game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 to back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ELO rating</a:t>
            </a:r>
          </a:p>
          <a:p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30EF048-F775-4914-8A25-2D365FD5D40E}"/>
              </a:ext>
            </a:extLst>
          </p:cNvPr>
          <p:cNvGrpSpPr/>
          <p:nvPr/>
        </p:nvGrpSpPr>
        <p:grpSpPr>
          <a:xfrm>
            <a:off x="6991738" y="143150"/>
            <a:ext cx="5141075" cy="6369617"/>
            <a:chOff x="6319107" y="211575"/>
            <a:chExt cx="5372058" cy="66448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115082-0038-48EA-BCF5-36E31650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107" y="276124"/>
              <a:ext cx="1218839" cy="685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D20D11-217E-4F1A-9764-33C1B9F4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21" y="211575"/>
              <a:ext cx="660224" cy="685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1AC2AB-81E8-4708-8393-BCAB07BD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986" y="211575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9E7344-C05E-40BC-8F16-B7E19086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052" y="211575"/>
              <a:ext cx="685800" cy="685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A9E7C5-3885-4613-803A-17D3F4E3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014" y="1130680"/>
              <a:ext cx="1140466" cy="685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BBC57D-85F9-42C3-8F95-4AF745B0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226" y="1130839"/>
              <a:ext cx="795225" cy="685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319367-04F3-4513-9E5F-F61711B1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877" y="1130680"/>
              <a:ext cx="801014" cy="6858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8E90EC-C3EF-4107-99F5-6D7727DB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248" y="1113393"/>
              <a:ext cx="785632" cy="6858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BE2296-7B59-4EA4-B7D6-FCA5E4EE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523" y="1994639"/>
              <a:ext cx="840362" cy="6858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7713C05-F497-48F5-AF85-6A51AD69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928" y="2050100"/>
              <a:ext cx="826643" cy="685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8F015B-2443-458A-BBAE-74660CF06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0965" y="2050100"/>
              <a:ext cx="922713" cy="685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1A6A728-A2C2-4AAE-B930-F6ADBCB5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616" y="2039856"/>
              <a:ext cx="685800" cy="685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3E1267-5523-4BA0-B220-3FBFB0FC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827" y="2812055"/>
              <a:ext cx="613810" cy="6858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AFF7F3-192B-4EFC-B2FA-96B44701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589" y="2900494"/>
              <a:ext cx="567716" cy="6858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AAFA20-9E91-4D9C-B218-289E73CC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689" y="2910901"/>
              <a:ext cx="1050627" cy="6858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80AD3A-D9CC-4F2F-8CDF-620BE27B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100" y="2915526"/>
              <a:ext cx="10287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C5A561A-4561-4EC9-9879-D2961E57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731" y="3692059"/>
              <a:ext cx="670256" cy="6858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54FC8A4-EF19-4E17-A6E2-668755E8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652" y="3709519"/>
              <a:ext cx="1158240" cy="6858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3D1FB2-BD11-434A-B692-14BA5F2D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3833" y="3730730"/>
              <a:ext cx="712800" cy="685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AF5EF5-BD60-47BC-9BD7-8DE4E65A6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9257" y="3730730"/>
              <a:ext cx="713390" cy="6858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563F432-A12B-4062-8FA0-051DEE88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084" y="4507127"/>
              <a:ext cx="579549" cy="6858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9E1FAB-1594-4C16-8094-DD3C3301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188" y="4524289"/>
              <a:ext cx="978383" cy="6858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866A194-BB17-4508-8FB4-F6DE5076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233" y="4524289"/>
              <a:ext cx="730175" cy="6858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05A4C92-25DF-45D8-A026-EA763207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207" y="4570242"/>
              <a:ext cx="844061" cy="6858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5A78B62-9228-4009-8738-969F9F0E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280" y="5343483"/>
              <a:ext cx="546092" cy="6858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6F017F-615E-4B9D-8DD9-D8AA995FD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206" y="5369468"/>
              <a:ext cx="847846" cy="6858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70FE9F6-416F-4DD1-9703-96AA6649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387" y="5377031"/>
              <a:ext cx="734021" cy="6858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CBBBBC-29CB-45BE-A38A-14EA367EE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3" y="5385446"/>
              <a:ext cx="613810" cy="6858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053712A-722D-4E40-8E80-B0F6AC9D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956" y="6120759"/>
              <a:ext cx="753804" cy="6858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D1EC9C3-03ED-48C8-8A3E-A9226197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375" y="6129762"/>
              <a:ext cx="507719" cy="6858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D349281-EA17-4C65-B8FA-6F029D9B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608" y="6170590"/>
              <a:ext cx="685800" cy="6858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E1AC25-26BE-4E70-8E32-DE00CB5F5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734" y="6129762"/>
              <a:ext cx="1089431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9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E21-655B-47B4-B9E6-5FB36C4A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512064"/>
            <a:ext cx="3932237" cy="8229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6868-2A8C-42B8-882C-2B6C8D9E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64" y="1936940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features scaled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Three models trained and tested</a:t>
            </a: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 and advanced stats are relatively new to hockey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Predictive models offer a way to “beat Vegas</a:t>
            </a:r>
            <a:r>
              <a:rPr lang="en-US" sz="2400" dirty="0"/>
              <a:t>”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975418-C4C2-4F46-BA68-19CA83C8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5537"/>
              </p:ext>
            </p:extLst>
          </p:nvPr>
        </p:nvGraphicFramePr>
        <p:xfrm>
          <a:off x="4360673" y="2484797"/>
          <a:ext cx="7514337" cy="186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779">
                  <a:extLst>
                    <a:ext uri="{9D8B030D-6E8A-4147-A177-3AD203B41FA5}">
                      <a16:colId xmlns:a16="http://schemas.microsoft.com/office/drawing/2014/main" val="2559007492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409859414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939372517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00537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3036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5664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0632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02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065545-D278-4A26-88AE-9C8B47E056C6}"/>
              </a:ext>
            </a:extLst>
          </p:cNvPr>
          <p:cNvSpPr txBox="1"/>
          <p:nvPr/>
        </p:nvSpPr>
        <p:spPr>
          <a:xfrm>
            <a:off x="4330193" y="2170176"/>
            <a:ext cx="205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4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8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Pipeline – Scraping and Storage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1059AE6-0A05-4E74-8CE0-697E11B90332}"/>
              </a:ext>
            </a:extLst>
          </p:cNvPr>
          <p:cNvSpPr/>
          <p:nvPr/>
        </p:nvSpPr>
        <p:spPr>
          <a:xfrm>
            <a:off x="1632998" y="1665573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NaturalStatTrick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20B1613-540E-49E2-9D7F-A583F4497A78}"/>
              </a:ext>
            </a:extLst>
          </p:cNvPr>
          <p:cNvSpPr/>
          <p:nvPr/>
        </p:nvSpPr>
        <p:spPr>
          <a:xfrm>
            <a:off x="1632998" y="3465576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fivethirtyeight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8F5279B-00C5-4F9C-8945-6707E425A067}"/>
              </a:ext>
            </a:extLst>
          </p:cNvPr>
          <p:cNvSpPr/>
          <p:nvPr/>
        </p:nvSpPr>
        <p:spPr>
          <a:xfrm>
            <a:off x="1632998" y="5265579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Schedule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EE44A2-6AA2-40DD-B583-E42D7F740557}"/>
              </a:ext>
            </a:extLst>
          </p:cNvPr>
          <p:cNvSpPr/>
          <p:nvPr/>
        </p:nvSpPr>
        <p:spPr>
          <a:xfrm>
            <a:off x="5392642" y="1665573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Stats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FEDCE93-4D98-47A9-A820-43BB59A7A283}"/>
              </a:ext>
            </a:extLst>
          </p:cNvPr>
          <p:cNvSpPr/>
          <p:nvPr/>
        </p:nvSpPr>
        <p:spPr>
          <a:xfrm>
            <a:off x="8436864" y="5646421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Scheduled matchups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7CFB971-E236-40A6-B372-C103DF5C5F88}"/>
              </a:ext>
            </a:extLst>
          </p:cNvPr>
          <p:cNvSpPr/>
          <p:nvPr/>
        </p:nvSpPr>
        <p:spPr>
          <a:xfrm>
            <a:off x="8436864" y="3429000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0EDA1B-FF3D-4AF5-A467-F7A094FACDB2}"/>
              </a:ext>
            </a:extLst>
          </p:cNvPr>
          <p:cNvSpPr/>
          <p:nvPr/>
        </p:nvSpPr>
        <p:spPr>
          <a:xfrm>
            <a:off x="3675888" y="1270934"/>
            <a:ext cx="7455408" cy="54498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D5E871-6B9B-4D79-9497-9167DAF47A4D}"/>
              </a:ext>
            </a:extLst>
          </p:cNvPr>
          <p:cNvSpPr/>
          <p:nvPr/>
        </p:nvSpPr>
        <p:spPr>
          <a:xfrm>
            <a:off x="4047744" y="1665573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NST data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A2C04E0-FE26-4BCD-95D3-3139F8DF8C41}"/>
              </a:ext>
            </a:extLst>
          </p:cNvPr>
          <p:cNvSpPr/>
          <p:nvPr/>
        </p:nvSpPr>
        <p:spPr>
          <a:xfrm>
            <a:off x="4047744" y="3429000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538 data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BE603BB-E75C-453D-AD4C-8F426CA9F1F5}"/>
              </a:ext>
            </a:extLst>
          </p:cNvPr>
          <p:cNvSpPr/>
          <p:nvPr/>
        </p:nvSpPr>
        <p:spPr>
          <a:xfrm>
            <a:off x="4047744" y="5209032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NHL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D3AE12-D3EC-4B55-9CD0-2BE90097F113}"/>
              </a:ext>
            </a:extLst>
          </p:cNvPr>
          <p:cNvCxnSpPr/>
          <p:nvPr/>
        </p:nvCxnSpPr>
        <p:spPr>
          <a:xfrm>
            <a:off x="585216" y="1965960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0B6399-D3EA-464C-B2B7-59A9A0BBCB5E}"/>
              </a:ext>
            </a:extLst>
          </p:cNvPr>
          <p:cNvCxnSpPr/>
          <p:nvPr/>
        </p:nvCxnSpPr>
        <p:spPr>
          <a:xfrm>
            <a:off x="585216" y="232562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FD2706-911B-49E2-988E-3DFBE07E8A3E}"/>
              </a:ext>
            </a:extLst>
          </p:cNvPr>
          <p:cNvCxnSpPr/>
          <p:nvPr/>
        </p:nvCxnSpPr>
        <p:spPr>
          <a:xfrm>
            <a:off x="585216" y="558698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352397-DF31-45E4-93EA-1FF2FE69DFC8}"/>
              </a:ext>
            </a:extLst>
          </p:cNvPr>
          <p:cNvCxnSpPr/>
          <p:nvPr/>
        </p:nvCxnSpPr>
        <p:spPr>
          <a:xfrm>
            <a:off x="585216" y="5946648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948770-039E-4B41-952F-7412DEA5D8C2}"/>
              </a:ext>
            </a:extLst>
          </p:cNvPr>
          <p:cNvSpPr txBox="1"/>
          <p:nvPr/>
        </p:nvSpPr>
        <p:spPr>
          <a:xfrm>
            <a:off x="809110" y="206950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B9BD9-004D-4C0E-8856-03FD0B7583CA}"/>
              </a:ext>
            </a:extLst>
          </p:cNvPr>
          <p:cNvSpPr txBox="1"/>
          <p:nvPr/>
        </p:nvSpPr>
        <p:spPr>
          <a:xfrm>
            <a:off x="684343" y="1717620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5FFC96-FA29-481C-B2C4-CF99930E7020}"/>
              </a:ext>
            </a:extLst>
          </p:cNvPr>
          <p:cNvCxnSpPr/>
          <p:nvPr/>
        </p:nvCxnSpPr>
        <p:spPr>
          <a:xfrm>
            <a:off x="585216" y="3776391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5A56E1-8A56-457E-BA65-C6481E6C6DE4}"/>
              </a:ext>
            </a:extLst>
          </p:cNvPr>
          <p:cNvCxnSpPr/>
          <p:nvPr/>
        </p:nvCxnSpPr>
        <p:spPr>
          <a:xfrm>
            <a:off x="585216" y="4136055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77174-3D62-48D9-A9D1-18B9BB17D008}"/>
              </a:ext>
            </a:extLst>
          </p:cNvPr>
          <p:cNvSpPr txBox="1"/>
          <p:nvPr/>
        </p:nvSpPr>
        <p:spPr>
          <a:xfrm>
            <a:off x="809110" y="387993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F8AD1-31EA-42E7-8F3E-63394DB9FFAE}"/>
              </a:ext>
            </a:extLst>
          </p:cNvPr>
          <p:cNvSpPr txBox="1"/>
          <p:nvPr/>
        </p:nvSpPr>
        <p:spPr>
          <a:xfrm>
            <a:off x="684343" y="3528051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469878-E48A-4E8C-8414-0E9CC4DF52CB}"/>
              </a:ext>
            </a:extLst>
          </p:cNvPr>
          <p:cNvCxnSpPr/>
          <p:nvPr/>
        </p:nvCxnSpPr>
        <p:spPr>
          <a:xfrm>
            <a:off x="571701" y="558698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FA9906-4C35-45F1-951A-0571FB660E5F}"/>
              </a:ext>
            </a:extLst>
          </p:cNvPr>
          <p:cNvCxnSpPr/>
          <p:nvPr/>
        </p:nvCxnSpPr>
        <p:spPr>
          <a:xfrm>
            <a:off x="571701" y="5946648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DC1F4-E281-4AE9-BEAF-C748782C7FB2}"/>
              </a:ext>
            </a:extLst>
          </p:cNvPr>
          <p:cNvSpPr txBox="1"/>
          <p:nvPr/>
        </p:nvSpPr>
        <p:spPr>
          <a:xfrm>
            <a:off x="795595" y="56905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EE7C4-C326-41C6-BC75-8A67A0D8705F}"/>
              </a:ext>
            </a:extLst>
          </p:cNvPr>
          <p:cNvSpPr txBox="1"/>
          <p:nvPr/>
        </p:nvSpPr>
        <p:spPr>
          <a:xfrm>
            <a:off x="670828" y="5338644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D01114-A423-4500-A054-527E8F86B9E8}"/>
              </a:ext>
            </a:extLst>
          </p:cNvPr>
          <p:cNvCxnSpPr/>
          <p:nvPr/>
        </p:nvCxnSpPr>
        <p:spPr>
          <a:xfrm>
            <a:off x="3333782" y="1965960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B3F6D8-00C4-4C8F-AC52-AEB8358A5AAD}"/>
              </a:ext>
            </a:extLst>
          </p:cNvPr>
          <p:cNvCxnSpPr>
            <a:cxnSpLocks/>
          </p:cNvCxnSpPr>
          <p:nvPr/>
        </p:nvCxnSpPr>
        <p:spPr>
          <a:xfrm>
            <a:off x="3333782" y="2337657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43379-97FB-477B-B400-9A3B0B40BCD4}"/>
              </a:ext>
            </a:extLst>
          </p:cNvPr>
          <p:cNvCxnSpPr>
            <a:cxnSpLocks/>
          </p:cNvCxnSpPr>
          <p:nvPr/>
        </p:nvCxnSpPr>
        <p:spPr>
          <a:xfrm>
            <a:off x="3333782" y="4136055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A5B099-9B5A-4805-ABEA-A45C8F477109}"/>
              </a:ext>
            </a:extLst>
          </p:cNvPr>
          <p:cNvCxnSpPr/>
          <p:nvPr/>
        </p:nvCxnSpPr>
        <p:spPr>
          <a:xfrm>
            <a:off x="3333782" y="3761151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C0466D-13EA-44C0-8556-4C9F0086A1DB}"/>
              </a:ext>
            </a:extLst>
          </p:cNvPr>
          <p:cNvCxnSpPr/>
          <p:nvPr/>
        </p:nvCxnSpPr>
        <p:spPr>
          <a:xfrm>
            <a:off x="3333782" y="5559552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E35083-DE49-4FE8-AB92-A6533CAB731C}"/>
              </a:ext>
            </a:extLst>
          </p:cNvPr>
          <p:cNvCxnSpPr>
            <a:cxnSpLocks/>
          </p:cNvCxnSpPr>
          <p:nvPr/>
        </p:nvCxnSpPr>
        <p:spPr>
          <a:xfrm>
            <a:off x="3333782" y="5946648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4D54C3-4069-4536-8B5B-F4B04E9D1A97}"/>
              </a:ext>
            </a:extLst>
          </p:cNvPr>
          <p:cNvCxnSpPr>
            <a:cxnSpLocks/>
          </p:cNvCxnSpPr>
          <p:nvPr/>
        </p:nvCxnSpPr>
        <p:spPr>
          <a:xfrm>
            <a:off x="3347297" y="5946648"/>
            <a:ext cx="5089567" cy="497974"/>
          </a:xfrm>
          <a:prstGeom prst="bentConnector3">
            <a:avLst>
              <a:gd name="adj1" fmla="val 1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527AC0-8D96-4BCD-BEC5-51A73885D9E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809744" y="2171541"/>
            <a:ext cx="58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9833AF-688E-453B-A907-43CEC3F9C6E3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4809744" y="3934968"/>
            <a:ext cx="362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4B11986-08F4-448C-BEC6-B72FF0AC462E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4809744" y="3934968"/>
            <a:ext cx="3627120" cy="1780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20F2B7E-334C-4F60-B874-5112AFC384F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93426" y="2171541"/>
            <a:ext cx="1343438" cy="1763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FAF033D-2A89-4A4F-B10B-401EC7FCBE7A}"/>
              </a:ext>
            </a:extLst>
          </p:cNvPr>
          <p:cNvSpPr txBox="1"/>
          <p:nvPr/>
        </p:nvSpPr>
        <p:spPr>
          <a:xfrm>
            <a:off x="3708791" y="9526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42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Pipeline – Model and Display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696529E-AD67-40B6-AF78-4E93806AE65B}"/>
              </a:ext>
            </a:extLst>
          </p:cNvPr>
          <p:cNvSpPr/>
          <p:nvPr/>
        </p:nvSpPr>
        <p:spPr>
          <a:xfrm>
            <a:off x="932688" y="273662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features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6BE5188-7BE9-484F-A920-5230C8BEACFB}"/>
              </a:ext>
            </a:extLst>
          </p:cNvPr>
          <p:cNvSpPr/>
          <p:nvPr/>
        </p:nvSpPr>
        <p:spPr>
          <a:xfrm>
            <a:off x="932688" y="499414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Scheduled matchups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B31831E-34D2-4035-B5B5-3FDFAA554C46}"/>
              </a:ext>
            </a:extLst>
          </p:cNvPr>
          <p:cNvSpPr/>
          <p:nvPr/>
        </p:nvSpPr>
        <p:spPr>
          <a:xfrm>
            <a:off x="3560064" y="2736628"/>
            <a:ext cx="1700784" cy="101193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E4B511C-553F-478C-A0C2-A95E6543F264}"/>
              </a:ext>
            </a:extLst>
          </p:cNvPr>
          <p:cNvSpPr/>
          <p:nvPr/>
        </p:nvSpPr>
        <p:spPr>
          <a:xfrm>
            <a:off x="6291072" y="273662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FF9C955-2BF5-4673-9E31-4F0DA5FA5FB5}"/>
              </a:ext>
            </a:extLst>
          </p:cNvPr>
          <p:cNvSpPr/>
          <p:nvPr/>
        </p:nvSpPr>
        <p:spPr>
          <a:xfrm>
            <a:off x="9022080" y="2736628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FB582-B624-40AB-8931-ABC95AA960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633472" y="3242596"/>
            <a:ext cx="926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385CD-C40D-45C4-8F9B-6147C85BBCE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60848" y="3242596"/>
            <a:ext cx="103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365D74-221C-4105-BD80-57614B5D60B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991856" y="3242596"/>
            <a:ext cx="103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8E411F-5CA7-405E-81F5-97CED86C0AB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2633472" y="3748564"/>
            <a:ext cx="1776984" cy="1751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60" y="0"/>
            <a:ext cx="10515600" cy="969899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Flask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19971-A5B6-462D-9ADC-7D7671A9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55" y="969899"/>
            <a:ext cx="7842809" cy="58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50728"/>
            <a:ext cx="10515600" cy="1325563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47E3-414E-4A7E-B3FE-005207ED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696784"/>
            <a:ext cx="4300728" cy="4351338"/>
          </a:xfrm>
        </p:spPr>
        <p:txBody>
          <a:bodyPr/>
          <a:lstStyle/>
          <a:p>
            <a:r>
              <a:rPr lang="en-US" dirty="0"/>
              <a:t>Model refinement</a:t>
            </a:r>
          </a:p>
          <a:p>
            <a:pPr lvl="1"/>
            <a:r>
              <a:rPr lang="en-US" dirty="0"/>
              <a:t>Create a ‘bottom-up’ model based on player statistics</a:t>
            </a:r>
          </a:p>
          <a:p>
            <a:r>
              <a:rPr lang="en-US" dirty="0"/>
              <a:t>Add a betting odds data source</a:t>
            </a:r>
          </a:p>
          <a:p>
            <a:r>
              <a:rPr lang="en-US" dirty="0"/>
              <a:t>Assess model options by value</a:t>
            </a:r>
          </a:p>
        </p:txBody>
      </p:sp>
      <p:pic>
        <p:nvPicPr>
          <p:cNvPr id="2050" name="Picture 2" descr="Stanley Cup engraver continues the rare honor of marking the trophy | NBC  Sports">
            <a:extLst>
              <a:ext uri="{FF2B5EF4-FFF2-40B4-BE49-F238E27FC236}">
                <a16:creationId xmlns:a16="http://schemas.microsoft.com/office/drawing/2014/main" id="{E287FBFF-BF70-4314-BA7C-8B46BB3B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86" y="1461881"/>
            <a:ext cx="6994201" cy="39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C3350-25E5-41E8-B93B-2CEFD0E9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92" y="2103437"/>
            <a:ext cx="3099816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86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NHL Game Prediction</vt:lpstr>
      <vt:lpstr>Introduction</vt:lpstr>
      <vt:lpstr>Data</vt:lpstr>
      <vt:lpstr>The Model</vt:lpstr>
      <vt:lpstr>Pipeline – Scraping and Storage</vt:lpstr>
      <vt:lpstr>Pipeline – Model and Display</vt:lpstr>
      <vt:lpstr>Flask Front End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Individual Goals Scored for the NHL</dc:title>
  <dc:creator>Matthew Zirpoli</dc:creator>
  <cp:lastModifiedBy>Matthew Zirpoli</cp:lastModifiedBy>
  <cp:revision>9</cp:revision>
  <dcterms:created xsi:type="dcterms:W3CDTF">2021-09-15T08:54:16Z</dcterms:created>
  <dcterms:modified xsi:type="dcterms:W3CDTF">2022-04-20T07:39:27Z</dcterms:modified>
</cp:coreProperties>
</file>