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61" r:id="rId4"/>
    <p:sldId id="277" r:id="rId5"/>
    <p:sldId id="263" r:id="rId6"/>
    <p:sldId id="274" r:id="rId7"/>
    <p:sldId id="278" r:id="rId8"/>
    <p:sldId id="280" r:id="rId9"/>
    <p:sldId id="276" r:id="rId10"/>
    <p:sldId id="265" r:id="rId11"/>
    <p:sldId id="266" r:id="rId12"/>
  </p:sldIdLst>
  <p:sldSz cx="12193588" cy="6858000"/>
  <p:notesSz cx="6858000" cy="9144000"/>
  <p:defaultTextStyle>
    <a:defPPr>
      <a:defRPr lang="zh-CN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73A1C"/>
    <a:srgbClr val="4C4C4C"/>
    <a:srgbClr val="333333"/>
    <a:srgbClr val="FEDB43"/>
    <a:srgbClr val="1187B1"/>
    <a:srgbClr val="E65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3294"/>
  </p:normalViewPr>
  <p:slideViewPr>
    <p:cSldViewPr snapToGrid="0" snapToObjects="1">
      <p:cViewPr varScale="1">
        <p:scale>
          <a:sx n="101" d="100"/>
          <a:sy n="101" d="100"/>
        </p:scale>
        <p:origin x="448" y="184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619EE-0E13-F443-A9E5-C159B5CF350E}" type="datetimeFigureOut">
              <a:rPr lang="en-US" smtClean="0"/>
              <a:t>7/23/17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D38AD-8B26-4746-9FCA-C9EA0651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85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D38AD-8B26-4746-9FCA-C9EA06512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80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D38AD-8B26-4746-9FCA-C9EA06512A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78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93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E65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4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rgbClr val="1187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4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rgbClr val="FED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4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163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61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2858045" y="841948"/>
            <a:ext cx="1336033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395623" y="841948"/>
            <a:ext cx="3612598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Century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Gothic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r>
              <a:rPr lang="zh-CN" altLang="en-US" sz="1333" dirty="0" smtClean="0">
                <a:solidFill>
                  <a:prstClr val="white"/>
                </a:solidFill>
              </a:rPr>
              <a:t> 部分</a:t>
            </a:r>
            <a:r>
              <a:rPr lang="zh-CN" altLang="en-US" sz="1333" dirty="0">
                <a:solidFill>
                  <a:prstClr val="white"/>
                </a:solidFill>
              </a:rPr>
              <a:t>设计灵感与元素来源于网络</a:t>
            </a: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</a:t>
            </a:r>
            <a:r>
              <a:rPr lang="zh-CN" altLang="en-US" sz="1333" dirty="0" smtClean="0">
                <a:solidFill>
                  <a:prstClr val="white"/>
                </a:solidFill>
              </a:rPr>
              <a:t>联系 </a:t>
            </a:r>
            <a:r>
              <a:rPr lang="zh-CN" altLang="en-US" sz="1333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40661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0612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5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650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7" r:id="rId6"/>
    <p:sldLayoutId id="2147483668" r:id="rId7"/>
  </p:sldLayoutIdLst>
  <p:hf hdr="0" ftr="0" dt="0"/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3968573" y="603035"/>
            <a:ext cx="4256443" cy="4256443"/>
          </a:xfrm>
          <a:custGeom>
            <a:avLst/>
            <a:gdLst>
              <a:gd name="T0" fmla="*/ 1580 w 1582"/>
              <a:gd name="T1" fmla="*/ 832 h 1582"/>
              <a:gd name="T2" fmla="*/ 1566 w 1582"/>
              <a:gd name="T3" fmla="*/ 952 h 1582"/>
              <a:gd name="T4" fmla="*/ 1534 w 1582"/>
              <a:gd name="T5" fmla="*/ 1064 h 1582"/>
              <a:gd name="T6" fmla="*/ 1486 w 1582"/>
              <a:gd name="T7" fmla="*/ 1168 h 1582"/>
              <a:gd name="T8" fmla="*/ 1424 w 1582"/>
              <a:gd name="T9" fmla="*/ 1266 h 1582"/>
              <a:gd name="T10" fmla="*/ 1350 w 1582"/>
              <a:gd name="T11" fmla="*/ 1352 h 1582"/>
              <a:gd name="T12" fmla="*/ 1264 w 1582"/>
              <a:gd name="T13" fmla="*/ 1426 h 1582"/>
              <a:gd name="T14" fmla="*/ 1168 w 1582"/>
              <a:gd name="T15" fmla="*/ 1488 h 1582"/>
              <a:gd name="T16" fmla="*/ 1062 w 1582"/>
              <a:gd name="T17" fmla="*/ 1534 h 1582"/>
              <a:gd name="T18" fmla="*/ 950 w 1582"/>
              <a:gd name="T19" fmla="*/ 1566 h 1582"/>
              <a:gd name="T20" fmla="*/ 832 w 1582"/>
              <a:gd name="T21" fmla="*/ 1582 h 1582"/>
              <a:gd name="T22" fmla="*/ 750 w 1582"/>
              <a:gd name="T23" fmla="*/ 1582 h 1582"/>
              <a:gd name="T24" fmla="*/ 632 w 1582"/>
              <a:gd name="T25" fmla="*/ 1566 h 1582"/>
              <a:gd name="T26" fmla="*/ 518 w 1582"/>
              <a:gd name="T27" fmla="*/ 1534 h 1582"/>
              <a:gd name="T28" fmla="*/ 414 w 1582"/>
              <a:gd name="T29" fmla="*/ 1488 h 1582"/>
              <a:gd name="T30" fmla="*/ 318 w 1582"/>
              <a:gd name="T31" fmla="*/ 1426 h 1582"/>
              <a:gd name="T32" fmla="*/ 232 w 1582"/>
              <a:gd name="T33" fmla="*/ 1352 h 1582"/>
              <a:gd name="T34" fmla="*/ 156 w 1582"/>
              <a:gd name="T35" fmla="*/ 1266 h 1582"/>
              <a:gd name="T36" fmla="*/ 96 w 1582"/>
              <a:gd name="T37" fmla="*/ 1168 h 1582"/>
              <a:gd name="T38" fmla="*/ 48 w 1582"/>
              <a:gd name="T39" fmla="*/ 1064 h 1582"/>
              <a:gd name="T40" fmla="*/ 16 w 1582"/>
              <a:gd name="T41" fmla="*/ 952 h 1582"/>
              <a:gd name="T42" fmla="*/ 0 w 1582"/>
              <a:gd name="T43" fmla="*/ 832 h 1582"/>
              <a:gd name="T44" fmla="*/ 0 w 1582"/>
              <a:gd name="T45" fmla="*/ 752 h 1582"/>
              <a:gd name="T46" fmla="*/ 16 w 1582"/>
              <a:gd name="T47" fmla="*/ 632 h 1582"/>
              <a:gd name="T48" fmla="*/ 48 w 1582"/>
              <a:gd name="T49" fmla="*/ 520 h 1582"/>
              <a:gd name="T50" fmla="*/ 96 w 1582"/>
              <a:gd name="T51" fmla="*/ 414 h 1582"/>
              <a:gd name="T52" fmla="*/ 156 w 1582"/>
              <a:gd name="T53" fmla="*/ 318 h 1582"/>
              <a:gd name="T54" fmla="*/ 232 w 1582"/>
              <a:gd name="T55" fmla="*/ 232 h 1582"/>
              <a:gd name="T56" fmla="*/ 318 w 1582"/>
              <a:gd name="T57" fmla="*/ 158 h 1582"/>
              <a:gd name="T58" fmla="*/ 414 w 1582"/>
              <a:gd name="T59" fmla="*/ 96 h 1582"/>
              <a:gd name="T60" fmla="*/ 518 w 1582"/>
              <a:gd name="T61" fmla="*/ 48 h 1582"/>
              <a:gd name="T62" fmla="*/ 632 w 1582"/>
              <a:gd name="T63" fmla="*/ 16 h 1582"/>
              <a:gd name="T64" fmla="*/ 750 w 1582"/>
              <a:gd name="T65" fmla="*/ 2 h 1582"/>
              <a:gd name="T66" fmla="*/ 832 w 1582"/>
              <a:gd name="T67" fmla="*/ 2 h 1582"/>
              <a:gd name="T68" fmla="*/ 950 w 1582"/>
              <a:gd name="T69" fmla="*/ 16 h 1582"/>
              <a:gd name="T70" fmla="*/ 1062 w 1582"/>
              <a:gd name="T71" fmla="*/ 48 h 1582"/>
              <a:gd name="T72" fmla="*/ 1168 w 1582"/>
              <a:gd name="T73" fmla="*/ 96 h 1582"/>
              <a:gd name="T74" fmla="*/ 1264 w 1582"/>
              <a:gd name="T75" fmla="*/ 158 h 1582"/>
              <a:gd name="T76" fmla="*/ 1350 w 1582"/>
              <a:gd name="T77" fmla="*/ 232 h 1582"/>
              <a:gd name="T78" fmla="*/ 1424 w 1582"/>
              <a:gd name="T79" fmla="*/ 318 h 1582"/>
              <a:gd name="T80" fmla="*/ 1486 w 1582"/>
              <a:gd name="T81" fmla="*/ 414 h 1582"/>
              <a:gd name="T82" fmla="*/ 1534 w 1582"/>
              <a:gd name="T83" fmla="*/ 520 h 1582"/>
              <a:gd name="T84" fmla="*/ 1566 w 1582"/>
              <a:gd name="T85" fmla="*/ 632 h 1582"/>
              <a:gd name="T86" fmla="*/ 1580 w 1582"/>
              <a:gd name="T87" fmla="*/ 752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582" h="1582">
                <a:moveTo>
                  <a:pt x="1582" y="792"/>
                </a:moveTo>
                <a:lnTo>
                  <a:pt x="1582" y="792"/>
                </a:lnTo>
                <a:lnTo>
                  <a:pt x="1580" y="832"/>
                </a:lnTo>
                <a:lnTo>
                  <a:pt x="1578" y="872"/>
                </a:lnTo>
                <a:lnTo>
                  <a:pt x="1572" y="912"/>
                </a:lnTo>
                <a:lnTo>
                  <a:pt x="1566" y="952"/>
                </a:lnTo>
                <a:lnTo>
                  <a:pt x="1556" y="990"/>
                </a:lnTo>
                <a:lnTo>
                  <a:pt x="1546" y="1028"/>
                </a:lnTo>
                <a:lnTo>
                  <a:pt x="1534" y="1064"/>
                </a:lnTo>
                <a:lnTo>
                  <a:pt x="1520" y="1100"/>
                </a:lnTo>
                <a:lnTo>
                  <a:pt x="1504" y="1134"/>
                </a:lnTo>
                <a:lnTo>
                  <a:pt x="1486" y="1168"/>
                </a:lnTo>
                <a:lnTo>
                  <a:pt x="1468" y="1202"/>
                </a:lnTo>
                <a:lnTo>
                  <a:pt x="1446" y="1234"/>
                </a:lnTo>
                <a:lnTo>
                  <a:pt x="1424" y="1266"/>
                </a:lnTo>
                <a:lnTo>
                  <a:pt x="1402" y="1294"/>
                </a:lnTo>
                <a:lnTo>
                  <a:pt x="1376" y="1324"/>
                </a:lnTo>
                <a:lnTo>
                  <a:pt x="1350" y="1352"/>
                </a:lnTo>
                <a:lnTo>
                  <a:pt x="1322" y="1378"/>
                </a:lnTo>
                <a:lnTo>
                  <a:pt x="1294" y="1402"/>
                </a:lnTo>
                <a:lnTo>
                  <a:pt x="1264" y="1426"/>
                </a:lnTo>
                <a:lnTo>
                  <a:pt x="1234" y="1448"/>
                </a:lnTo>
                <a:lnTo>
                  <a:pt x="1200" y="1468"/>
                </a:lnTo>
                <a:lnTo>
                  <a:pt x="1168" y="1488"/>
                </a:lnTo>
                <a:lnTo>
                  <a:pt x="1134" y="1504"/>
                </a:lnTo>
                <a:lnTo>
                  <a:pt x="1098" y="1520"/>
                </a:lnTo>
                <a:lnTo>
                  <a:pt x="1062" y="1534"/>
                </a:lnTo>
                <a:lnTo>
                  <a:pt x="1026" y="1548"/>
                </a:lnTo>
                <a:lnTo>
                  <a:pt x="988" y="1558"/>
                </a:lnTo>
                <a:lnTo>
                  <a:pt x="950" y="1566"/>
                </a:lnTo>
                <a:lnTo>
                  <a:pt x="912" y="1574"/>
                </a:lnTo>
                <a:lnTo>
                  <a:pt x="872" y="1578"/>
                </a:lnTo>
                <a:lnTo>
                  <a:pt x="832" y="1582"/>
                </a:lnTo>
                <a:lnTo>
                  <a:pt x="790" y="1582"/>
                </a:lnTo>
                <a:lnTo>
                  <a:pt x="790" y="1582"/>
                </a:lnTo>
                <a:lnTo>
                  <a:pt x="750" y="1582"/>
                </a:lnTo>
                <a:lnTo>
                  <a:pt x="710" y="1578"/>
                </a:lnTo>
                <a:lnTo>
                  <a:pt x="670" y="1574"/>
                </a:lnTo>
                <a:lnTo>
                  <a:pt x="632" y="1566"/>
                </a:lnTo>
                <a:lnTo>
                  <a:pt x="594" y="1558"/>
                </a:lnTo>
                <a:lnTo>
                  <a:pt x="556" y="1548"/>
                </a:lnTo>
                <a:lnTo>
                  <a:pt x="518" y="1534"/>
                </a:lnTo>
                <a:lnTo>
                  <a:pt x="482" y="1520"/>
                </a:lnTo>
                <a:lnTo>
                  <a:pt x="448" y="1504"/>
                </a:lnTo>
                <a:lnTo>
                  <a:pt x="414" y="1488"/>
                </a:lnTo>
                <a:lnTo>
                  <a:pt x="380" y="1468"/>
                </a:lnTo>
                <a:lnTo>
                  <a:pt x="348" y="1448"/>
                </a:lnTo>
                <a:lnTo>
                  <a:pt x="318" y="1426"/>
                </a:lnTo>
                <a:lnTo>
                  <a:pt x="288" y="1402"/>
                </a:lnTo>
                <a:lnTo>
                  <a:pt x="258" y="1378"/>
                </a:lnTo>
                <a:lnTo>
                  <a:pt x="232" y="1352"/>
                </a:lnTo>
                <a:lnTo>
                  <a:pt x="206" y="1324"/>
                </a:lnTo>
                <a:lnTo>
                  <a:pt x="180" y="1294"/>
                </a:lnTo>
                <a:lnTo>
                  <a:pt x="156" y="1266"/>
                </a:lnTo>
                <a:lnTo>
                  <a:pt x="134" y="1234"/>
                </a:lnTo>
                <a:lnTo>
                  <a:pt x="114" y="1202"/>
                </a:lnTo>
                <a:lnTo>
                  <a:pt x="96" y="1168"/>
                </a:lnTo>
                <a:lnTo>
                  <a:pt x="78" y="1134"/>
                </a:lnTo>
                <a:lnTo>
                  <a:pt x="62" y="1100"/>
                </a:lnTo>
                <a:lnTo>
                  <a:pt x="48" y="1064"/>
                </a:lnTo>
                <a:lnTo>
                  <a:pt x="36" y="1028"/>
                </a:lnTo>
                <a:lnTo>
                  <a:pt x="24" y="990"/>
                </a:lnTo>
                <a:lnTo>
                  <a:pt x="16" y="952"/>
                </a:lnTo>
                <a:lnTo>
                  <a:pt x="8" y="912"/>
                </a:lnTo>
                <a:lnTo>
                  <a:pt x="4" y="872"/>
                </a:lnTo>
                <a:lnTo>
                  <a:pt x="0" y="832"/>
                </a:lnTo>
                <a:lnTo>
                  <a:pt x="0" y="792"/>
                </a:lnTo>
                <a:lnTo>
                  <a:pt x="0" y="792"/>
                </a:lnTo>
                <a:lnTo>
                  <a:pt x="0" y="752"/>
                </a:lnTo>
                <a:lnTo>
                  <a:pt x="4" y="710"/>
                </a:lnTo>
                <a:lnTo>
                  <a:pt x="8" y="672"/>
                </a:lnTo>
                <a:lnTo>
                  <a:pt x="16" y="632"/>
                </a:lnTo>
                <a:lnTo>
                  <a:pt x="24" y="594"/>
                </a:lnTo>
                <a:lnTo>
                  <a:pt x="36" y="556"/>
                </a:lnTo>
                <a:lnTo>
                  <a:pt x="48" y="520"/>
                </a:lnTo>
                <a:lnTo>
                  <a:pt x="62" y="484"/>
                </a:lnTo>
                <a:lnTo>
                  <a:pt x="78" y="448"/>
                </a:lnTo>
                <a:lnTo>
                  <a:pt x="96" y="414"/>
                </a:lnTo>
                <a:lnTo>
                  <a:pt x="114" y="382"/>
                </a:lnTo>
                <a:lnTo>
                  <a:pt x="134" y="350"/>
                </a:lnTo>
                <a:lnTo>
                  <a:pt x="156" y="318"/>
                </a:lnTo>
                <a:lnTo>
                  <a:pt x="180" y="288"/>
                </a:lnTo>
                <a:lnTo>
                  <a:pt x="206" y="260"/>
                </a:lnTo>
                <a:lnTo>
                  <a:pt x="232" y="232"/>
                </a:lnTo>
                <a:lnTo>
                  <a:pt x="258" y="206"/>
                </a:lnTo>
                <a:lnTo>
                  <a:pt x="288" y="182"/>
                </a:lnTo>
                <a:lnTo>
                  <a:pt x="318" y="158"/>
                </a:lnTo>
                <a:lnTo>
                  <a:pt x="348" y="136"/>
                </a:lnTo>
                <a:lnTo>
                  <a:pt x="380" y="116"/>
                </a:lnTo>
                <a:lnTo>
                  <a:pt x="414" y="96"/>
                </a:lnTo>
                <a:lnTo>
                  <a:pt x="448" y="78"/>
                </a:lnTo>
                <a:lnTo>
                  <a:pt x="482" y="62"/>
                </a:lnTo>
                <a:lnTo>
                  <a:pt x="518" y="48"/>
                </a:lnTo>
                <a:lnTo>
                  <a:pt x="556" y="36"/>
                </a:lnTo>
                <a:lnTo>
                  <a:pt x="594" y="26"/>
                </a:lnTo>
                <a:lnTo>
                  <a:pt x="632" y="16"/>
                </a:lnTo>
                <a:lnTo>
                  <a:pt x="670" y="10"/>
                </a:lnTo>
                <a:lnTo>
                  <a:pt x="710" y="4"/>
                </a:lnTo>
                <a:lnTo>
                  <a:pt x="750" y="2"/>
                </a:lnTo>
                <a:lnTo>
                  <a:pt x="790" y="0"/>
                </a:lnTo>
                <a:lnTo>
                  <a:pt x="790" y="0"/>
                </a:lnTo>
                <a:lnTo>
                  <a:pt x="832" y="2"/>
                </a:lnTo>
                <a:lnTo>
                  <a:pt x="872" y="4"/>
                </a:lnTo>
                <a:lnTo>
                  <a:pt x="912" y="10"/>
                </a:lnTo>
                <a:lnTo>
                  <a:pt x="950" y="16"/>
                </a:lnTo>
                <a:lnTo>
                  <a:pt x="988" y="26"/>
                </a:lnTo>
                <a:lnTo>
                  <a:pt x="1026" y="36"/>
                </a:lnTo>
                <a:lnTo>
                  <a:pt x="1062" y="48"/>
                </a:lnTo>
                <a:lnTo>
                  <a:pt x="1098" y="62"/>
                </a:lnTo>
                <a:lnTo>
                  <a:pt x="1134" y="78"/>
                </a:lnTo>
                <a:lnTo>
                  <a:pt x="1168" y="96"/>
                </a:lnTo>
                <a:lnTo>
                  <a:pt x="1200" y="116"/>
                </a:lnTo>
                <a:lnTo>
                  <a:pt x="1234" y="136"/>
                </a:lnTo>
                <a:lnTo>
                  <a:pt x="1264" y="158"/>
                </a:lnTo>
                <a:lnTo>
                  <a:pt x="1294" y="182"/>
                </a:lnTo>
                <a:lnTo>
                  <a:pt x="1322" y="206"/>
                </a:lnTo>
                <a:lnTo>
                  <a:pt x="1350" y="232"/>
                </a:lnTo>
                <a:lnTo>
                  <a:pt x="1376" y="260"/>
                </a:lnTo>
                <a:lnTo>
                  <a:pt x="1402" y="288"/>
                </a:lnTo>
                <a:lnTo>
                  <a:pt x="1424" y="318"/>
                </a:lnTo>
                <a:lnTo>
                  <a:pt x="1446" y="350"/>
                </a:lnTo>
                <a:lnTo>
                  <a:pt x="1468" y="382"/>
                </a:lnTo>
                <a:lnTo>
                  <a:pt x="1486" y="414"/>
                </a:lnTo>
                <a:lnTo>
                  <a:pt x="1504" y="448"/>
                </a:lnTo>
                <a:lnTo>
                  <a:pt x="1520" y="484"/>
                </a:lnTo>
                <a:lnTo>
                  <a:pt x="1534" y="520"/>
                </a:lnTo>
                <a:lnTo>
                  <a:pt x="1546" y="556"/>
                </a:lnTo>
                <a:lnTo>
                  <a:pt x="1556" y="594"/>
                </a:lnTo>
                <a:lnTo>
                  <a:pt x="1566" y="632"/>
                </a:lnTo>
                <a:lnTo>
                  <a:pt x="1572" y="672"/>
                </a:lnTo>
                <a:lnTo>
                  <a:pt x="1578" y="710"/>
                </a:lnTo>
                <a:lnTo>
                  <a:pt x="1580" y="752"/>
                </a:lnTo>
                <a:lnTo>
                  <a:pt x="1582" y="792"/>
                </a:lnTo>
                <a:lnTo>
                  <a:pt x="1582" y="792"/>
                </a:lnTo>
                <a:close/>
              </a:path>
            </a:pathLst>
          </a:custGeom>
          <a:solidFill>
            <a:srgbClr val="1187B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4807660" y="1445160"/>
            <a:ext cx="2578269" cy="666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TW" altLang="en-US" sz="3733" b="1" dirty="0" smtClean="0">
                <a:solidFill>
                  <a:schemeClr val="bg1"/>
                </a:solidFill>
              </a:rPr>
              <a:t>台電小幫手</a:t>
            </a:r>
            <a:endParaRPr kumimoji="1" lang="zh-CN" altLang="en-US" sz="3733" b="1" dirty="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378366" y="2488271"/>
            <a:ext cx="7473085" cy="1959429"/>
            <a:chOff x="1769593" y="1964466"/>
            <a:chExt cx="5604814" cy="1469572"/>
          </a:xfrm>
        </p:grpSpPr>
        <p:sp>
          <p:nvSpPr>
            <p:cNvPr id="4" name="上凸带形 3"/>
            <p:cNvSpPr/>
            <p:nvPr/>
          </p:nvSpPr>
          <p:spPr>
            <a:xfrm>
              <a:off x="1769593" y="1964466"/>
              <a:ext cx="5604814" cy="1469572"/>
            </a:xfrm>
            <a:prstGeom prst="ribbon2">
              <a:avLst>
                <a:gd name="adj1" fmla="val 33333"/>
                <a:gd name="adj2" fmla="val 73944"/>
              </a:avLst>
            </a:prstGeom>
            <a:solidFill>
              <a:srgbClr val="FEDB4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" name="矩形 5"/>
            <p:cNvSpPr/>
            <p:nvPr/>
          </p:nvSpPr>
          <p:spPr>
            <a:xfrm>
              <a:off x="3131808" y="1995352"/>
              <a:ext cx="2880399" cy="8695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zh-TW" altLang="en-US" sz="3467" b="1" dirty="0" smtClean="0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/>
                  <a:cs typeface="Arial"/>
                </a:rPr>
                <a:t>機器學習 </a:t>
              </a:r>
              <a:r>
                <a:rPr kumimoji="1" lang="en-US" altLang="zh-TW" sz="3467" b="1" dirty="0" smtClean="0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/>
                  <a:cs typeface="Arial"/>
                </a:rPr>
                <a:t>X</a:t>
              </a:r>
              <a:r>
                <a:rPr kumimoji="1" lang="zh-TW" altLang="en-US" sz="3467" b="1" dirty="0" smtClean="0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/>
                  <a:cs typeface="Arial"/>
                </a:rPr>
                <a:t> 大數據</a:t>
              </a:r>
              <a:endParaRPr kumimoji="1" lang="en-US" altLang="zh-TW" sz="3467" b="1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endParaRPr>
            </a:p>
            <a:p>
              <a:pPr algn="ctr"/>
              <a:r>
                <a:rPr kumimoji="1" lang="zh-TW" altLang="en-US" sz="3467" b="1" dirty="0" smtClean="0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/>
                  <a:cs typeface="Arial"/>
                </a:rPr>
                <a:t>預測未來新趨勢</a:t>
              </a:r>
              <a:endParaRPr kumimoji="1" lang="en-US" altLang="zh-CN" sz="3467" b="1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3863633"/>
            <a:ext cx="1601788" cy="91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5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15"/>
          <p:cNvSpPr/>
          <p:nvPr/>
        </p:nvSpPr>
        <p:spPr>
          <a:xfrm>
            <a:off x="4838655" y="2874782"/>
            <a:ext cx="2513459" cy="2400904"/>
          </a:xfrm>
          <a:prstGeom prst="ellipse">
            <a:avLst/>
          </a:prstGeom>
          <a:solidFill>
            <a:srgbClr val="1187B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文本框 16"/>
          <p:cNvSpPr txBox="1"/>
          <p:nvPr/>
        </p:nvSpPr>
        <p:spPr>
          <a:xfrm>
            <a:off x="5010628" y="3796217"/>
            <a:ext cx="223651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TW" altLang="en-US" sz="3200" b="1" dirty="0" smtClean="0">
                <a:solidFill>
                  <a:schemeClr val="bg1"/>
                </a:solidFill>
              </a:rPr>
              <a:t>台電小幫手</a:t>
            </a:r>
            <a:endParaRPr kumimoji="1" lang="en-US" altLang="zh-CN" sz="3200" b="1" dirty="0">
              <a:solidFill>
                <a:schemeClr val="bg1"/>
              </a:solidFill>
            </a:endParaRPr>
          </a:p>
        </p:txBody>
      </p:sp>
      <p:sp>
        <p:nvSpPr>
          <p:cNvPr id="5" name="椭圆 8"/>
          <p:cNvSpPr/>
          <p:nvPr/>
        </p:nvSpPr>
        <p:spPr>
          <a:xfrm>
            <a:off x="4896561" y="0"/>
            <a:ext cx="2178604" cy="2142036"/>
          </a:xfrm>
          <a:prstGeom prst="ellipse">
            <a:avLst/>
          </a:prstGeom>
          <a:solidFill>
            <a:srgbClr val="E65B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 smtClean="0"/>
              <a:t>預測</a:t>
            </a:r>
            <a:endParaRPr kumimoji="1" lang="zh-CN" altLang="en-US" sz="3200" b="1" dirty="0"/>
          </a:p>
        </p:txBody>
      </p:sp>
      <p:sp>
        <p:nvSpPr>
          <p:cNvPr id="6" name="椭圆 8"/>
          <p:cNvSpPr/>
          <p:nvPr/>
        </p:nvSpPr>
        <p:spPr>
          <a:xfrm>
            <a:off x="1109005" y="4194443"/>
            <a:ext cx="2184949" cy="2142036"/>
          </a:xfrm>
          <a:prstGeom prst="ellipse">
            <a:avLst/>
          </a:prstGeom>
          <a:solidFill>
            <a:srgbClr val="E65B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 smtClean="0"/>
              <a:t>評估</a:t>
            </a:r>
            <a:endParaRPr kumimoji="1" lang="zh-CN" altLang="en-US" sz="3200" b="1" dirty="0"/>
          </a:p>
        </p:txBody>
      </p:sp>
      <p:sp>
        <p:nvSpPr>
          <p:cNvPr id="7" name="椭圆 8"/>
          <p:cNvSpPr/>
          <p:nvPr/>
        </p:nvSpPr>
        <p:spPr>
          <a:xfrm>
            <a:off x="9154286" y="4088605"/>
            <a:ext cx="2129826" cy="2142036"/>
          </a:xfrm>
          <a:prstGeom prst="ellipse">
            <a:avLst/>
          </a:prstGeom>
          <a:solidFill>
            <a:srgbClr val="E65B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 smtClean="0"/>
              <a:t>找答案</a:t>
            </a:r>
            <a:endParaRPr kumimoji="1"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7011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3968573" y="603035"/>
            <a:ext cx="4256443" cy="4256443"/>
          </a:xfrm>
          <a:custGeom>
            <a:avLst/>
            <a:gdLst>
              <a:gd name="T0" fmla="*/ 1580 w 1582"/>
              <a:gd name="T1" fmla="*/ 832 h 1582"/>
              <a:gd name="T2" fmla="*/ 1566 w 1582"/>
              <a:gd name="T3" fmla="*/ 952 h 1582"/>
              <a:gd name="T4" fmla="*/ 1534 w 1582"/>
              <a:gd name="T5" fmla="*/ 1064 h 1582"/>
              <a:gd name="T6" fmla="*/ 1486 w 1582"/>
              <a:gd name="T7" fmla="*/ 1168 h 1582"/>
              <a:gd name="T8" fmla="*/ 1424 w 1582"/>
              <a:gd name="T9" fmla="*/ 1266 h 1582"/>
              <a:gd name="T10" fmla="*/ 1350 w 1582"/>
              <a:gd name="T11" fmla="*/ 1352 h 1582"/>
              <a:gd name="T12" fmla="*/ 1264 w 1582"/>
              <a:gd name="T13" fmla="*/ 1426 h 1582"/>
              <a:gd name="T14" fmla="*/ 1168 w 1582"/>
              <a:gd name="T15" fmla="*/ 1488 h 1582"/>
              <a:gd name="T16" fmla="*/ 1062 w 1582"/>
              <a:gd name="T17" fmla="*/ 1534 h 1582"/>
              <a:gd name="T18" fmla="*/ 950 w 1582"/>
              <a:gd name="T19" fmla="*/ 1566 h 1582"/>
              <a:gd name="T20" fmla="*/ 832 w 1582"/>
              <a:gd name="T21" fmla="*/ 1582 h 1582"/>
              <a:gd name="T22" fmla="*/ 750 w 1582"/>
              <a:gd name="T23" fmla="*/ 1582 h 1582"/>
              <a:gd name="T24" fmla="*/ 632 w 1582"/>
              <a:gd name="T25" fmla="*/ 1566 h 1582"/>
              <a:gd name="T26" fmla="*/ 518 w 1582"/>
              <a:gd name="T27" fmla="*/ 1534 h 1582"/>
              <a:gd name="T28" fmla="*/ 414 w 1582"/>
              <a:gd name="T29" fmla="*/ 1488 h 1582"/>
              <a:gd name="T30" fmla="*/ 318 w 1582"/>
              <a:gd name="T31" fmla="*/ 1426 h 1582"/>
              <a:gd name="T32" fmla="*/ 232 w 1582"/>
              <a:gd name="T33" fmla="*/ 1352 h 1582"/>
              <a:gd name="T34" fmla="*/ 156 w 1582"/>
              <a:gd name="T35" fmla="*/ 1266 h 1582"/>
              <a:gd name="T36" fmla="*/ 96 w 1582"/>
              <a:gd name="T37" fmla="*/ 1168 h 1582"/>
              <a:gd name="T38" fmla="*/ 48 w 1582"/>
              <a:gd name="T39" fmla="*/ 1064 h 1582"/>
              <a:gd name="T40" fmla="*/ 16 w 1582"/>
              <a:gd name="T41" fmla="*/ 952 h 1582"/>
              <a:gd name="T42" fmla="*/ 0 w 1582"/>
              <a:gd name="T43" fmla="*/ 832 h 1582"/>
              <a:gd name="T44" fmla="*/ 0 w 1582"/>
              <a:gd name="T45" fmla="*/ 752 h 1582"/>
              <a:gd name="T46" fmla="*/ 16 w 1582"/>
              <a:gd name="T47" fmla="*/ 632 h 1582"/>
              <a:gd name="T48" fmla="*/ 48 w 1582"/>
              <a:gd name="T49" fmla="*/ 520 h 1582"/>
              <a:gd name="T50" fmla="*/ 96 w 1582"/>
              <a:gd name="T51" fmla="*/ 414 h 1582"/>
              <a:gd name="T52" fmla="*/ 156 w 1582"/>
              <a:gd name="T53" fmla="*/ 318 h 1582"/>
              <a:gd name="T54" fmla="*/ 232 w 1582"/>
              <a:gd name="T55" fmla="*/ 232 h 1582"/>
              <a:gd name="T56" fmla="*/ 318 w 1582"/>
              <a:gd name="T57" fmla="*/ 158 h 1582"/>
              <a:gd name="T58" fmla="*/ 414 w 1582"/>
              <a:gd name="T59" fmla="*/ 96 h 1582"/>
              <a:gd name="T60" fmla="*/ 518 w 1582"/>
              <a:gd name="T61" fmla="*/ 48 h 1582"/>
              <a:gd name="T62" fmla="*/ 632 w 1582"/>
              <a:gd name="T63" fmla="*/ 16 h 1582"/>
              <a:gd name="T64" fmla="*/ 750 w 1582"/>
              <a:gd name="T65" fmla="*/ 2 h 1582"/>
              <a:gd name="T66" fmla="*/ 832 w 1582"/>
              <a:gd name="T67" fmla="*/ 2 h 1582"/>
              <a:gd name="T68" fmla="*/ 950 w 1582"/>
              <a:gd name="T69" fmla="*/ 16 h 1582"/>
              <a:gd name="T70" fmla="*/ 1062 w 1582"/>
              <a:gd name="T71" fmla="*/ 48 h 1582"/>
              <a:gd name="T72" fmla="*/ 1168 w 1582"/>
              <a:gd name="T73" fmla="*/ 96 h 1582"/>
              <a:gd name="T74" fmla="*/ 1264 w 1582"/>
              <a:gd name="T75" fmla="*/ 158 h 1582"/>
              <a:gd name="T76" fmla="*/ 1350 w 1582"/>
              <a:gd name="T77" fmla="*/ 232 h 1582"/>
              <a:gd name="T78" fmla="*/ 1424 w 1582"/>
              <a:gd name="T79" fmla="*/ 318 h 1582"/>
              <a:gd name="T80" fmla="*/ 1486 w 1582"/>
              <a:gd name="T81" fmla="*/ 414 h 1582"/>
              <a:gd name="T82" fmla="*/ 1534 w 1582"/>
              <a:gd name="T83" fmla="*/ 520 h 1582"/>
              <a:gd name="T84" fmla="*/ 1566 w 1582"/>
              <a:gd name="T85" fmla="*/ 632 h 1582"/>
              <a:gd name="T86" fmla="*/ 1580 w 1582"/>
              <a:gd name="T87" fmla="*/ 752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582" h="1582">
                <a:moveTo>
                  <a:pt x="1582" y="792"/>
                </a:moveTo>
                <a:lnTo>
                  <a:pt x="1582" y="792"/>
                </a:lnTo>
                <a:lnTo>
                  <a:pt x="1580" y="832"/>
                </a:lnTo>
                <a:lnTo>
                  <a:pt x="1578" y="872"/>
                </a:lnTo>
                <a:lnTo>
                  <a:pt x="1572" y="912"/>
                </a:lnTo>
                <a:lnTo>
                  <a:pt x="1566" y="952"/>
                </a:lnTo>
                <a:lnTo>
                  <a:pt x="1556" y="990"/>
                </a:lnTo>
                <a:lnTo>
                  <a:pt x="1546" y="1028"/>
                </a:lnTo>
                <a:lnTo>
                  <a:pt x="1534" y="1064"/>
                </a:lnTo>
                <a:lnTo>
                  <a:pt x="1520" y="1100"/>
                </a:lnTo>
                <a:lnTo>
                  <a:pt x="1504" y="1134"/>
                </a:lnTo>
                <a:lnTo>
                  <a:pt x="1486" y="1168"/>
                </a:lnTo>
                <a:lnTo>
                  <a:pt x="1468" y="1202"/>
                </a:lnTo>
                <a:lnTo>
                  <a:pt x="1446" y="1234"/>
                </a:lnTo>
                <a:lnTo>
                  <a:pt x="1424" y="1266"/>
                </a:lnTo>
                <a:lnTo>
                  <a:pt x="1402" y="1294"/>
                </a:lnTo>
                <a:lnTo>
                  <a:pt x="1376" y="1324"/>
                </a:lnTo>
                <a:lnTo>
                  <a:pt x="1350" y="1352"/>
                </a:lnTo>
                <a:lnTo>
                  <a:pt x="1322" y="1378"/>
                </a:lnTo>
                <a:lnTo>
                  <a:pt x="1294" y="1402"/>
                </a:lnTo>
                <a:lnTo>
                  <a:pt x="1264" y="1426"/>
                </a:lnTo>
                <a:lnTo>
                  <a:pt x="1234" y="1448"/>
                </a:lnTo>
                <a:lnTo>
                  <a:pt x="1200" y="1468"/>
                </a:lnTo>
                <a:lnTo>
                  <a:pt x="1168" y="1488"/>
                </a:lnTo>
                <a:lnTo>
                  <a:pt x="1134" y="1504"/>
                </a:lnTo>
                <a:lnTo>
                  <a:pt x="1098" y="1520"/>
                </a:lnTo>
                <a:lnTo>
                  <a:pt x="1062" y="1534"/>
                </a:lnTo>
                <a:lnTo>
                  <a:pt x="1026" y="1548"/>
                </a:lnTo>
                <a:lnTo>
                  <a:pt x="988" y="1558"/>
                </a:lnTo>
                <a:lnTo>
                  <a:pt x="950" y="1566"/>
                </a:lnTo>
                <a:lnTo>
                  <a:pt x="912" y="1574"/>
                </a:lnTo>
                <a:lnTo>
                  <a:pt x="872" y="1578"/>
                </a:lnTo>
                <a:lnTo>
                  <a:pt x="832" y="1582"/>
                </a:lnTo>
                <a:lnTo>
                  <a:pt x="790" y="1582"/>
                </a:lnTo>
                <a:lnTo>
                  <a:pt x="790" y="1582"/>
                </a:lnTo>
                <a:lnTo>
                  <a:pt x="750" y="1582"/>
                </a:lnTo>
                <a:lnTo>
                  <a:pt x="710" y="1578"/>
                </a:lnTo>
                <a:lnTo>
                  <a:pt x="670" y="1574"/>
                </a:lnTo>
                <a:lnTo>
                  <a:pt x="632" y="1566"/>
                </a:lnTo>
                <a:lnTo>
                  <a:pt x="594" y="1558"/>
                </a:lnTo>
                <a:lnTo>
                  <a:pt x="556" y="1548"/>
                </a:lnTo>
                <a:lnTo>
                  <a:pt x="518" y="1534"/>
                </a:lnTo>
                <a:lnTo>
                  <a:pt x="482" y="1520"/>
                </a:lnTo>
                <a:lnTo>
                  <a:pt x="448" y="1504"/>
                </a:lnTo>
                <a:lnTo>
                  <a:pt x="414" y="1488"/>
                </a:lnTo>
                <a:lnTo>
                  <a:pt x="380" y="1468"/>
                </a:lnTo>
                <a:lnTo>
                  <a:pt x="348" y="1448"/>
                </a:lnTo>
                <a:lnTo>
                  <a:pt x="318" y="1426"/>
                </a:lnTo>
                <a:lnTo>
                  <a:pt x="288" y="1402"/>
                </a:lnTo>
                <a:lnTo>
                  <a:pt x="258" y="1378"/>
                </a:lnTo>
                <a:lnTo>
                  <a:pt x="232" y="1352"/>
                </a:lnTo>
                <a:lnTo>
                  <a:pt x="206" y="1324"/>
                </a:lnTo>
                <a:lnTo>
                  <a:pt x="180" y="1294"/>
                </a:lnTo>
                <a:lnTo>
                  <a:pt x="156" y="1266"/>
                </a:lnTo>
                <a:lnTo>
                  <a:pt x="134" y="1234"/>
                </a:lnTo>
                <a:lnTo>
                  <a:pt x="114" y="1202"/>
                </a:lnTo>
                <a:lnTo>
                  <a:pt x="96" y="1168"/>
                </a:lnTo>
                <a:lnTo>
                  <a:pt x="78" y="1134"/>
                </a:lnTo>
                <a:lnTo>
                  <a:pt x="62" y="1100"/>
                </a:lnTo>
                <a:lnTo>
                  <a:pt x="48" y="1064"/>
                </a:lnTo>
                <a:lnTo>
                  <a:pt x="36" y="1028"/>
                </a:lnTo>
                <a:lnTo>
                  <a:pt x="24" y="990"/>
                </a:lnTo>
                <a:lnTo>
                  <a:pt x="16" y="952"/>
                </a:lnTo>
                <a:lnTo>
                  <a:pt x="8" y="912"/>
                </a:lnTo>
                <a:lnTo>
                  <a:pt x="4" y="872"/>
                </a:lnTo>
                <a:lnTo>
                  <a:pt x="0" y="832"/>
                </a:lnTo>
                <a:lnTo>
                  <a:pt x="0" y="792"/>
                </a:lnTo>
                <a:lnTo>
                  <a:pt x="0" y="792"/>
                </a:lnTo>
                <a:lnTo>
                  <a:pt x="0" y="752"/>
                </a:lnTo>
                <a:lnTo>
                  <a:pt x="4" y="710"/>
                </a:lnTo>
                <a:lnTo>
                  <a:pt x="8" y="672"/>
                </a:lnTo>
                <a:lnTo>
                  <a:pt x="16" y="632"/>
                </a:lnTo>
                <a:lnTo>
                  <a:pt x="24" y="594"/>
                </a:lnTo>
                <a:lnTo>
                  <a:pt x="36" y="556"/>
                </a:lnTo>
                <a:lnTo>
                  <a:pt x="48" y="520"/>
                </a:lnTo>
                <a:lnTo>
                  <a:pt x="62" y="484"/>
                </a:lnTo>
                <a:lnTo>
                  <a:pt x="78" y="448"/>
                </a:lnTo>
                <a:lnTo>
                  <a:pt x="96" y="414"/>
                </a:lnTo>
                <a:lnTo>
                  <a:pt x="114" y="382"/>
                </a:lnTo>
                <a:lnTo>
                  <a:pt x="134" y="350"/>
                </a:lnTo>
                <a:lnTo>
                  <a:pt x="156" y="318"/>
                </a:lnTo>
                <a:lnTo>
                  <a:pt x="180" y="288"/>
                </a:lnTo>
                <a:lnTo>
                  <a:pt x="206" y="260"/>
                </a:lnTo>
                <a:lnTo>
                  <a:pt x="232" y="232"/>
                </a:lnTo>
                <a:lnTo>
                  <a:pt x="258" y="206"/>
                </a:lnTo>
                <a:lnTo>
                  <a:pt x="288" y="182"/>
                </a:lnTo>
                <a:lnTo>
                  <a:pt x="318" y="158"/>
                </a:lnTo>
                <a:lnTo>
                  <a:pt x="348" y="136"/>
                </a:lnTo>
                <a:lnTo>
                  <a:pt x="380" y="116"/>
                </a:lnTo>
                <a:lnTo>
                  <a:pt x="414" y="96"/>
                </a:lnTo>
                <a:lnTo>
                  <a:pt x="448" y="78"/>
                </a:lnTo>
                <a:lnTo>
                  <a:pt x="482" y="62"/>
                </a:lnTo>
                <a:lnTo>
                  <a:pt x="518" y="48"/>
                </a:lnTo>
                <a:lnTo>
                  <a:pt x="556" y="36"/>
                </a:lnTo>
                <a:lnTo>
                  <a:pt x="594" y="26"/>
                </a:lnTo>
                <a:lnTo>
                  <a:pt x="632" y="16"/>
                </a:lnTo>
                <a:lnTo>
                  <a:pt x="670" y="10"/>
                </a:lnTo>
                <a:lnTo>
                  <a:pt x="710" y="4"/>
                </a:lnTo>
                <a:lnTo>
                  <a:pt x="750" y="2"/>
                </a:lnTo>
                <a:lnTo>
                  <a:pt x="790" y="0"/>
                </a:lnTo>
                <a:lnTo>
                  <a:pt x="790" y="0"/>
                </a:lnTo>
                <a:lnTo>
                  <a:pt x="832" y="2"/>
                </a:lnTo>
                <a:lnTo>
                  <a:pt x="872" y="4"/>
                </a:lnTo>
                <a:lnTo>
                  <a:pt x="912" y="10"/>
                </a:lnTo>
                <a:lnTo>
                  <a:pt x="950" y="16"/>
                </a:lnTo>
                <a:lnTo>
                  <a:pt x="988" y="26"/>
                </a:lnTo>
                <a:lnTo>
                  <a:pt x="1026" y="36"/>
                </a:lnTo>
                <a:lnTo>
                  <a:pt x="1062" y="48"/>
                </a:lnTo>
                <a:lnTo>
                  <a:pt x="1098" y="62"/>
                </a:lnTo>
                <a:lnTo>
                  <a:pt x="1134" y="78"/>
                </a:lnTo>
                <a:lnTo>
                  <a:pt x="1168" y="96"/>
                </a:lnTo>
                <a:lnTo>
                  <a:pt x="1200" y="116"/>
                </a:lnTo>
                <a:lnTo>
                  <a:pt x="1234" y="136"/>
                </a:lnTo>
                <a:lnTo>
                  <a:pt x="1264" y="158"/>
                </a:lnTo>
                <a:lnTo>
                  <a:pt x="1294" y="182"/>
                </a:lnTo>
                <a:lnTo>
                  <a:pt x="1322" y="206"/>
                </a:lnTo>
                <a:lnTo>
                  <a:pt x="1350" y="232"/>
                </a:lnTo>
                <a:lnTo>
                  <a:pt x="1376" y="260"/>
                </a:lnTo>
                <a:lnTo>
                  <a:pt x="1402" y="288"/>
                </a:lnTo>
                <a:lnTo>
                  <a:pt x="1424" y="318"/>
                </a:lnTo>
                <a:lnTo>
                  <a:pt x="1446" y="350"/>
                </a:lnTo>
                <a:lnTo>
                  <a:pt x="1468" y="382"/>
                </a:lnTo>
                <a:lnTo>
                  <a:pt x="1486" y="414"/>
                </a:lnTo>
                <a:lnTo>
                  <a:pt x="1504" y="448"/>
                </a:lnTo>
                <a:lnTo>
                  <a:pt x="1520" y="484"/>
                </a:lnTo>
                <a:lnTo>
                  <a:pt x="1534" y="520"/>
                </a:lnTo>
                <a:lnTo>
                  <a:pt x="1546" y="556"/>
                </a:lnTo>
                <a:lnTo>
                  <a:pt x="1556" y="594"/>
                </a:lnTo>
                <a:lnTo>
                  <a:pt x="1566" y="632"/>
                </a:lnTo>
                <a:lnTo>
                  <a:pt x="1572" y="672"/>
                </a:lnTo>
                <a:lnTo>
                  <a:pt x="1578" y="710"/>
                </a:lnTo>
                <a:lnTo>
                  <a:pt x="1580" y="752"/>
                </a:lnTo>
                <a:lnTo>
                  <a:pt x="1582" y="792"/>
                </a:lnTo>
                <a:lnTo>
                  <a:pt x="1582" y="792"/>
                </a:lnTo>
                <a:close/>
              </a:path>
            </a:pathLst>
          </a:custGeom>
          <a:solidFill>
            <a:srgbClr val="1187B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4465581" y="1653571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TW" altLang="en-US" sz="4800" b="1" dirty="0" smtClean="0">
                <a:solidFill>
                  <a:schemeClr val="bg1"/>
                </a:solidFill>
              </a:rPr>
              <a:t>台電小幫手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360252" y="2619288"/>
            <a:ext cx="7473085" cy="1959429"/>
            <a:chOff x="1769593" y="1964466"/>
            <a:chExt cx="5604814" cy="1469572"/>
          </a:xfrm>
        </p:grpSpPr>
        <p:sp>
          <p:nvSpPr>
            <p:cNvPr id="4" name="上凸带形 3"/>
            <p:cNvSpPr/>
            <p:nvPr/>
          </p:nvSpPr>
          <p:spPr>
            <a:xfrm>
              <a:off x="1769593" y="1964466"/>
              <a:ext cx="5604814" cy="1469572"/>
            </a:xfrm>
            <a:prstGeom prst="ribbon2">
              <a:avLst>
                <a:gd name="adj1" fmla="val 33333"/>
                <a:gd name="adj2" fmla="val 73944"/>
              </a:avLst>
            </a:prstGeom>
            <a:solidFill>
              <a:srgbClr val="FEDB4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" name="矩形 5"/>
            <p:cNvSpPr/>
            <p:nvPr/>
          </p:nvSpPr>
          <p:spPr>
            <a:xfrm>
              <a:off x="2771519" y="2095141"/>
              <a:ext cx="3600986" cy="5193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kumimoji="1" lang="zh-TW" altLang="en-US" sz="3600" b="1" dirty="0" smtClean="0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/>
                  <a:cs typeface="Arial"/>
                </a:rPr>
                <a:t>國家的未來交給我們！</a:t>
              </a:r>
              <a:endParaRPr kumimoji="1" lang="en-US" altLang="zh-CN" sz="3600" b="1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3942630"/>
            <a:ext cx="1601788" cy="91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0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479082" y="3095107"/>
            <a:ext cx="2406701" cy="2671748"/>
          </a:xfrm>
          <a:prstGeom prst="roundRect">
            <a:avLst>
              <a:gd name="adj" fmla="val 4853"/>
            </a:avLst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2" name="组合 1"/>
          <p:cNvGrpSpPr/>
          <p:nvPr/>
        </p:nvGrpSpPr>
        <p:grpSpPr>
          <a:xfrm>
            <a:off x="744765" y="2110459"/>
            <a:ext cx="1693235" cy="1693235"/>
            <a:chOff x="813021" y="1582844"/>
            <a:chExt cx="1269926" cy="1269926"/>
          </a:xfrm>
        </p:grpSpPr>
        <p:sp>
          <p:nvSpPr>
            <p:cNvPr id="6" name="椭圆 5"/>
            <p:cNvSpPr/>
            <p:nvPr/>
          </p:nvSpPr>
          <p:spPr>
            <a:xfrm>
              <a:off x="813021" y="1582844"/>
              <a:ext cx="1269926" cy="1269926"/>
            </a:xfrm>
            <a:prstGeom prst="ellipse">
              <a:avLst/>
            </a:prstGeom>
            <a:solidFill>
              <a:srgbClr val="1187B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43795" y="2048964"/>
              <a:ext cx="784109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chemeClr val="bg1"/>
                  </a:solidFill>
                </a:rPr>
                <a:t>ONE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34843" y="4061487"/>
            <a:ext cx="23509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TW" altLang="en-US" sz="3200" b="1" dirty="0" smtClean="0">
                <a:solidFill>
                  <a:srgbClr val="333333"/>
                </a:solidFill>
              </a:rPr>
              <a:t>緣由</a:t>
            </a:r>
            <a:endParaRPr kumimoji="1" lang="zh-CN" altLang="en-US" sz="3200" b="1" dirty="0">
              <a:solidFill>
                <a:srgbClr val="333333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375520" y="3095107"/>
            <a:ext cx="2406701" cy="2671748"/>
          </a:xfrm>
          <a:prstGeom prst="roundRect">
            <a:avLst>
              <a:gd name="adj" fmla="val 4853"/>
            </a:avLst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9" name="组合 8"/>
          <p:cNvGrpSpPr/>
          <p:nvPr/>
        </p:nvGrpSpPr>
        <p:grpSpPr>
          <a:xfrm>
            <a:off x="3750194" y="2110459"/>
            <a:ext cx="1693234" cy="1693235"/>
            <a:chOff x="5116749" y="1582844"/>
            <a:chExt cx="1269926" cy="1269926"/>
          </a:xfrm>
        </p:grpSpPr>
        <p:sp>
          <p:nvSpPr>
            <p:cNvPr id="16" name="椭圆 15"/>
            <p:cNvSpPr/>
            <p:nvPr/>
          </p:nvSpPr>
          <p:spPr>
            <a:xfrm>
              <a:off x="5116749" y="1582844"/>
              <a:ext cx="1269926" cy="1269926"/>
            </a:xfrm>
            <a:prstGeom prst="ellipse">
              <a:avLst/>
            </a:prstGeom>
            <a:solidFill>
              <a:srgbClr val="1187B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337683" y="2048964"/>
              <a:ext cx="861955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zh-CN" sz="3200" b="1" dirty="0" smtClean="0">
                  <a:solidFill>
                    <a:schemeClr val="bg1"/>
                  </a:solidFill>
                </a:rPr>
                <a:t>T</a:t>
              </a:r>
              <a:r>
                <a:rPr kumimoji="1" lang="en-US" altLang="zh-TW" sz="3200" b="1" dirty="0" smtClean="0">
                  <a:solidFill>
                    <a:schemeClr val="bg1"/>
                  </a:solidFill>
                </a:rPr>
                <a:t>WO</a:t>
              </a:r>
              <a:endParaRPr kumimoji="1" lang="en-US" altLang="zh-CN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9406806" y="3095107"/>
            <a:ext cx="2406701" cy="2671748"/>
          </a:xfrm>
          <a:prstGeom prst="roundRect">
            <a:avLst>
              <a:gd name="adj" fmla="val 4853"/>
            </a:avLst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14" name="组合 13"/>
          <p:cNvGrpSpPr/>
          <p:nvPr/>
        </p:nvGrpSpPr>
        <p:grpSpPr>
          <a:xfrm>
            <a:off x="9855020" y="2110459"/>
            <a:ext cx="1693235" cy="1693235"/>
            <a:chOff x="7268612" y="1582844"/>
            <a:chExt cx="1269926" cy="1269926"/>
          </a:xfrm>
        </p:grpSpPr>
        <p:sp>
          <p:nvSpPr>
            <p:cNvPr id="21" name="椭圆 20"/>
            <p:cNvSpPr/>
            <p:nvPr/>
          </p:nvSpPr>
          <p:spPr>
            <a:xfrm>
              <a:off x="7268612" y="1582844"/>
              <a:ext cx="1269926" cy="1269926"/>
            </a:xfrm>
            <a:prstGeom prst="ellipse">
              <a:avLst/>
            </a:prstGeom>
            <a:solidFill>
              <a:srgbClr val="1187B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465751" y="2033990"/>
              <a:ext cx="965649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zh-CN" sz="3200" b="1" dirty="0" smtClean="0">
                  <a:solidFill>
                    <a:schemeClr val="bg1"/>
                  </a:solidFill>
                </a:rPr>
                <a:t>F</a:t>
              </a:r>
              <a:r>
                <a:rPr kumimoji="1" lang="en-US" altLang="zh-TW" sz="3200" b="1" dirty="0" smtClean="0">
                  <a:solidFill>
                    <a:schemeClr val="bg1"/>
                  </a:solidFill>
                </a:rPr>
                <a:t>OUR</a:t>
              </a:r>
              <a:endParaRPr kumimoji="1" lang="en-US" altLang="zh-CN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9462567" y="4061487"/>
            <a:ext cx="2350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kumimoji="1" lang="zh-TW" altLang="en-US" sz="3200" b="1" dirty="0" smtClean="0">
                <a:solidFill>
                  <a:srgbClr val="333333"/>
                </a:solidFill>
              </a:rPr>
              <a:t>應用</a:t>
            </a:r>
            <a:endParaRPr kumimoji="1" lang="zh-CN" altLang="en-US" sz="3200" b="1" dirty="0">
              <a:solidFill>
                <a:srgbClr val="333333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320828" y="-1775967"/>
            <a:ext cx="3551933" cy="3551933"/>
            <a:chOff x="3240025" y="-1331975"/>
            <a:chExt cx="2663950" cy="2663950"/>
          </a:xfrm>
        </p:grpSpPr>
        <p:sp>
          <p:nvSpPr>
            <p:cNvPr id="26" name="椭圆 25"/>
            <p:cNvSpPr/>
            <p:nvPr/>
          </p:nvSpPr>
          <p:spPr>
            <a:xfrm>
              <a:off x="3240025" y="-1331975"/>
              <a:ext cx="2663950" cy="2663950"/>
            </a:xfrm>
            <a:prstGeom prst="ellipse">
              <a:avLst/>
            </a:prstGeom>
            <a:solidFill>
              <a:srgbClr val="E65B4F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09477" y="162011"/>
              <a:ext cx="1925046" cy="500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3733" b="1" dirty="0">
                  <a:solidFill>
                    <a:schemeClr val="bg1"/>
                  </a:solidFill>
                </a:rPr>
                <a:t>CONTENTS</a:t>
              </a:r>
              <a:endParaRPr kumimoji="1" lang="zh-CN" altLang="en-US" sz="3733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1052464" y="4769373"/>
            <a:ext cx="12315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000" b="1" dirty="0" smtClean="0">
                <a:solidFill>
                  <a:srgbClr val="333333"/>
                </a:solidFill>
              </a:rPr>
              <a:t>R</a:t>
            </a:r>
            <a:r>
              <a:rPr lang="en-US" altLang="zh-TW" sz="2000" b="1" dirty="0" smtClean="0">
                <a:solidFill>
                  <a:srgbClr val="333333"/>
                </a:solidFill>
              </a:rPr>
              <a:t>EASON</a:t>
            </a:r>
            <a:endParaRPr lang="en-US" altLang="zh-CN" sz="2000" b="1" dirty="0">
              <a:solidFill>
                <a:srgbClr val="333333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920270" y="4805545"/>
            <a:ext cx="11849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solidFill>
                  <a:srgbClr val="333333"/>
                </a:solidFill>
              </a:rPr>
              <a:t>FEATURE</a:t>
            </a:r>
            <a:endParaRPr lang="en-US" altLang="zh-CN" sz="2000" b="1" dirty="0">
              <a:solidFill>
                <a:srgbClr val="333333"/>
              </a:solidFill>
            </a:endParaRPr>
          </a:p>
        </p:txBody>
      </p:sp>
      <p:sp>
        <p:nvSpPr>
          <p:cNvPr id="39" name="文本框 7"/>
          <p:cNvSpPr txBox="1"/>
          <p:nvPr/>
        </p:nvSpPr>
        <p:spPr>
          <a:xfrm>
            <a:off x="3423723" y="4061487"/>
            <a:ext cx="2350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TW" altLang="en-US" sz="3200" b="1" dirty="0" smtClean="0">
                <a:solidFill>
                  <a:srgbClr val="333333"/>
                </a:solidFill>
              </a:rPr>
              <a:t>方法</a:t>
            </a:r>
            <a:endParaRPr kumimoji="1" lang="zh-CN" altLang="en-US" sz="3200" b="1" dirty="0">
              <a:solidFill>
                <a:srgbClr val="333333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824441" y="4769373"/>
            <a:ext cx="18206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solidFill>
                  <a:srgbClr val="333333"/>
                </a:solidFill>
              </a:rPr>
              <a:t>APPLICATION</a:t>
            </a:r>
            <a:endParaRPr lang="en-US" altLang="zh-CN" sz="2000" b="1" dirty="0">
              <a:solidFill>
                <a:srgbClr val="333333"/>
              </a:solidFill>
            </a:endParaRPr>
          </a:p>
        </p:txBody>
      </p:sp>
      <p:sp>
        <p:nvSpPr>
          <p:cNvPr id="27" name="圆角矩形 19"/>
          <p:cNvSpPr/>
          <p:nvPr/>
        </p:nvSpPr>
        <p:spPr>
          <a:xfrm>
            <a:off x="6383052" y="3095107"/>
            <a:ext cx="2406701" cy="2671748"/>
          </a:xfrm>
          <a:prstGeom prst="roundRect">
            <a:avLst>
              <a:gd name="adj" fmla="val 4853"/>
            </a:avLst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8" name="文本框 22"/>
          <p:cNvSpPr txBox="1"/>
          <p:nvPr/>
        </p:nvSpPr>
        <p:spPr>
          <a:xfrm>
            <a:off x="6383052" y="4061487"/>
            <a:ext cx="2350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kumimoji="1" lang="zh-TW" altLang="en-US" sz="3200" b="1" dirty="0" smtClean="0">
                <a:solidFill>
                  <a:srgbClr val="333333"/>
                </a:solidFill>
              </a:rPr>
              <a:t>特色</a:t>
            </a:r>
            <a:endParaRPr kumimoji="1" lang="zh-CN" altLang="en-US" sz="3200" b="1" dirty="0">
              <a:solidFill>
                <a:srgbClr val="333333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069131" y="4805545"/>
            <a:ext cx="11849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solidFill>
                  <a:srgbClr val="333333"/>
                </a:solidFill>
              </a:rPr>
              <a:t>FEATURE</a:t>
            </a:r>
            <a:endParaRPr lang="en-US" altLang="zh-CN" sz="2000" b="1" dirty="0">
              <a:solidFill>
                <a:srgbClr val="333333"/>
              </a:solidFill>
            </a:endParaRPr>
          </a:p>
        </p:txBody>
      </p:sp>
      <p:sp>
        <p:nvSpPr>
          <p:cNvPr id="31" name="椭圆 20"/>
          <p:cNvSpPr/>
          <p:nvPr/>
        </p:nvSpPr>
        <p:spPr>
          <a:xfrm>
            <a:off x="6770322" y="2102947"/>
            <a:ext cx="1693235" cy="1693235"/>
          </a:xfrm>
          <a:prstGeom prst="ellipse">
            <a:avLst/>
          </a:prstGeom>
          <a:solidFill>
            <a:srgbClr val="1187B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2" name="文本框 21"/>
          <p:cNvSpPr txBox="1"/>
          <p:nvPr/>
        </p:nvSpPr>
        <p:spPr>
          <a:xfrm>
            <a:off x="6962379" y="2731951"/>
            <a:ext cx="13793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TW" altLang="zh-CN" sz="3200" b="1" dirty="0" smtClean="0">
                <a:solidFill>
                  <a:schemeClr val="bg1"/>
                </a:solidFill>
              </a:rPr>
              <a:t>T</a:t>
            </a:r>
            <a:r>
              <a:rPr kumimoji="1" lang="en-US" altLang="zh-TW" sz="3200" b="1" dirty="0" smtClean="0">
                <a:solidFill>
                  <a:schemeClr val="bg1"/>
                </a:solidFill>
              </a:rPr>
              <a:t>HREE</a:t>
            </a:r>
            <a:endParaRPr kumimoji="1" lang="en-US" altLang="zh-C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7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7112" y="576660"/>
            <a:ext cx="4719956" cy="74897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267" b="1" dirty="0" smtClean="0">
                <a:solidFill>
                  <a:srgbClr val="1187B1"/>
                </a:solidFill>
              </a:rPr>
              <a:t>提案緣由</a:t>
            </a:r>
            <a:endParaRPr kumimoji="1" lang="en-US" altLang="zh-CN" sz="4267" b="1" dirty="0">
              <a:solidFill>
                <a:srgbClr val="1187B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7112" y="1934538"/>
            <a:ext cx="4610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b="1" dirty="0" smtClean="0"/>
              <a:t>用電量逐年升高，電力吃緊</a:t>
            </a:r>
            <a:endParaRPr kumimoji="1" lang="en-US" altLang="zh-CN" sz="2800" b="1" dirty="0">
              <a:solidFill>
                <a:srgbClr val="103154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7859" y="3500222"/>
            <a:ext cx="5928390" cy="748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>
              <a:lnSpc>
                <a:spcPct val="130000"/>
              </a:lnSpc>
              <a:buFont typeface="Arial"/>
              <a:buChar char="•"/>
            </a:pPr>
            <a:endParaRPr kumimoji="1" lang="en-US" altLang="zh-TW" sz="2000" b="1" dirty="0" smtClean="0">
              <a:solidFill>
                <a:srgbClr val="FF0000"/>
              </a:solidFill>
              <a:latin typeface="Century Gothic"/>
              <a:cs typeface="Century Gothic"/>
            </a:endParaRPr>
          </a:p>
          <a:p>
            <a:pPr marL="228594" indent="-228594">
              <a:lnSpc>
                <a:spcPct val="130000"/>
              </a:lnSpc>
              <a:buFont typeface="Arial"/>
              <a:buChar char="•"/>
            </a:pPr>
            <a:endParaRPr kumimoji="1" lang="en-US" altLang="zh-CN" sz="1333" b="1" dirty="0">
              <a:solidFill>
                <a:srgbClr val="333333"/>
              </a:solidFill>
              <a:latin typeface="Century Gothic"/>
              <a:cs typeface="Century Gothic"/>
            </a:endParaRPr>
          </a:p>
        </p:txBody>
      </p:sp>
      <p:pic>
        <p:nvPicPr>
          <p:cNvPr id="16" name="圖片 15" descr="螢幕快照 2017-07-22 下午2.37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249" y="1574676"/>
            <a:ext cx="5294782" cy="4867400"/>
          </a:xfrm>
          <a:prstGeom prst="rect">
            <a:avLst/>
          </a:prstGeom>
        </p:spPr>
      </p:pic>
      <p:sp>
        <p:nvSpPr>
          <p:cNvPr id="4" name="向下箭號 3"/>
          <p:cNvSpPr/>
          <p:nvPr/>
        </p:nvSpPr>
        <p:spPr>
          <a:xfrm>
            <a:off x="2619289" y="2817948"/>
            <a:ext cx="529149" cy="682274"/>
          </a:xfrm>
          <a:prstGeom prst="downArrow">
            <a:avLst/>
          </a:prstGeom>
          <a:solidFill>
            <a:srgbClr val="FF0000"/>
          </a:solidFill>
          <a:ln>
            <a:solidFill>
              <a:srgbClr val="10315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8" name="文本框 2"/>
          <p:cNvSpPr txBox="1"/>
          <p:nvPr/>
        </p:nvSpPr>
        <p:spPr>
          <a:xfrm>
            <a:off x="502963" y="3725861"/>
            <a:ext cx="5569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b="1" dirty="0" smtClean="0">
                <a:solidFill>
                  <a:srgbClr val="FF0000"/>
                </a:solidFill>
              </a:rPr>
              <a:t>台電小幫手：智能電力預測系統</a:t>
            </a:r>
            <a:endParaRPr kumimoji="1" lang="en-US" altLang="zh-TW" sz="2800" b="1" dirty="0" smtClean="0">
              <a:solidFill>
                <a:srgbClr val="FF0000"/>
              </a:solidFill>
            </a:endParaRPr>
          </a:p>
        </p:txBody>
      </p:sp>
      <p:pic>
        <p:nvPicPr>
          <p:cNvPr id="5" name="圖片 4" descr="chil-hand-on-the-hand-of-an-adul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884" y="4550359"/>
            <a:ext cx="1799108" cy="179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9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7112" y="576660"/>
            <a:ext cx="4719956" cy="74897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267" b="1" dirty="0" smtClean="0">
                <a:solidFill>
                  <a:srgbClr val="1187B1"/>
                </a:solidFill>
              </a:rPr>
              <a:t>分析方法</a:t>
            </a:r>
            <a:endParaRPr kumimoji="1" lang="en-US" altLang="zh-CN" sz="4267" b="1" dirty="0">
              <a:solidFill>
                <a:srgbClr val="1187B1"/>
              </a:solidFill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307885" y="1789321"/>
            <a:ext cx="11148057" cy="4450312"/>
            <a:chOff x="29271" y="230333"/>
            <a:chExt cx="9839526" cy="770974"/>
          </a:xfrm>
          <a:scene3d>
            <a:camera prst="orthographicFront"/>
            <a:lightRig rig="flat" dir="t"/>
          </a:scene3d>
        </p:grpSpPr>
        <p:sp>
          <p:nvSpPr>
            <p:cNvPr id="10" name="圓角矩形 9"/>
            <p:cNvSpPr/>
            <p:nvPr/>
          </p:nvSpPr>
          <p:spPr>
            <a:xfrm>
              <a:off x="334988" y="301318"/>
              <a:ext cx="9533809" cy="699989"/>
            </a:xfrm>
            <a:prstGeom prst="roundRect">
              <a:avLst/>
            </a:prstGeom>
            <a:ln w="9525">
              <a:solidFill>
                <a:srgbClr val="4F81BD"/>
              </a:solidFill>
            </a:ln>
            <a:sp3d prstMaterial="dkEdge">
              <a:bevelT w="8200" h="38100"/>
            </a:sp3d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11" name="圓角矩形 4"/>
            <p:cNvSpPr/>
            <p:nvPr/>
          </p:nvSpPr>
          <p:spPr>
            <a:xfrm>
              <a:off x="29271" y="230333"/>
              <a:ext cx="7942514" cy="54108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2500" b="1" kern="1200" dirty="0">
                <a:solidFill>
                  <a:srgbClr val="0A68AD"/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1299438" y="4980291"/>
            <a:ext cx="4711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zh-TW" sz="2800" b="1" dirty="0">
                <a:solidFill>
                  <a:srgbClr val="000000"/>
                </a:solidFill>
                <a:latin typeface="+mn-ea"/>
              </a:rPr>
              <a:t>O</a:t>
            </a:r>
            <a:r>
              <a:rPr kumimoji="1" lang="en-US" altLang="zh-TW" sz="2800" b="1" dirty="0" err="1">
                <a:solidFill>
                  <a:srgbClr val="000000"/>
                </a:solidFill>
                <a:latin typeface="+mn-ea"/>
              </a:rPr>
              <a:t>utput</a:t>
            </a:r>
            <a:r>
              <a:rPr kumimoji="1" lang="zh-TW" altLang="en-US" sz="2800" b="1" dirty="0">
                <a:latin typeface="+mn-ea"/>
              </a:rPr>
              <a:t>：</a:t>
            </a:r>
            <a:r>
              <a:rPr kumimoji="1" lang="zh-TW" altLang="en-US" sz="2800" b="1" dirty="0" smtClean="0">
                <a:solidFill>
                  <a:srgbClr val="FF0000"/>
                </a:solidFill>
                <a:latin typeface="+mn-ea"/>
              </a:rPr>
              <a:t>未來</a:t>
            </a:r>
            <a:r>
              <a:rPr kumimoji="1" lang="zh-TW" altLang="en-US" sz="2800" b="1" dirty="0" smtClean="0">
                <a:solidFill>
                  <a:srgbClr val="FF0000"/>
                </a:solidFill>
                <a:latin typeface="+mn-ea"/>
              </a:rPr>
              <a:t>各地</a:t>
            </a:r>
            <a:r>
              <a:rPr kumimoji="1" lang="zh-TW" altLang="en-US" sz="2800" b="1" dirty="0" smtClean="0">
                <a:solidFill>
                  <a:srgbClr val="FF0000"/>
                </a:solidFill>
                <a:latin typeface="+mn-ea"/>
              </a:rPr>
              <a:t>用</a:t>
            </a:r>
            <a:r>
              <a:rPr kumimoji="1" lang="zh-TW" altLang="en-US" sz="2800" b="1" dirty="0" smtClean="0">
                <a:solidFill>
                  <a:srgbClr val="FF0000"/>
                </a:solidFill>
                <a:latin typeface="+mn-ea"/>
              </a:rPr>
              <a:t>電度數</a:t>
            </a:r>
            <a:endParaRPr kumimoji="1" lang="en-US" altLang="zh-TW" sz="28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299438" y="2640436"/>
            <a:ext cx="4237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600" b="1" dirty="0" smtClean="0">
                <a:solidFill>
                  <a:srgbClr val="000000"/>
                </a:solidFill>
              </a:rPr>
              <a:t>深度學習</a:t>
            </a:r>
            <a:r>
              <a:rPr kumimoji="1" lang="en-US" altLang="zh-TW" sz="3600" b="1" dirty="0" smtClean="0">
                <a:solidFill>
                  <a:srgbClr val="000000"/>
                </a:solidFill>
              </a:rPr>
              <a:t>+Big</a:t>
            </a:r>
            <a:r>
              <a:rPr kumimoji="1" lang="zh-TW" altLang="en-US" sz="3600" b="1" dirty="0" smtClean="0">
                <a:solidFill>
                  <a:srgbClr val="000000"/>
                </a:solidFill>
              </a:rPr>
              <a:t> </a:t>
            </a:r>
            <a:r>
              <a:rPr kumimoji="1" lang="en-US" altLang="zh-TW" sz="3600" b="1" dirty="0" smtClean="0">
                <a:solidFill>
                  <a:srgbClr val="000000"/>
                </a:solidFill>
              </a:rPr>
              <a:t>Data</a:t>
            </a:r>
            <a:endParaRPr kumimoji="1" lang="zh-TW" altLang="en-US" sz="3600" b="1" dirty="0">
              <a:solidFill>
                <a:srgbClr val="0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99438" y="3740476"/>
            <a:ext cx="91887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zh-TW" sz="2800" b="1" dirty="0" smtClean="0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TW" sz="2800" b="1" dirty="0" err="1" smtClean="0">
                <a:solidFill>
                  <a:srgbClr val="000000"/>
                </a:solidFill>
                <a:latin typeface="+mn-ea"/>
              </a:rPr>
              <a:t>nput</a:t>
            </a:r>
            <a:r>
              <a:rPr kumimoji="1" lang="zh-TW" altLang="en-US" sz="2800" b="1" dirty="0" smtClean="0">
                <a:solidFill>
                  <a:srgbClr val="000000"/>
                </a:solidFill>
                <a:latin typeface="+mn-ea"/>
              </a:rPr>
              <a:t>：</a:t>
            </a:r>
            <a:r>
              <a:rPr kumimoji="1" lang="zh-TW" altLang="en-US" b="1" dirty="0" smtClean="0">
                <a:solidFill>
                  <a:srgbClr val="000000"/>
                </a:solidFill>
                <a:latin typeface="+mn-ea"/>
              </a:rPr>
              <a:t>去年各地用</a:t>
            </a:r>
            <a:r>
              <a:rPr kumimoji="1" lang="zh-TW" altLang="en-US" b="1" dirty="0" smtClean="0">
                <a:solidFill>
                  <a:srgbClr val="000000"/>
                </a:solidFill>
                <a:latin typeface="+mn-ea"/>
              </a:rPr>
              <a:t>電度數、工廠數、工廠營收、工廠員工</a:t>
            </a:r>
            <a:r>
              <a:rPr kumimoji="1" lang="en-US" altLang="zh-TW" b="1" dirty="0" smtClean="0">
                <a:solidFill>
                  <a:srgbClr val="000000"/>
                </a:solidFill>
                <a:latin typeface="+mn-ea"/>
              </a:rPr>
              <a:t>……</a:t>
            </a:r>
            <a:endParaRPr kumimoji="1" lang="zh-TW" altLang="en-US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089004" y="2726351"/>
            <a:ext cx="26961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b="1" dirty="0" smtClean="0">
                <a:solidFill>
                  <a:srgbClr val="FF0000"/>
                </a:solidFill>
              </a:rPr>
              <a:t>20</a:t>
            </a:r>
            <a:r>
              <a:rPr kumimoji="1" lang="zh-TW" altLang="en-US" sz="3200" b="1" dirty="0" smtClean="0">
                <a:solidFill>
                  <a:srgbClr val="FF0000"/>
                </a:solidFill>
              </a:rPr>
              <a:t>萬筆資料！</a:t>
            </a:r>
            <a:endParaRPr kumimoji="1"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39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3665551" y="1"/>
            <a:ext cx="6911372" cy="6911372"/>
          </a:xfrm>
          <a:prstGeom prst="ellipse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628602" y="3057277"/>
            <a:ext cx="2245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000" b="1" dirty="0" smtClean="0">
                <a:solidFill>
                  <a:srgbClr val="333333"/>
                </a:solidFill>
              </a:rPr>
              <a:t>系統特色</a:t>
            </a:r>
            <a:endParaRPr kumimoji="1" lang="zh-CN" altLang="en-US" sz="4000" b="1" dirty="0">
              <a:solidFill>
                <a:srgbClr val="333333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8415" y="3698865"/>
            <a:ext cx="2315204" cy="348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333333"/>
              </a:solidFill>
              <a:latin typeface="+mn-ea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6680249" y="755824"/>
            <a:ext cx="2488644" cy="5270435"/>
            <a:chOff x="5009591" y="1094703"/>
            <a:chExt cx="1866483" cy="2897155"/>
          </a:xfrm>
        </p:grpSpPr>
        <p:cxnSp>
          <p:nvCxnSpPr>
            <p:cNvPr id="7" name="直线连接符 6"/>
            <p:cNvCxnSpPr/>
            <p:nvPr/>
          </p:nvCxnSpPr>
          <p:spPr>
            <a:xfrm flipV="1">
              <a:off x="5009591" y="1094703"/>
              <a:ext cx="0" cy="2897155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7"/>
            <p:cNvCxnSpPr/>
            <p:nvPr/>
          </p:nvCxnSpPr>
          <p:spPr>
            <a:xfrm flipV="1">
              <a:off x="6876074" y="1094703"/>
              <a:ext cx="0" cy="2897155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椭圆 8"/>
          <p:cNvSpPr/>
          <p:nvPr/>
        </p:nvSpPr>
        <p:spPr>
          <a:xfrm>
            <a:off x="4409306" y="1228018"/>
            <a:ext cx="1829259" cy="1829259"/>
          </a:xfrm>
          <a:prstGeom prst="ellipse">
            <a:avLst/>
          </a:prstGeom>
          <a:solidFill>
            <a:srgbClr val="E65B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 b="1" dirty="0"/>
              <a:t>1</a:t>
            </a:r>
            <a:endParaRPr kumimoji="1" lang="zh-CN" altLang="en-US" sz="8000" b="1" dirty="0"/>
          </a:p>
        </p:txBody>
      </p:sp>
      <p:sp>
        <p:nvSpPr>
          <p:cNvPr id="10" name="椭圆 9"/>
          <p:cNvSpPr/>
          <p:nvPr/>
        </p:nvSpPr>
        <p:spPr>
          <a:xfrm>
            <a:off x="7029354" y="1228018"/>
            <a:ext cx="1829259" cy="1829259"/>
          </a:xfrm>
          <a:prstGeom prst="ellipse">
            <a:avLst/>
          </a:prstGeom>
          <a:solidFill>
            <a:srgbClr val="1187B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 b="1" dirty="0"/>
              <a:t>2</a:t>
            </a:r>
            <a:endParaRPr kumimoji="1" lang="zh-CN" altLang="en-US" sz="8000" b="1" dirty="0"/>
          </a:p>
        </p:txBody>
      </p:sp>
      <p:sp>
        <p:nvSpPr>
          <p:cNvPr id="11" name="椭圆 10"/>
          <p:cNvSpPr/>
          <p:nvPr/>
        </p:nvSpPr>
        <p:spPr>
          <a:xfrm>
            <a:off x="9545074" y="1228018"/>
            <a:ext cx="1829259" cy="1829259"/>
          </a:xfrm>
          <a:prstGeom prst="ellipse">
            <a:avLst/>
          </a:prstGeom>
          <a:solidFill>
            <a:srgbClr val="E65B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 b="1" dirty="0"/>
              <a:t>3</a:t>
            </a:r>
            <a:endParaRPr kumimoji="1" lang="zh-CN" altLang="en-US" sz="80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4409306" y="3246470"/>
            <a:ext cx="186403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133" b="1" dirty="0" smtClean="0">
                <a:solidFill>
                  <a:srgbClr val="333333"/>
                </a:solidFill>
              </a:rPr>
              <a:t>永續使用</a:t>
            </a:r>
            <a:endParaRPr kumimoji="1" lang="zh-CN" altLang="en-US" sz="2133" b="1" dirty="0">
              <a:solidFill>
                <a:srgbClr val="333333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94578" y="3254188"/>
            <a:ext cx="186403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133" b="1" dirty="0" smtClean="0">
                <a:solidFill>
                  <a:srgbClr val="333333"/>
                </a:solidFill>
              </a:rPr>
              <a:t>動態回饋</a:t>
            </a:r>
            <a:endParaRPr kumimoji="1" lang="zh-CN" altLang="en-US" sz="2133" b="1" dirty="0">
              <a:solidFill>
                <a:srgbClr val="333333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510298" y="3246470"/>
            <a:ext cx="186403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133" b="1" dirty="0" smtClean="0">
                <a:solidFill>
                  <a:srgbClr val="333333"/>
                </a:solidFill>
              </a:rPr>
              <a:t>自我修正</a:t>
            </a:r>
            <a:endParaRPr kumimoji="1" lang="zh-CN" altLang="en-US" sz="2133" b="1" dirty="0">
              <a:solidFill>
                <a:srgbClr val="333333"/>
              </a:solidFill>
            </a:endParaRPr>
          </a:p>
        </p:txBody>
      </p:sp>
      <p:pic>
        <p:nvPicPr>
          <p:cNvPr id="21" name="圖片 20" descr="ch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757" y="4257896"/>
            <a:ext cx="1372661" cy="1372661"/>
          </a:xfrm>
          <a:prstGeom prst="rect">
            <a:avLst/>
          </a:prstGeom>
        </p:spPr>
      </p:pic>
      <p:pic>
        <p:nvPicPr>
          <p:cNvPr id="22" name="圖片 21" descr="refre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827" y="4134655"/>
            <a:ext cx="1495901" cy="1495901"/>
          </a:xfrm>
          <a:prstGeom prst="rect">
            <a:avLst/>
          </a:prstGeom>
        </p:spPr>
      </p:pic>
      <p:pic>
        <p:nvPicPr>
          <p:cNvPr id="23" name="圖片 22" descr="recycl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863" y="4134655"/>
            <a:ext cx="1367752" cy="136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9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7112" y="576660"/>
            <a:ext cx="4719956" cy="74897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267" b="1" dirty="0" smtClean="0">
                <a:solidFill>
                  <a:srgbClr val="1187B1"/>
                </a:solidFill>
              </a:rPr>
              <a:t>系統應用</a:t>
            </a:r>
            <a:endParaRPr kumimoji="1" lang="en-US" altLang="zh-CN" sz="4267" b="1" dirty="0">
              <a:solidFill>
                <a:srgbClr val="1187B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87112" y="1680294"/>
            <a:ext cx="66848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b="1" dirty="0" smtClean="0"/>
              <a:t>1.</a:t>
            </a:r>
            <a:r>
              <a:rPr kumimoji="1" lang="zh-TW" altLang="en-US" sz="3200" b="1" dirty="0" smtClean="0"/>
              <a:t>找出可能不合理使用電力資源地區</a:t>
            </a:r>
            <a:endParaRPr kumimoji="1" lang="zh-TW" altLang="en-US" sz="3200" b="1" dirty="0"/>
          </a:p>
        </p:txBody>
      </p:sp>
      <p:pic>
        <p:nvPicPr>
          <p:cNvPr id="4" name="圖片 3" descr="20272111_1615449648473752_2130971763_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90" y="2431731"/>
            <a:ext cx="3558530" cy="2894763"/>
          </a:xfrm>
          <a:prstGeom prst="rect">
            <a:avLst/>
          </a:prstGeom>
        </p:spPr>
      </p:pic>
      <p:pic>
        <p:nvPicPr>
          <p:cNvPr id="8" name="圖片 7" descr="20314501_1615470465138337_1606088689_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144" y="0"/>
            <a:ext cx="6085218" cy="6858000"/>
          </a:xfrm>
          <a:prstGeom prst="rect">
            <a:avLst/>
          </a:prstGeom>
        </p:spPr>
      </p:pic>
      <p:pic>
        <p:nvPicPr>
          <p:cNvPr id="6" name="圖片 5" descr="20290048_1615449575140426_1927534786_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544" y="2431731"/>
            <a:ext cx="3526919" cy="2902361"/>
          </a:xfrm>
          <a:prstGeom prst="rect">
            <a:avLst/>
          </a:prstGeom>
        </p:spPr>
      </p:pic>
      <p:pic>
        <p:nvPicPr>
          <p:cNvPr id="7" name="圖片 6" descr="20289586_1615449555140428_1864849025_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490" y="2431731"/>
            <a:ext cx="3566856" cy="2899808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787112" y="5326494"/>
            <a:ext cx="2626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b="1" dirty="0" smtClean="0">
                <a:solidFill>
                  <a:srgbClr val="FF0000"/>
                </a:solidFill>
              </a:rPr>
              <a:t>預計用電：</a:t>
            </a:r>
            <a:r>
              <a:rPr kumimoji="1" lang="en-US" altLang="zh-TW" sz="2000" b="1" dirty="0" smtClean="0">
                <a:solidFill>
                  <a:srgbClr val="FF0000"/>
                </a:solidFill>
              </a:rPr>
              <a:t>83.23</a:t>
            </a:r>
            <a:r>
              <a:rPr kumimoji="1" lang="zh-TW" altLang="en-US" sz="2000" b="1" dirty="0" smtClean="0">
                <a:solidFill>
                  <a:srgbClr val="FF0000"/>
                </a:solidFill>
              </a:rPr>
              <a:t>萬度</a:t>
            </a:r>
            <a:endParaRPr kumimoji="1"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942165" y="6313098"/>
            <a:ext cx="2624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b="1" dirty="0" smtClean="0">
                <a:solidFill>
                  <a:srgbClr val="FF0000"/>
                </a:solidFill>
              </a:rPr>
              <a:t>預計用電：</a:t>
            </a:r>
            <a:r>
              <a:rPr kumimoji="1" lang="zh-TW" altLang="zh-TW" sz="2000" b="1" dirty="0" smtClean="0">
                <a:solidFill>
                  <a:srgbClr val="FF0000"/>
                </a:solidFill>
              </a:rPr>
              <a:t>76</a:t>
            </a:r>
            <a:r>
              <a:rPr kumimoji="1" lang="en-US" altLang="zh-TW" sz="2000" b="1" dirty="0" smtClean="0">
                <a:solidFill>
                  <a:srgbClr val="FF0000"/>
                </a:solidFill>
              </a:rPr>
              <a:t>.99</a:t>
            </a:r>
            <a:r>
              <a:rPr kumimoji="1" lang="zh-TW" altLang="en-US" sz="2000" b="1" dirty="0" smtClean="0">
                <a:solidFill>
                  <a:srgbClr val="FF0000"/>
                </a:solidFill>
              </a:rPr>
              <a:t>萬度</a:t>
            </a:r>
            <a:endParaRPr kumimoji="1"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883368" y="5326494"/>
            <a:ext cx="2625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b="1" dirty="0" smtClean="0">
                <a:solidFill>
                  <a:srgbClr val="FF0000"/>
                </a:solidFill>
              </a:rPr>
              <a:t>預計用電：</a:t>
            </a:r>
            <a:r>
              <a:rPr kumimoji="1" lang="zh-TW" altLang="zh-TW" sz="2000" b="1" dirty="0" smtClean="0">
                <a:solidFill>
                  <a:srgbClr val="FF0000"/>
                </a:solidFill>
              </a:rPr>
              <a:t>8</a:t>
            </a:r>
            <a:r>
              <a:rPr kumimoji="1" lang="en-US" altLang="zh-TW" sz="2000" b="1" dirty="0" smtClean="0">
                <a:solidFill>
                  <a:srgbClr val="FF0000"/>
                </a:solidFill>
              </a:rPr>
              <a:t>2.73</a:t>
            </a:r>
            <a:r>
              <a:rPr kumimoji="1" lang="zh-TW" altLang="en-US" sz="2000" b="1" dirty="0" smtClean="0">
                <a:solidFill>
                  <a:srgbClr val="FF0000"/>
                </a:solidFill>
              </a:rPr>
              <a:t>萬度</a:t>
            </a:r>
            <a:endParaRPr kumimoji="1" lang="zh-TW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13" name="圖片 12" descr="question-mark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886" y="2869031"/>
            <a:ext cx="2086834" cy="2086834"/>
          </a:xfrm>
          <a:prstGeom prst="rect">
            <a:avLst/>
          </a:prstGeom>
        </p:spPr>
      </p:pic>
      <p:pic>
        <p:nvPicPr>
          <p:cNvPr id="14" name="圖片 13" descr="螢幕快照 2017-07-23 上午1.43.1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1" y="955199"/>
            <a:ext cx="12016035" cy="516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9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7112" y="576660"/>
            <a:ext cx="4719956" cy="74897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267" b="1" dirty="0" smtClean="0">
                <a:solidFill>
                  <a:srgbClr val="1187B1"/>
                </a:solidFill>
              </a:rPr>
              <a:t>系統應用</a:t>
            </a:r>
            <a:endParaRPr kumimoji="1" lang="en-US" altLang="zh-CN" sz="4267" b="1" dirty="0">
              <a:solidFill>
                <a:srgbClr val="1187B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87112" y="1680294"/>
            <a:ext cx="50433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b="1" dirty="0" smtClean="0"/>
              <a:t>2.</a:t>
            </a:r>
            <a:r>
              <a:rPr kumimoji="1" lang="zh-TW" altLang="en-US" sz="3200" b="1" dirty="0" smtClean="0"/>
              <a:t>可提供有效電力分配模型</a:t>
            </a:r>
            <a:endParaRPr kumimoji="1" lang="zh-TW" altLang="en-US" sz="3200" b="1" dirty="0"/>
          </a:p>
        </p:txBody>
      </p:sp>
      <p:pic>
        <p:nvPicPr>
          <p:cNvPr id="5" name="圖片 4" descr="c21-2_10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93" y="1254349"/>
            <a:ext cx="4881074" cy="4926449"/>
          </a:xfrm>
          <a:prstGeom prst="rect">
            <a:avLst/>
          </a:prstGeom>
        </p:spPr>
      </p:pic>
      <p:sp>
        <p:nvSpPr>
          <p:cNvPr id="6" name="文本框 2"/>
          <p:cNvSpPr txBox="1"/>
          <p:nvPr/>
        </p:nvSpPr>
        <p:spPr>
          <a:xfrm>
            <a:off x="1329491" y="2731313"/>
            <a:ext cx="3842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b="1" dirty="0" smtClean="0">
                <a:solidFill>
                  <a:srgbClr val="103154"/>
                </a:solidFill>
              </a:rPr>
              <a:t>預測未來各區用電狀況</a:t>
            </a:r>
            <a:endParaRPr kumimoji="1" lang="en-US" altLang="zh-CN" sz="2800" b="1" dirty="0">
              <a:solidFill>
                <a:srgbClr val="103154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2738347" y="3717574"/>
            <a:ext cx="529149" cy="682274"/>
          </a:xfrm>
          <a:prstGeom prst="downArrow">
            <a:avLst/>
          </a:prstGeom>
          <a:solidFill>
            <a:srgbClr val="FF0000"/>
          </a:solidFill>
          <a:ln>
            <a:solidFill>
              <a:srgbClr val="10315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8" name="文本框 2"/>
          <p:cNvSpPr txBox="1"/>
          <p:nvPr/>
        </p:nvSpPr>
        <p:spPr>
          <a:xfrm>
            <a:off x="7963971" y="6176371"/>
            <a:ext cx="257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800" b="1" dirty="0" smtClean="0">
                <a:solidFill>
                  <a:srgbClr val="103154"/>
                </a:solidFill>
              </a:rPr>
              <a:t>中電北送示意圖</a:t>
            </a:r>
            <a:endParaRPr kumimoji="1" lang="en-US" altLang="zh-CN" sz="1800" b="1" dirty="0">
              <a:solidFill>
                <a:srgbClr val="103154"/>
              </a:solidFill>
            </a:endParaRPr>
          </a:p>
        </p:txBody>
      </p:sp>
      <p:sp>
        <p:nvSpPr>
          <p:cNvPr id="9" name="文本框 2"/>
          <p:cNvSpPr txBox="1"/>
          <p:nvPr/>
        </p:nvSpPr>
        <p:spPr>
          <a:xfrm>
            <a:off x="1422223" y="4871170"/>
            <a:ext cx="3690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b="1" dirty="0" smtClean="0">
                <a:solidFill>
                  <a:srgbClr val="FF0000"/>
                </a:solidFill>
              </a:rPr>
              <a:t>提早規劃應對政策</a:t>
            </a:r>
            <a:endParaRPr kumimoji="1" lang="en-US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32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7112" y="576660"/>
            <a:ext cx="4719956" cy="74897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267" b="1" dirty="0" smtClean="0">
                <a:solidFill>
                  <a:srgbClr val="1187B1"/>
                </a:solidFill>
              </a:rPr>
              <a:t>系統應用</a:t>
            </a:r>
            <a:endParaRPr kumimoji="1" lang="en-US" altLang="zh-CN" sz="4267" b="1" dirty="0">
              <a:solidFill>
                <a:srgbClr val="1187B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87112" y="1746443"/>
            <a:ext cx="38106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TW" sz="3200" b="1" dirty="0"/>
              <a:t>3</a:t>
            </a:r>
            <a:r>
              <a:rPr kumimoji="1" lang="en-US" altLang="zh-TW" sz="3200" b="1" dirty="0" smtClean="0"/>
              <a:t>.</a:t>
            </a:r>
            <a:r>
              <a:rPr kumimoji="1" lang="zh-TW" altLang="en-US" sz="3200" b="1" dirty="0" smtClean="0"/>
              <a:t>提早預估超載警訊</a:t>
            </a:r>
            <a:endParaRPr kumimoji="1" lang="zh-TW" altLang="en-US" sz="3200" b="1" dirty="0"/>
          </a:p>
        </p:txBody>
      </p:sp>
      <p:pic>
        <p:nvPicPr>
          <p:cNvPr id="4" name="圖片 3" descr="20289820_1615445355140848_937791754_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068" y="1746444"/>
            <a:ext cx="6308275" cy="443187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97517" y="3558817"/>
            <a:ext cx="141577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b="1" dirty="0" smtClean="0"/>
              <a:t>供給面</a:t>
            </a:r>
            <a:endParaRPr kumimoji="1" lang="zh-TW" altLang="en-US" sz="3200" b="1" dirty="0"/>
          </a:p>
        </p:txBody>
      </p:sp>
      <p:sp>
        <p:nvSpPr>
          <p:cNvPr id="8" name="向右箭號 7"/>
          <p:cNvSpPr/>
          <p:nvPr/>
        </p:nvSpPr>
        <p:spPr>
          <a:xfrm>
            <a:off x="2288572" y="3654089"/>
            <a:ext cx="780495" cy="50273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605397" y="3572046"/>
            <a:ext cx="141577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b="1" dirty="0" smtClean="0"/>
              <a:t>需求面</a:t>
            </a:r>
            <a:endParaRPr kumimoji="1" lang="zh-TW" altLang="en-US" sz="32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82083" y="4927026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600" b="1" dirty="0" smtClean="0">
                <a:solidFill>
                  <a:srgbClr val="FF0000"/>
                </a:solidFill>
              </a:rPr>
              <a:t>準確預估實際用電！</a:t>
            </a:r>
            <a:endParaRPr kumimoji="1" lang="zh-TW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32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7112" y="576660"/>
            <a:ext cx="4719956" cy="74897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267" b="1" dirty="0" smtClean="0">
                <a:solidFill>
                  <a:srgbClr val="1187B1"/>
                </a:solidFill>
              </a:rPr>
              <a:t>系統應用</a:t>
            </a:r>
            <a:endParaRPr kumimoji="1" lang="en-US" altLang="zh-CN" sz="4267" b="1" dirty="0">
              <a:solidFill>
                <a:srgbClr val="1187B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87112" y="1653834"/>
            <a:ext cx="782137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TW" sz="3200" b="1" dirty="0"/>
              <a:t>4</a:t>
            </a:r>
            <a:r>
              <a:rPr kumimoji="1" lang="en-US" altLang="zh-TW" sz="3200" b="1" dirty="0" smtClean="0"/>
              <a:t>.</a:t>
            </a:r>
            <a:r>
              <a:rPr kumimoji="1" lang="zh-TW" altLang="en-US" sz="3200" b="1" dirty="0" smtClean="0"/>
              <a:t>找出影響用電量的重要</a:t>
            </a:r>
            <a:r>
              <a:rPr kumimoji="1" lang="zh-TW" altLang="en-US" sz="3200" b="1" dirty="0" smtClean="0"/>
              <a:t>因素</a:t>
            </a:r>
            <a:endParaRPr kumimoji="1" lang="en-US" altLang="zh-TW" sz="3200" b="1" dirty="0" smtClean="0"/>
          </a:p>
          <a:p>
            <a:r>
              <a:rPr kumimoji="1" lang="zh-TW" altLang="en-US" sz="3200" b="1" dirty="0"/>
              <a:t> </a:t>
            </a:r>
            <a:r>
              <a:rPr kumimoji="1" lang="zh-TW" altLang="en-US" sz="3200" b="1" dirty="0" smtClean="0"/>
              <a:t> </a:t>
            </a:r>
            <a:r>
              <a:rPr kumimoji="1" lang="en-US" altLang="zh-TW" sz="3200" b="1" dirty="0" smtClean="0"/>
              <a:t> Ex: </a:t>
            </a:r>
            <a:r>
              <a:rPr kumimoji="1" lang="zh-TW" altLang="en-US" sz="3200" b="1" dirty="0" smtClean="0"/>
              <a:t>人口數</a:t>
            </a:r>
            <a:r>
              <a:rPr kumimoji="1" lang="en-US" altLang="zh-TW" sz="3200" b="1" dirty="0" smtClean="0"/>
              <a:t>, </a:t>
            </a:r>
            <a:r>
              <a:rPr kumimoji="1" lang="zh-TW" altLang="en-US" sz="3200" b="1" dirty="0" smtClean="0"/>
              <a:t>能源密集產業分布</a:t>
            </a:r>
            <a:r>
              <a:rPr kumimoji="1" lang="en-US" altLang="zh-TW" sz="3200" b="1" dirty="0" smtClean="0"/>
              <a:t>, </a:t>
            </a:r>
            <a:r>
              <a:rPr kumimoji="1" lang="zh-TW" altLang="en-US" sz="3200" b="1" dirty="0" smtClean="0"/>
              <a:t>天氣因素</a:t>
            </a:r>
            <a:endParaRPr kumimoji="1" lang="en-US" altLang="zh-TW" sz="3200" b="1" dirty="0" smtClean="0"/>
          </a:p>
          <a:p>
            <a:r>
              <a:rPr kumimoji="1" lang="zh-TW" altLang="en-US" sz="3200" b="1" dirty="0"/>
              <a:t> </a:t>
            </a:r>
            <a:r>
              <a:rPr kumimoji="1" lang="zh-TW" altLang="en-US" sz="3200" b="1" dirty="0" smtClean="0"/>
              <a:t>  </a:t>
            </a:r>
            <a:endParaRPr kumimoji="1" lang="en-US" altLang="zh-TW" sz="3200" b="1" dirty="0" smtClean="0"/>
          </a:p>
          <a:p>
            <a:r>
              <a:rPr kumimoji="1" lang="zh-TW" altLang="en-US" sz="3200" b="1" dirty="0" smtClean="0">
                <a:solidFill>
                  <a:srgbClr val="FF0000"/>
                </a:solidFill>
              </a:rPr>
              <a:t>提出節電政策</a:t>
            </a:r>
            <a:endParaRPr kumimoji="1" lang="en-US" altLang="zh-TW" sz="32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188" y="2834337"/>
            <a:ext cx="6756400" cy="402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9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03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0096FF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204</Words>
  <Application>Microsoft Macintosh PowerPoint</Application>
  <PresentationFormat>Custom</PresentationFormat>
  <Paragraphs>59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Century Gothic</vt:lpstr>
      <vt:lpstr>Segoe UI Light</vt:lpstr>
      <vt:lpstr>微软雅黑</vt:lpstr>
      <vt:lpstr>Arial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Microsoft Office User</cp:lastModifiedBy>
  <cp:revision>91</cp:revision>
  <dcterms:created xsi:type="dcterms:W3CDTF">2015-04-26T00:57:12Z</dcterms:created>
  <dcterms:modified xsi:type="dcterms:W3CDTF">2017-07-22T19:42:09Z</dcterms:modified>
  <cp:category/>
</cp:coreProperties>
</file>