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77" r:id="rId5"/>
    <p:sldId id="263" r:id="rId6"/>
    <p:sldId id="274" r:id="rId7"/>
    <p:sldId id="278" r:id="rId8"/>
    <p:sldId id="280" r:id="rId9"/>
    <p:sldId id="276" r:id="rId10"/>
    <p:sldId id="265" r:id="rId11"/>
    <p:sldId id="266" r:id="rId12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3A1C"/>
    <a:srgbClr val="4C4C4C"/>
    <a:srgbClr val="333333"/>
    <a:srgbClr val="FEDB43"/>
    <a:srgbClr val="1187B1"/>
    <a:srgbClr val="E6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3308"/>
  </p:normalViewPr>
  <p:slideViewPr>
    <p:cSldViewPr snapToGrid="0" snapToObjects="1">
      <p:cViewPr varScale="1">
        <p:scale>
          <a:sx n="96" d="100"/>
          <a:sy n="96" d="100"/>
        </p:scale>
        <p:origin x="-112" y="-23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807660" y="1445160"/>
            <a:ext cx="2578269" cy="666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733" b="1" dirty="0" smtClean="0">
                <a:solidFill>
                  <a:schemeClr val="bg1"/>
                </a:solidFill>
              </a:rPr>
              <a:t>台電小幫手</a:t>
            </a:r>
            <a:endParaRPr kumimoji="1" lang="zh-CN" altLang="en-US" sz="3733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78366" y="2488271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131808" y="1995352"/>
              <a:ext cx="2880399" cy="869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機器學習 </a:t>
              </a:r>
              <a:r>
                <a:rPr kumimoji="1" lang="en-US" altLang="zh-TW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X</a:t>
              </a:r>
              <a:r>
                <a:rPr kumimoji="1" lang="zh-TW" altLang="en-US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 大數據</a:t>
              </a:r>
              <a:endParaRPr kumimoji="1" lang="en-US" altLang="zh-TW" sz="3467" b="1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  <a:p>
              <a:pPr algn="ctr"/>
              <a:r>
                <a:rPr kumimoji="1" lang="zh-TW" altLang="en-US" sz="3467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預測未來新趨勢</a:t>
              </a:r>
              <a:endParaRPr kumimoji="1" lang="en-US" altLang="zh-CN" sz="3467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15"/>
          <p:cNvSpPr/>
          <p:nvPr/>
        </p:nvSpPr>
        <p:spPr>
          <a:xfrm>
            <a:off x="4838655" y="2874782"/>
            <a:ext cx="2513459" cy="2400904"/>
          </a:xfrm>
          <a:prstGeom prst="ellipse">
            <a:avLst/>
          </a:pr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16"/>
          <p:cNvSpPr txBox="1"/>
          <p:nvPr/>
        </p:nvSpPr>
        <p:spPr>
          <a:xfrm>
            <a:off x="5010628" y="3796217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3200" b="1" dirty="0" smtClean="0">
                <a:solidFill>
                  <a:schemeClr val="bg1"/>
                </a:solidFill>
              </a:rPr>
              <a:t>台電小幫手</a:t>
            </a:r>
            <a:endParaRPr kumimoji="1"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5" name="椭圆 8"/>
          <p:cNvSpPr/>
          <p:nvPr/>
        </p:nvSpPr>
        <p:spPr>
          <a:xfrm>
            <a:off x="4896561" y="0"/>
            <a:ext cx="2178604" cy="2142036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 smtClean="0"/>
              <a:t>預測</a:t>
            </a:r>
            <a:endParaRPr kumimoji="1" lang="zh-CN" altLang="en-US" sz="3200" b="1" dirty="0"/>
          </a:p>
        </p:txBody>
      </p:sp>
      <p:sp>
        <p:nvSpPr>
          <p:cNvPr id="6" name="椭圆 8"/>
          <p:cNvSpPr/>
          <p:nvPr/>
        </p:nvSpPr>
        <p:spPr>
          <a:xfrm>
            <a:off x="1109005" y="4194443"/>
            <a:ext cx="2184949" cy="2142036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 smtClean="0"/>
              <a:t>評估</a:t>
            </a:r>
            <a:endParaRPr kumimoji="1" lang="zh-CN" altLang="en-US" sz="3200" b="1" dirty="0"/>
          </a:p>
        </p:txBody>
      </p:sp>
      <p:sp>
        <p:nvSpPr>
          <p:cNvPr id="7" name="椭圆 8"/>
          <p:cNvSpPr/>
          <p:nvPr/>
        </p:nvSpPr>
        <p:spPr>
          <a:xfrm>
            <a:off x="9154286" y="4088605"/>
            <a:ext cx="2129826" cy="2142036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 smtClean="0"/>
              <a:t>找答案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0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465581" y="165357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4800" b="1" dirty="0" smtClean="0">
                <a:solidFill>
                  <a:schemeClr val="bg1"/>
                </a:solidFill>
              </a:rPr>
              <a:t>台電小幫手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0252" y="2619288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2771519" y="2095141"/>
              <a:ext cx="3600986" cy="5193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zh-TW" altLang="en-US" sz="3600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國家</a:t>
              </a:r>
              <a:r>
                <a:rPr kumimoji="1" lang="zh-TW" altLang="en-US" sz="3600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的未來交給我</a:t>
              </a:r>
              <a:r>
                <a:rPr kumimoji="1" lang="zh-TW" altLang="en-US" sz="3600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們</a:t>
              </a:r>
              <a:r>
                <a:rPr kumimoji="1" lang="zh-TW" altLang="en-US" sz="3600" b="1" dirty="0" smtClean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！</a:t>
              </a:r>
              <a:endParaRPr kumimoji="1" lang="en-US" altLang="zh-CN" sz="36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6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79082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744765" y="2110459"/>
            <a:ext cx="1693235" cy="1693235"/>
            <a:chOff x="813021" y="1582844"/>
            <a:chExt cx="1269926" cy="1269926"/>
          </a:xfrm>
        </p:grpSpPr>
        <p:sp>
          <p:nvSpPr>
            <p:cNvPr id="6" name="椭圆 5"/>
            <p:cNvSpPr/>
            <p:nvPr/>
          </p:nvSpPr>
          <p:spPr>
            <a:xfrm>
              <a:off x="813021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3795" y="2048964"/>
              <a:ext cx="78410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4843" y="4061487"/>
            <a:ext cx="23509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緣由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75520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9" name="组合 8"/>
          <p:cNvGrpSpPr/>
          <p:nvPr/>
        </p:nvGrpSpPr>
        <p:grpSpPr>
          <a:xfrm>
            <a:off x="3750194" y="2110459"/>
            <a:ext cx="1693234" cy="1693235"/>
            <a:chOff x="5116749" y="1582844"/>
            <a:chExt cx="1269926" cy="1269926"/>
          </a:xfrm>
        </p:grpSpPr>
        <p:sp>
          <p:nvSpPr>
            <p:cNvPr id="16" name="椭圆 15"/>
            <p:cNvSpPr/>
            <p:nvPr/>
          </p:nvSpPr>
          <p:spPr>
            <a:xfrm>
              <a:off x="5116749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37683" y="2048964"/>
              <a:ext cx="86195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zh-CN" sz="3200" b="1" dirty="0" smtClean="0">
                  <a:solidFill>
                    <a:schemeClr val="bg1"/>
                  </a:solidFill>
                </a:rPr>
                <a:t>T</a:t>
              </a:r>
              <a:r>
                <a:rPr kumimoji="1" lang="en-US" altLang="zh-TW" sz="3200" b="1" dirty="0" smtClean="0">
                  <a:solidFill>
                    <a:schemeClr val="bg1"/>
                  </a:solidFill>
                </a:rPr>
                <a:t>WO</a:t>
              </a:r>
              <a:endParaRPr kumimoji="1" lang="en-US" altLang="zh-CN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9406806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9855020" y="2110459"/>
            <a:ext cx="1693235" cy="1693235"/>
            <a:chOff x="7268612" y="1582844"/>
            <a:chExt cx="1269926" cy="1269926"/>
          </a:xfrm>
        </p:grpSpPr>
        <p:sp>
          <p:nvSpPr>
            <p:cNvPr id="21" name="椭圆 20"/>
            <p:cNvSpPr/>
            <p:nvPr/>
          </p:nvSpPr>
          <p:spPr>
            <a:xfrm>
              <a:off x="7268612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65751" y="2033990"/>
              <a:ext cx="965649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zh-CN" sz="3200" b="1" dirty="0" smtClean="0">
                  <a:solidFill>
                    <a:schemeClr val="bg1"/>
                  </a:solidFill>
                </a:rPr>
                <a:t>F</a:t>
              </a:r>
              <a:r>
                <a:rPr kumimoji="1" lang="en-US" altLang="zh-TW" sz="3200" b="1" dirty="0" smtClean="0">
                  <a:solidFill>
                    <a:schemeClr val="bg1"/>
                  </a:solidFill>
                </a:rPr>
                <a:t>OUR</a:t>
              </a:r>
              <a:endParaRPr kumimoji="1" lang="en-US" altLang="zh-CN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462567" y="4061487"/>
            <a:ext cx="235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應用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20828" y="-1775967"/>
            <a:ext cx="3551933" cy="3551933"/>
            <a:chOff x="3240025" y="-1331975"/>
            <a:chExt cx="2663950" cy="2663950"/>
          </a:xfrm>
        </p:grpSpPr>
        <p:sp>
          <p:nvSpPr>
            <p:cNvPr id="26" name="椭圆 25"/>
            <p:cNvSpPr/>
            <p:nvPr/>
          </p:nvSpPr>
          <p:spPr>
            <a:xfrm>
              <a:off x="3240025" y="-1331975"/>
              <a:ext cx="2663950" cy="2663950"/>
            </a:xfrm>
            <a:prstGeom prst="ellipse">
              <a:avLst/>
            </a:prstGeom>
            <a:solidFill>
              <a:srgbClr val="E65B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09477" y="162011"/>
              <a:ext cx="192504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733" b="1" dirty="0">
                  <a:solidFill>
                    <a:schemeClr val="bg1"/>
                  </a:solidFill>
                </a:rPr>
                <a:t>CONTENTS</a:t>
              </a:r>
              <a:endParaRPr kumimoji="1" lang="zh-CN" altLang="en-US" sz="37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052464" y="4769373"/>
            <a:ext cx="1231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000" b="1" dirty="0" smtClean="0">
                <a:solidFill>
                  <a:srgbClr val="333333"/>
                </a:solidFill>
              </a:rPr>
              <a:t>R</a:t>
            </a:r>
            <a:r>
              <a:rPr lang="en-US" altLang="zh-TW" sz="2000" b="1" dirty="0" smtClean="0">
                <a:solidFill>
                  <a:srgbClr val="333333"/>
                </a:solidFill>
              </a:rPr>
              <a:t>EASON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20270" y="4805545"/>
            <a:ext cx="1184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33333"/>
                </a:solidFill>
              </a:rPr>
              <a:t>FEATURE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9" name="文本框 7"/>
          <p:cNvSpPr txBox="1"/>
          <p:nvPr/>
        </p:nvSpPr>
        <p:spPr>
          <a:xfrm>
            <a:off x="3423723" y="4061487"/>
            <a:ext cx="235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方法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24441" y="4769373"/>
            <a:ext cx="1820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33333"/>
                </a:solidFill>
              </a:rPr>
              <a:t>APPLICATION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27" name="圆角矩形 19"/>
          <p:cNvSpPr/>
          <p:nvPr/>
        </p:nvSpPr>
        <p:spPr>
          <a:xfrm>
            <a:off x="6383052" y="3095107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文本框 22"/>
          <p:cNvSpPr txBox="1"/>
          <p:nvPr/>
        </p:nvSpPr>
        <p:spPr>
          <a:xfrm>
            <a:off x="6383052" y="4061487"/>
            <a:ext cx="2350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TW" altLang="en-US" sz="3200" b="1" dirty="0" smtClean="0">
                <a:solidFill>
                  <a:srgbClr val="333333"/>
                </a:solidFill>
              </a:rPr>
              <a:t>特色</a:t>
            </a:r>
            <a:endParaRPr kumimoji="1" lang="zh-CN" altLang="en-US" sz="3200" b="1" dirty="0">
              <a:solidFill>
                <a:srgbClr val="333333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69131" y="4805545"/>
            <a:ext cx="1184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33333"/>
                </a:solidFill>
              </a:rPr>
              <a:t>FEATURE</a:t>
            </a:r>
            <a:endParaRPr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1" name="椭圆 20"/>
          <p:cNvSpPr/>
          <p:nvPr/>
        </p:nvSpPr>
        <p:spPr>
          <a:xfrm>
            <a:off x="6770322" y="2102947"/>
            <a:ext cx="1693235" cy="1693235"/>
          </a:xfrm>
          <a:prstGeom prst="ellipse">
            <a:avLst/>
          </a:pr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文本框 21"/>
          <p:cNvSpPr txBox="1"/>
          <p:nvPr/>
        </p:nvSpPr>
        <p:spPr>
          <a:xfrm>
            <a:off x="6962379" y="2731951"/>
            <a:ext cx="13793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3200" b="1" dirty="0" smtClean="0">
                <a:solidFill>
                  <a:schemeClr val="bg1"/>
                </a:solidFill>
              </a:rPr>
              <a:t>T</a:t>
            </a:r>
            <a:r>
              <a:rPr kumimoji="1" lang="en-US" altLang="zh-TW" sz="3200" b="1" dirty="0" smtClean="0">
                <a:solidFill>
                  <a:schemeClr val="bg1"/>
                </a:solidFill>
              </a:rPr>
              <a:t>HREE</a:t>
            </a:r>
            <a:endParaRPr kumimoji="1"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提</a:t>
            </a:r>
            <a:r>
              <a:rPr kumimoji="1" lang="zh-TW" altLang="en-US" sz="4267" b="1" dirty="0" smtClean="0">
                <a:solidFill>
                  <a:srgbClr val="1187B1"/>
                </a:solidFill>
              </a:rPr>
              <a:t>案</a:t>
            </a:r>
            <a:r>
              <a:rPr kumimoji="1" lang="zh-TW" altLang="en-US" sz="4267" b="1" dirty="0" smtClean="0">
                <a:solidFill>
                  <a:srgbClr val="1187B1"/>
                </a:solidFill>
              </a:rPr>
              <a:t>緣</a:t>
            </a:r>
            <a:r>
              <a:rPr kumimoji="1" lang="zh-TW" altLang="en-US" sz="4267" b="1" dirty="0" smtClean="0">
                <a:solidFill>
                  <a:srgbClr val="1187B1"/>
                </a:solidFill>
              </a:rPr>
              <a:t>由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112" y="1934538"/>
            <a:ext cx="46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/>
              <a:t>用電量</a:t>
            </a:r>
            <a:r>
              <a:rPr kumimoji="1" lang="zh-TW" altLang="en-US" sz="2800" b="1" dirty="0" smtClean="0"/>
              <a:t>逐年升高</a:t>
            </a:r>
            <a:r>
              <a:rPr kumimoji="1" lang="zh-TW" altLang="en-US" sz="2800" b="1" dirty="0" smtClean="0"/>
              <a:t>，電力吃緊</a:t>
            </a:r>
            <a:endParaRPr kumimoji="1" lang="en-US" altLang="zh-CN" sz="2800" b="1" dirty="0">
              <a:solidFill>
                <a:srgbClr val="10315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7859" y="3500222"/>
            <a:ext cx="5928390" cy="748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TW" sz="2000" b="1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CN" sz="1333" b="1" dirty="0">
              <a:solidFill>
                <a:srgbClr val="333333"/>
              </a:solidFill>
              <a:latin typeface="Century Gothic"/>
              <a:cs typeface="Century Gothic"/>
            </a:endParaRPr>
          </a:p>
        </p:txBody>
      </p:sp>
      <p:pic>
        <p:nvPicPr>
          <p:cNvPr id="16" name="圖片 15" descr="螢幕快照 2017-07-22 下午2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49" y="1574676"/>
            <a:ext cx="5294782" cy="4867400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>
            <a:off x="2619289" y="2817948"/>
            <a:ext cx="529149" cy="682274"/>
          </a:xfrm>
          <a:prstGeom prst="downArrow">
            <a:avLst/>
          </a:prstGeom>
          <a:solidFill>
            <a:srgbClr val="FF0000"/>
          </a:solidFill>
          <a:ln>
            <a:solidFill>
              <a:srgbClr val="1031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02963" y="3725861"/>
            <a:ext cx="556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FF0000"/>
                </a:solidFill>
              </a:rPr>
              <a:t>台電小幫手：智能電力預測系統</a:t>
            </a:r>
            <a:endParaRPr kumimoji="1" lang="en-US" altLang="zh-TW" sz="2800" b="1" dirty="0" smtClean="0">
              <a:solidFill>
                <a:srgbClr val="FF0000"/>
              </a:solidFill>
            </a:endParaRPr>
          </a:p>
        </p:txBody>
      </p:sp>
      <p:pic>
        <p:nvPicPr>
          <p:cNvPr id="5" name="圖片 4" descr="chil-hand-on-the-hand-of-an-ad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84" y="4550359"/>
            <a:ext cx="1799108" cy="17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分析方法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07885" y="1775466"/>
            <a:ext cx="11148057" cy="4450312"/>
            <a:chOff x="29271" y="230333"/>
            <a:chExt cx="9839526" cy="770974"/>
          </a:xfrm>
          <a:scene3d>
            <a:camera prst="orthographicFront"/>
            <a:lightRig rig="flat" dir="t"/>
          </a:scene3d>
        </p:grpSpPr>
        <p:sp>
          <p:nvSpPr>
            <p:cNvPr id="10" name="圓角矩形 9"/>
            <p:cNvSpPr/>
            <p:nvPr/>
          </p:nvSpPr>
          <p:spPr>
            <a:xfrm>
              <a:off x="334988" y="301318"/>
              <a:ext cx="9533809" cy="699989"/>
            </a:xfrm>
            <a:prstGeom prst="roundRect">
              <a:avLst/>
            </a:prstGeom>
            <a:ln w="9525">
              <a:solidFill>
                <a:srgbClr val="4F81BD"/>
              </a:solidFill>
            </a:ln>
            <a:sp3d prstMaterial="dkEdge">
              <a:bevelT w="8200" h="381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圓角矩形 4"/>
            <p:cNvSpPr/>
            <p:nvPr/>
          </p:nvSpPr>
          <p:spPr>
            <a:xfrm>
              <a:off x="29271" y="230333"/>
              <a:ext cx="7942514" cy="5410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500" b="1" kern="1200" dirty="0">
                <a:solidFill>
                  <a:srgbClr val="0A68AD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99438" y="4980291"/>
            <a:ext cx="578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sz="2800" b="1" dirty="0">
                <a:solidFill>
                  <a:srgbClr val="000000"/>
                </a:solidFill>
                <a:latin typeface="+mn-ea"/>
              </a:rPr>
              <a:t>O</a:t>
            </a:r>
            <a:r>
              <a:rPr kumimoji="1" lang="en-US" altLang="zh-TW" sz="2800" b="1" dirty="0" err="1">
                <a:solidFill>
                  <a:srgbClr val="000000"/>
                </a:solidFill>
                <a:latin typeface="+mn-ea"/>
              </a:rPr>
              <a:t>utput</a:t>
            </a:r>
            <a:r>
              <a:rPr kumimoji="1" lang="zh-TW" altLang="en-US" sz="2800" b="1" dirty="0">
                <a:latin typeface="+mn-ea"/>
              </a:rPr>
              <a:t>：</a:t>
            </a:r>
            <a:r>
              <a:rPr kumimoji="1" lang="zh-TW" altLang="en-US" sz="2800" b="1" dirty="0">
                <a:solidFill>
                  <a:srgbClr val="FF0000"/>
                </a:solidFill>
                <a:latin typeface="+mn-ea"/>
              </a:rPr>
              <a:t>未來</a:t>
            </a:r>
            <a:r>
              <a:rPr kumimoji="1" lang="zh-TW" altLang="en-US" sz="2800" b="1" dirty="0" smtClean="0">
                <a:solidFill>
                  <a:srgbClr val="FF0000"/>
                </a:solidFill>
                <a:latin typeface="+mn-ea"/>
              </a:rPr>
              <a:t>的每戶平均用電度數</a:t>
            </a:r>
            <a:endParaRPr kumimoji="1" lang="en-US" altLang="zh-TW" sz="28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99438" y="2640436"/>
            <a:ext cx="423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b="1" dirty="0" smtClean="0">
                <a:solidFill>
                  <a:srgbClr val="000000"/>
                </a:solidFill>
              </a:rPr>
              <a:t>深度學習</a:t>
            </a:r>
            <a:r>
              <a:rPr kumimoji="1" lang="en-US" altLang="zh-TW" sz="3600" b="1" dirty="0" smtClean="0">
                <a:solidFill>
                  <a:srgbClr val="000000"/>
                </a:solidFill>
              </a:rPr>
              <a:t>+</a:t>
            </a:r>
            <a:r>
              <a:rPr kumimoji="1" lang="en-US" altLang="zh-TW" sz="3600" b="1" dirty="0" smtClean="0">
                <a:solidFill>
                  <a:srgbClr val="000000"/>
                </a:solidFill>
              </a:rPr>
              <a:t>Big</a:t>
            </a:r>
            <a:r>
              <a:rPr kumimoji="1" lang="zh-TW" altLang="en-US" sz="36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sz="3600" b="1" dirty="0" smtClean="0">
                <a:solidFill>
                  <a:srgbClr val="000000"/>
                </a:solidFill>
              </a:rPr>
              <a:t>Data</a:t>
            </a:r>
            <a:endParaRPr kumimoji="1" lang="zh-TW" altLang="en-US" sz="3600" b="1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9438" y="3740476"/>
            <a:ext cx="9423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sz="2800" b="1" dirty="0" smtClean="0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TW" sz="2800" b="1" dirty="0" err="1" smtClean="0">
                <a:solidFill>
                  <a:srgbClr val="000000"/>
                </a:solidFill>
                <a:latin typeface="+mn-ea"/>
              </a:rPr>
              <a:t>n</a:t>
            </a:r>
            <a:r>
              <a:rPr kumimoji="1" lang="en-US" altLang="zh-TW" sz="2800" b="1" dirty="0" err="1" smtClean="0">
                <a:solidFill>
                  <a:srgbClr val="000000"/>
                </a:solidFill>
                <a:latin typeface="+mn-ea"/>
              </a:rPr>
              <a:t>put</a:t>
            </a:r>
            <a:r>
              <a:rPr kumimoji="1" lang="zh-TW" altLang="en-US" sz="2800" b="1" dirty="0" smtClean="0">
                <a:solidFill>
                  <a:srgbClr val="000000"/>
                </a:solidFill>
                <a:latin typeface="+mn-ea"/>
              </a:rPr>
              <a:t>：</a:t>
            </a:r>
            <a:r>
              <a:rPr kumimoji="1" lang="zh-TW" altLang="en-US" b="1" dirty="0" smtClean="0">
                <a:solidFill>
                  <a:srgbClr val="000000"/>
                </a:solidFill>
                <a:latin typeface="+mn-ea"/>
              </a:rPr>
              <a:t>去年每戶平均用電度數、工廠數、工廠營收、工廠員工</a:t>
            </a:r>
            <a:r>
              <a:rPr kumimoji="1" lang="en-US" altLang="zh-TW" b="1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kumimoji="1" lang="en-US" altLang="zh-TW" b="1" dirty="0" smtClean="0">
                <a:solidFill>
                  <a:srgbClr val="000000"/>
                </a:solidFill>
                <a:latin typeface="+mn-ea"/>
              </a:rPr>
              <a:t>…</a:t>
            </a:r>
            <a:endParaRPr kumimoji="1" lang="zh-TW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89004" y="2726351"/>
            <a:ext cx="2696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</a:rPr>
              <a:t>2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0</a:t>
            </a:r>
            <a:r>
              <a:rPr kumimoji="1" lang="zh-TW" altLang="en-US" sz="3200" b="1" dirty="0" smtClean="0">
                <a:solidFill>
                  <a:srgbClr val="FF0000"/>
                </a:solidFill>
              </a:rPr>
              <a:t>萬筆資料！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665551" y="1"/>
            <a:ext cx="6911372" cy="6911372"/>
          </a:xfrm>
          <a:prstGeom prst="ellipse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28602" y="3057277"/>
            <a:ext cx="224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dirty="0" smtClean="0">
                <a:solidFill>
                  <a:srgbClr val="333333"/>
                </a:solidFill>
              </a:rPr>
              <a:t>系統</a:t>
            </a:r>
            <a:r>
              <a:rPr kumimoji="1" lang="zh-TW" altLang="en-US" sz="4000" b="1" dirty="0" smtClean="0">
                <a:solidFill>
                  <a:srgbClr val="333333"/>
                </a:solidFill>
              </a:rPr>
              <a:t>特色</a:t>
            </a:r>
            <a:endParaRPr kumimoji="1" lang="zh-CN" altLang="en-US" sz="4000" b="1" dirty="0">
              <a:solidFill>
                <a:srgbClr val="33333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15" y="3698865"/>
            <a:ext cx="2315204" cy="348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680249" y="755824"/>
            <a:ext cx="2488644" cy="5270435"/>
            <a:chOff x="5009591" y="1094703"/>
            <a:chExt cx="1866483" cy="2897155"/>
          </a:xfrm>
        </p:grpSpPr>
        <p:cxnSp>
          <p:nvCxnSpPr>
            <p:cNvPr id="7" name="直线连接符 6"/>
            <p:cNvCxnSpPr/>
            <p:nvPr/>
          </p:nvCxnSpPr>
          <p:spPr>
            <a:xfrm flipV="1">
              <a:off x="5009591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6876074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409306" y="1228018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10" name="椭圆 9"/>
          <p:cNvSpPr/>
          <p:nvPr/>
        </p:nvSpPr>
        <p:spPr>
          <a:xfrm>
            <a:off x="7029354" y="1228018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2</a:t>
            </a:r>
            <a:endParaRPr kumimoji="1" lang="zh-CN" altLang="en-US" sz="8000" b="1" dirty="0"/>
          </a:p>
        </p:txBody>
      </p:sp>
      <p:sp>
        <p:nvSpPr>
          <p:cNvPr id="11" name="椭圆 10"/>
          <p:cNvSpPr/>
          <p:nvPr/>
        </p:nvSpPr>
        <p:spPr>
          <a:xfrm>
            <a:off x="9545074" y="1228018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3</a:t>
            </a:r>
            <a:endParaRPr kumimoji="1" lang="zh-CN" altLang="en-US" sz="8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409306" y="3246470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133" b="1" dirty="0" smtClean="0">
                <a:solidFill>
                  <a:srgbClr val="333333"/>
                </a:solidFill>
              </a:rPr>
              <a:t>永續使用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4578" y="3254188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133" b="1" dirty="0" smtClean="0">
                <a:solidFill>
                  <a:srgbClr val="333333"/>
                </a:solidFill>
              </a:rPr>
              <a:t>動態回饋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10298" y="3246470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133" b="1" dirty="0" smtClean="0">
                <a:solidFill>
                  <a:srgbClr val="333333"/>
                </a:solidFill>
              </a:rPr>
              <a:t>自我修正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pic>
        <p:nvPicPr>
          <p:cNvPr id="21" name="圖片 20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57" y="4257896"/>
            <a:ext cx="1372661" cy="1372661"/>
          </a:xfrm>
          <a:prstGeom prst="rect">
            <a:avLst/>
          </a:prstGeom>
        </p:spPr>
      </p:pic>
      <p:pic>
        <p:nvPicPr>
          <p:cNvPr id="22" name="圖片 21" descr="refre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27" y="4134655"/>
            <a:ext cx="1495901" cy="1495901"/>
          </a:xfrm>
          <a:prstGeom prst="rect">
            <a:avLst/>
          </a:prstGeom>
        </p:spPr>
      </p:pic>
      <p:pic>
        <p:nvPicPr>
          <p:cNvPr id="23" name="圖片 22" descr="recycl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63" y="4134655"/>
            <a:ext cx="1367752" cy="13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7112" y="1680294"/>
            <a:ext cx="6684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/>
              <a:t>1</a:t>
            </a:r>
            <a:r>
              <a:rPr kumimoji="1" lang="en-US" altLang="zh-TW" sz="3200" b="1" dirty="0" smtClean="0"/>
              <a:t>.</a:t>
            </a:r>
            <a:r>
              <a:rPr kumimoji="1" lang="zh-TW" altLang="en-US" sz="3200" b="1" dirty="0" smtClean="0"/>
              <a:t>找出可能不合理使用電力資源地區</a:t>
            </a:r>
            <a:endParaRPr kumimoji="1" lang="zh-TW" altLang="en-US" sz="3200" b="1" dirty="0"/>
          </a:p>
        </p:txBody>
      </p:sp>
      <p:pic>
        <p:nvPicPr>
          <p:cNvPr id="4" name="圖片 3" descr="20272111_1615449648473752_2130971763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0" y="2431731"/>
            <a:ext cx="3558530" cy="2894763"/>
          </a:xfrm>
          <a:prstGeom prst="rect">
            <a:avLst/>
          </a:prstGeom>
        </p:spPr>
      </p:pic>
      <p:pic>
        <p:nvPicPr>
          <p:cNvPr id="8" name="圖片 7" descr="20314501_1615470465138337_1606088689_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44" y="0"/>
            <a:ext cx="6085218" cy="6858000"/>
          </a:xfrm>
          <a:prstGeom prst="rect">
            <a:avLst/>
          </a:prstGeom>
        </p:spPr>
      </p:pic>
      <p:pic>
        <p:nvPicPr>
          <p:cNvPr id="6" name="圖片 5" descr="20290048_1615449575140426_1927534786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44" y="2431731"/>
            <a:ext cx="3526919" cy="2902361"/>
          </a:xfrm>
          <a:prstGeom prst="rect">
            <a:avLst/>
          </a:prstGeom>
        </p:spPr>
      </p:pic>
      <p:pic>
        <p:nvPicPr>
          <p:cNvPr id="7" name="圖片 6" descr="20289586_1615449555140428_1864849025_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90" y="2431731"/>
            <a:ext cx="3566856" cy="289980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87112" y="5326494"/>
            <a:ext cx="2626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0000"/>
                </a:solidFill>
              </a:rPr>
              <a:t>預計用電：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83.23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萬度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42165" y="6313098"/>
            <a:ext cx="2624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0000"/>
                </a:solidFill>
              </a:rPr>
              <a:t>預計用電：</a:t>
            </a:r>
            <a:r>
              <a:rPr kumimoji="1" lang="zh-TW" altLang="zh-TW" sz="2000" b="1" dirty="0" smtClean="0">
                <a:solidFill>
                  <a:srgbClr val="FF0000"/>
                </a:solidFill>
              </a:rPr>
              <a:t>76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.99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萬度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83368" y="5326494"/>
            <a:ext cx="2625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 smtClean="0">
                <a:solidFill>
                  <a:srgbClr val="FF0000"/>
                </a:solidFill>
              </a:rPr>
              <a:t>預計用電：</a:t>
            </a:r>
            <a:r>
              <a:rPr kumimoji="1" lang="zh-TW" altLang="zh-TW" sz="2000" b="1" dirty="0" smtClean="0">
                <a:solidFill>
                  <a:srgbClr val="FF0000"/>
                </a:solidFill>
              </a:rPr>
              <a:t>8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2.73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萬度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3" name="圖片 12" descr="question-mar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86" y="2869031"/>
            <a:ext cx="2086834" cy="2086834"/>
          </a:xfrm>
          <a:prstGeom prst="rect">
            <a:avLst/>
          </a:prstGeom>
        </p:spPr>
      </p:pic>
      <p:pic>
        <p:nvPicPr>
          <p:cNvPr id="14" name="圖片 13" descr="螢幕快照 2017-07-23 上午1.43.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" y="955199"/>
            <a:ext cx="12016035" cy="51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7112" y="1680294"/>
            <a:ext cx="50433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smtClean="0"/>
              <a:t>2</a:t>
            </a:r>
            <a:r>
              <a:rPr kumimoji="1" lang="en-US" altLang="zh-TW" sz="3200" b="1" dirty="0" smtClean="0"/>
              <a:t>.</a:t>
            </a:r>
            <a:r>
              <a:rPr kumimoji="1" lang="zh-TW" altLang="en-US" sz="3200" b="1" dirty="0" smtClean="0"/>
              <a:t>可提供有效電力分配模型</a:t>
            </a:r>
            <a:endParaRPr kumimoji="1" lang="zh-TW" altLang="en-US" sz="3200" b="1" dirty="0"/>
          </a:p>
        </p:txBody>
      </p:sp>
      <p:pic>
        <p:nvPicPr>
          <p:cNvPr id="5" name="圖片 4" descr="c21-2_10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3" y="1254349"/>
            <a:ext cx="4881074" cy="4926449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1329491" y="2731313"/>
            <a:ext cx="384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103154"/>
                </a:solidFill>
              </a:rPr>
              <a:t>預測未來各區用電狀況</a:t>
            </a:r>
            <a:endParaRPr kumimoji="1" lang="en-US" altLang="zh-CN" sz="2800" b="1" dirty="0">
              <a:solidFill>
                <a:srgbClr val="103154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2738347" y="3717574"/>
            <a:ext cx="529149" cy="682274"/>
          </a:xfrm>
          <a:prstGeom prst="downArrow">
            <a:avLst/>
          </a:prstGeom>
          <a:solidFill>
            <a:srgbClr val="FF0000"/>
          </a:solidFill>
          <a:ln>
            <a:solidFill>
              <a:srgbClr val="1031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7963971" y="6176371"/>
            <a:ext cx="25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800" b="1" dirty="0" smtClean="0">
                <a:solidFill>
                  <a:srgbClr val="103154"/>
                </a:solidFill>
              </a:rPr>
              <a:t>中電北送示意圖</a:t>
            </a:r>
            <a:endParaRPr kumimoji="1" lang="en-US" altLang="zh-CN" sz="1800" b="1" dirty="0">
              <a:solidFill>
                <a:srgbClr val="103154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422223" y="4871170"/>
            <a:ext cx="369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FF0000"/>
                </a:solidFill>
              </a:rPr>
              <a:t>提早規劃應對政策</a:t>
            </a:r>
            <a:endParaRPr kumimoji="1"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7112" y="1746443"/>
            <a:ext cx="3810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3200" b="1" dirty="0"/>
              <a:t>3</a:t>
            </a:r>
            <a:r>
              <a:rPr kumimoji="1" lang="en-US" altLang="zh-TW" sz="3200" b="1" dirty="0" smtClean="0"/>
              <a:t>.</a:t>
            </a:r>
            <a:r>
              <a:rPr kumimoji="1" lang="zh-TW" altLang="en-US" sz="3200" b="1" dirty="0" smtClean="0"/>
              <a:t>提早預估超載警訊</a:t>
            </a:r>
            <a:endParaRPr kumimoji="1" lang="zh-TW" altLang="en-US" sz="3200" b="1" dirty="0"/>
          </a:p>
        </p:txBody>
      </p:sp>
      <p:pic>
        <p:nvPicPr>
          <p:cNvPr id="4" name="圖片 3" descr="20289820_1615445355140848_937791754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68" y="1746444"/>
            <a:ext cx="6308275" cy="44318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7517" y="3558817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/>
              <a:t>供給面</a:t>
            </a:r>
            <a:endParaRPr kumimoji="1" lang="zh-TW" altLang="en-US" sz="3200" b="1" dirty="0"/>
          </a:p>
        </p:txBody>
      </p:sp>
      <p:sp>
        <p:nvSpPr>
          <p:cNvPr id="8" name="向右箭號 7"/>
          <p:cNvSpPr/>
          <p:nvPr/>
        </p:nvSpPr>
        <p:spPr>
          <a:xfrm>
            <a:off x="2288572" y="3654089"/>
            <a:ext cx="780495" cy="502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05397" y="3572046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 smtClean="0"/>
              <a:t>需求面</a:t>
            </a:r>
            <a:endParaRPr kumimoji="1" lang="zh-TW" altLang="en-US" sz="3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2083" y="492702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600" b="1" dirty="0" smtClean="0">
                <a:solidFill>
                  <a:srgbClr val="FF0000"/>
                </a:solidFill>
              </a:rPr>
              <a:t>準確預估實際用電！</a:t>
            </a:r>
            <a:endParaRPr kumimoji="1"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7489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267" b="1" dirty="0" smtClean="0">
                <a:solidFill>
                  <a:srgbClr val="1187B1"/>
                </a:solidFill>
              </a:rPr>
              <a:t>系統應用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7112" y="1653834"/>
            <a:ext cx="54521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3200" b="1" dirty="0"/>
              <a:t>4</a:t>
            </a:r>
            <a:r>
              <a:rPr kumimoji="1" lang="en-US" altLang="zh-TW" sz="3200" b="1" dirty="0" smtClean="0"/>
              <a:t>.</a:t>
            </a:r>
            <a:r>
              <a:rPr kumimoji="1" lang="zh-TW" altLang="en-US" sz="3200" b="1" dirty="0" smtClean="0"/>
              <a:t>找出影響用電量的重要因素</a:t>
            </a:r>
            <a:endParaRPr kumimoji="1"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6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128</Words>
  <Application>Microsoft Macintosh PowerPoint</Application>
  <PresentationFormat>自訂</PresentationFormat>
  <Paragraphs>54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User 伍柳</cp:lastModifiedBy>
  <cp:revision>86</cp:revision>
  <dcterms:created xsi:type="dcterms:W3CDTF">2015-04-26T00:57:12Z</dcterms:created>
  <dcterms:modified xsi:type="dcterms:W3CDTF">2017-07-22T18:33:06Z</dcterms:modified>
  <cp:category/>
</cp:coreProperties>
</file>