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9" r:id="rId3"/>
    <p:sldId id="257" r:id="rId4"/>
    <p:sldId id="259" r:id="rId5"/>
    <p:sldId id="310" r:id="rId6"/>
    <p:sldId id="311" r:id="rId7"/>
    <p:sldId id="260" r:id="rId8"/>
    <p:sldId id="263" r:id="rId9"/>
    <p:sldId id="261" r:id="rId10"/>
    <p:sldId id="264" r:id="rId11"/>
    <p:sldId id="265" r:id="rId12"/>
    <p:sldId id="262" r:id="rId13"/>
    <p:sldId id="266" r:id="rId14"/>
    <p:sldId id="268" r:id="rId15"/>
    <p:sldId id="273" r:id="rId16"/>
    <p:sldId id="272" r:id="rId17"/>
    <p:sldId id="308" r:id="rId18"/>
    <p:sldId id="31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6/18/2023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6/18/2023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6/18/2023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6/18/2023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6/18/2023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6/18/2023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E3DD-15F6-4269-87AC-B4F2B88EA6EA}"/>
              </a:ext>
            </a:extLst>
          </p:cNvPr>
          <p:cNvSpPr>
            <a:spLocks noGrp="1"/>
          </p:cNvSpPr>
          <p:nvPr>
            <p:ph type="ctrTitle"/>
          </p:nvPr>
        </p:nvSpPr>
        <p:spPr>
          <a:xfrm>
            <a:off x="1707502" y="1084946"/>
            <a:ext cx="9448800" cy="1825096"/>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Work-Efficiency Management</a:t>
            </a:r>
          </a:p>
        </p:txBody>
      </p:sp>
      <p:sp>
        <p:nvSpPr>
          <p:cNvPr id="3" name="Subtitle 2">
            <a:extLst>
              <a:ext uri="{FF2B5EF4-FFF2-40B4-BE49-F238E27FC236}">
                <a16:creationId xmlns:a16="http://schemas.microsoft.com/office/drawing/2014/main" id="{C5133C48-FBD7-4CC7-BE6D-294BA643378F}"/>
              </a:ext>
            </a:extLst>
          </p:cNvPr>
          <p:cNvSpPr>
            <a:spLocks noGrp="1"/>
          </p:cNvSpPr>
          <p:nvPr>
            <p:ph type="subTitle" idx="1"/>
          </p:nvPr>
        </p:nvSpPr>
        <p:spPr>
          <a:xfrm>
            <a:off x="1371601" y="3585551"/>
            <a:ext cx="2747554" cy="1648923"/>
          </a:xfrm>
        </p:spPr>
        <p:txBody>
          <a:bodyPr>
            <a:normAutofit/>
          </a:bodyPr>
          <a:lstStyle/>
          <a:p>
            <a:r>
              <a:rPr lang="en-GB" b="1" dirty="0"/>
              <a:t>PRESENTED BY:</a:t>
            </a:r>
          </a:p>
          <a:p>
            <a:pPr marL="342900" indent="-342900">
              <a:buFont typeface="Wingdings" panose="05000000000000000000" pitchFamily="2" charset="2"/>
              <a:buChar char="v"/>
            </a:pPr>
            <a:r>
              <a:rPr lang="en-GB" dirty="0"/>
              <a:t>BHANDARI KHUSHI</a:t>
            </a:r>
          </a:p>
          <a:p>
            <a:pPr marL="342900" indent="-342900">
              <a:buFont typeface="Wingdings" panose="05000000000000000000" pitchFamily="2" charset="2"/>
              <a:buChar char="v"/>
            </a:pPr>
            <a:r>
              <a:rPr lang="en-GB" dirty="0"/>
              <a:t>KUNVAR KARAN</a:t>
            </a:r>
          </a:p>
          <a:p>
            <a:pPr marL="342900" indent="-342900">
              <a:buFont typeface="Wingdings" panose="05000000000000000000" pitchFamily="2" charset="2"/>
              <a:buChar char="v"/>
            </a:pPr>
            <a:r>
              <a:rPr lang="en-GB" dirty="0"/>
              <a:t>MATURKAR JAY</a:t>
            </a:r>
          </a:p>
        </p:txBody>
      </p:sp>
      <p:sp>
        <p:nvSpPr>
          <p:cNvPr id="4" name="Subtitle 2">
            <a:extLst>
              <a:ext uri="{FF2B5EF4-FFF2-40B4-BE49-F238E27FC236}">
                <a16:creationId xmlns:a16="http://schemas.microsoft.com/office/drawing/2014/main" id="{C835D015-FAFB-4459-8018-26BF12712705}"/>
              </a:ext>
            </a:extLst>
          </p:cNvPr>
          <p:cNvSpPr txBox="1">
            <a:spLocks/>
          </p:cNvSpPr>
          <p:nvPr/>
        </p:nvSpPr>
        <p:spPr>
          <a:xfrm>
            <a:off x="5747659" y="3585551"/>
            <a:ext cx="3161210" cy="16489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PROJECT GUIDE:</a:t>
            </a:r>
            <a:endParaRPr lang="en-GB" dirty="0"/>
          </a:p>
          <a:p>
            <a:pPr marL="342900" indent="-342900">
              <a:buFont typeface="Wingdings" panose="05000000000000000000" pitchFamily="2" charset="2"/>
              <a:buChar char="v"/>
            </a:pPr>
            <a:r>
              <a:rPr lang="en-GB" dirty="0"/>
              <a:t>MS. JINAL TRAILOR</a:t>
            </a:r>
          </a:p>
        </p:txBody>
      </p:sp>
    </p:spTree>
    <p:extLst>
      <p:ext uri="{BB962C8B-B14F-4D97-AF65-F5344CB8AC3E}">
        <p14:creationId xmlns:p14="http://schemas.microsoft.com/office/powerpoint/2010/main" val="3411084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 calcmode="lin" valueType="num">
                                      <p:cBhvr additive="base">
                                        <p:cTn id="4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anim calcmode="lin" valueType="num">
                                      <p:cBhvr additive="base">
                                        <p:cTn id="5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1684-C68A-46BD-A57F-A2C7044F28B3}"/>
              </a:ext>
            </a:extLst>
          </p:cNvPr>
          <p:cNvSpPr>
            <a:spLocks noGrp="1"/>
          </p:cNvSpPr>
          <p:nvPr>
            <p:ph type="title"/>
          </p:nvPr>
        </p:nvSpPr>
        <p:spPr>
          <a:xfrm>
            <a:off x="2895600" y="-159356"/>
            <a:ext cx="8610600" cy="129302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PROPOSED SYSTEM</a:t>
            </a:r>
          </a:p>
        </p:txBody>
      </p:sp>
      <p:pic>
        <p:nvPicPr>
          <p:cNvPr id="4" name="Content Placeholder 23">
            <a:extLst>
              <a:ext uri="{FF2B5EF4-FFF2-40B4-BE49-F238E27FC236}">
                <a16:creationId xmlns:a16="http://schemas.microsoft.com/office/drawing/2014/main" id="{1E8F1EE9-5A01-4891-9E9D-9C3CFDE86642}"/>
              </a:ext>
            </a:extLst>
          </p:cNvPr>
          <p:cNvPicPr>
            <a:picLocks noChangeAspect="1"/>
          </p:cNvPicPr>
          <p:nvPr/>
        </p:nvPicPr>
        <p:blipFill>
          <a:blip r:embed="rId2"/>
          <a:stretch>
            <a:fillRect/>
          </a:stretch>
        </p:blipFill>
        <p:spPr>
          <a:xfrm rot="20213208">
            <a:off x="685800" y="925695"/>
            <a:ext cx="3454909" cy="2302697"/>
          </a:xfrm>
          <a:prstGeom prst="rect">
            <a:avLst/>
          </a:prstGeom>
        </p:spPr>
      </p:pic>
      <p:pic>
        <p:nvPicPr>
          <p:cNvPr id="5" name="Content Placeholder 27">
            <a:extLst>
              <a:ext uri="{FF2B5EF4-FFF2-40B4-BE49-F238E27FC236}">
                <a16:creationId xmlns:a16="http://schemas.microsoft.com/office/drawing/2014/main" id="{1669D28F-E73C-438C-A0D5-21554BD8B19A}"/>
              </a:ext>
            </a:extLst>
          </p:cNvPr>
          <p:cNvPicPr>
            <a:picLocks noChangeAspect="1"/>
          </p:cNvPicPr>
          <p:nvPr/>
        </p:nvPicPr>
        <p:blipFill>
          <a:blip r:embed="rId3"/>
          <a:stretch>
            <a:fillRect/>
          </a:stretch>
        </p:blipFill>
        <p:spPr>
          <a:xfrm rot="323577">
            <a:off x="695764" y="3874906"/>
            <a:ext cx="3820884" cy="2163633"/>
          </a:xfrm>
          <a:prstGeom prst="rect">
            <a:avLst/>
          </a:prstGeom>
        </p:spPr>
      </p:pic>
      <p:pic>
        <p:nvPicPr>
          <p:cNvPr id="6" name="Content Placeholder 31">
            <a:extLst>
              <a:ext uri="{FF2B5EF4-FFF2-40B4-BE49-F238E27FC236}">
                <a16:creationId xmlns:a16="http://schemas.microsoft.com/office/drawing/2014/main" id="{FE246438-4EDE-45E5-ADFE-111AA2B327B0}"/>
              </a:ext>
            </a:extLst>
          </p:cNvPr>
          <p:cNvPicPr>
            <a:picLocks noChangeAspect="1"/>
          </p:cNvPicPr>
          <p:nvPr/>
        </p:nvPicPr>
        <p:blipFill>
          <a:blip r:embed="rId4"/>
          <a:stretch>
            <a:fillRect/>
          </a:stretch>
        </p:blipFill>
        <p:spPr>
          <a:xfrm>
            <a:off x="4233190" y="2375180"/>
            <a:ext cx="3746914" cy="2107639"/>
          </a:xfrm>
          <a:prstGeom prst="rect">
            <a:avLst/>
          </a:prstGeom>
        </p:spPr>
      </p:pic>
      <p:pic>
        <p:nvPicPr>
          <p:cNvPr id="7" name="Content Placeholder 39">
            <a:extLst>
              <a:ext uri="{FF2B5EF4-FFF2-40B4-BE49-F238E27FC236}">
                <a16:creationId xmlns:a16="http://schemas.microsoft.com/office/drawing/2014/main" id="{17302DF0-57AD-4BCA-9667-75BA74AF1890}"/>
              </a:ext>
            </a:extLst>
          </p:cNvPr>
          <p:cNvPicPr>
            <a:picLocks noChangeAspect="1"/>
          </p:cNvPicPr>
          <p:nvPr/>
        </p:nvPicPr>
        <p:blipFill>
          <a:blip r:embed="rId5"/>
          <a:stretch>
            <a:fillRect/>
          </a:stretch>
        </p:blipFill>
        <p:spPr>
          <a:xfrm rot="1113201">
            <a:off x="7873319" y="1387827"/>
            <a:ext cx="3211007" cy="2354739"/>
          </a:xfrm>
          <a:prstGeom prst="rect">
            <a:avLst/>
          </a:prstGeom>
        </p:spPr>
      </p:pic>
      <p:pic>
        <p:nvPicPr>
          <p:cNvPr id="8" name="Content Placeholder 43">
            <a:extLst>
              <a:ext uri="{FF2B5EF4-FFF2-40B4-BE49-F238E27FC236}">
                <a16:creationId xmlns:a16="http://schemas.microsoft.com/office/drawing/2014/main" id="{9499C65F-4DF1-4D6B-8E0E-363B1D2DD3C5}"/>
              </a:ext>
            </a:extLst>
          </p:cNvPr>
          <p:cNvPicPr>
            <a:picLocks noChangeAspect="1"/>
          </p:cNvPicPr>
          <p:nvPr/>
        </p:nvPicPr>
        <p:blipFill>
          <a:blip r:embed="rId6"/>
          <a:stretch>
            <a:fillRect/>
          </a:stretch>
        </p:blipFill>
        <p:spPr>
          <a:xfrm rot="20250926">
            <a:off x="8071621" y="4059678"/>
            <a:ext cx="2671331" cy="2885037"/>
          </a:xfrm>
          <a:prstGeom prst="rect">
            <a:avLst/>
          </a:prstGeom>
        </p:spPr>
      </p:pic>
    </p:spTree>
    <p:extLst>
      <p:ext uri="{BB962C8B-B14F-4D97-AF65-F5344CB8AC3E}">
        <p14:creationId xmlns:p14="http://schemas.microsoft.com/office/powerpoint/2010/main" val="26217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B2E2-B062-4166-8C19-4CA6878C479E}"/>
              </a:ext>
            </a:extLst>
          </p:cNvPr>
          <p:cNvSpPr>
            <a:spLocks noGrp="1"/>
          </p:cNvSpPr>
          <p:nvPr>
            <p:ph type="title"/>
          </p:nvPr>
        </p:nvSpPr>
        <p:spPr>
          <a:xfrm>
            <a:off x="1231641" y="223197"/>
            <a:ext cx="10274559" cy="93379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Advantages of proposed system</a:t>
            </a:r>
          </a:p>
        </p:txBody>
      </p:sp>
      <p:sp>
        <p:nvSpPr>
          <p:cNvPr id="3" name="Content Placeholder 2">
            <a:extLst>
              <a:ext uri="{FF2B5EF4-FFF2-40B4-BE49-F238E27FC236}">
                <a16:creationId xmlns:a16="http://schemas.microsoft.com/office/drawing/2014/main" id="{020C4C88-430F-46E6-B039-E221F63BEEAD}"/>
              </a:ext>
            </a:extLst>
          </p:cNvPr>
          <p:cNvSpPr>
            <a:spLocks noGrp="1"/>
          </p:cNvSpPr>
          <p:nvPr>
            <p:ph idx="1"/>
          </p:nvPr>
        </p:nvSpPr>
        <p:spPr>
          <a:xfrm>
            <a:off x="685800" y="1306288"/>
            <a:ext cx="10820400" cy="5178490"/>
          </a:xfrm>
        </p:spPr>
        <p:txBody>
          <a:bodyPr>
            <a:normAutofit/>
          </a:bodyPr>
          <a:lstStyle/>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Fast and easy way to maintain data</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No manual entry so less time consuming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Improvement of work efficiency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Easy database maintains</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Tracks information</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Easily manage, sort, filter data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Generate Reports in PDF or EXCEL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Search any kind of information very easily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Less chances to lost data</a:t>
            </a:r>
          </a:p>
          <a:p>
            <a:pPr marL="342900" lvl="0" indent="-342900">
              <a:buSzPts val="1800"/>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Accurate work data</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User-friendly </a:t>
            </a:r>
            <a:r>
              <a:rPr lang="en-US" sz="1800" kern="1400" spc="-50">
                <a:effectLst/>
                <a:latin typeface="Verdana" panose="020B0604030504040204" pitchFamily="34" charset="0"/>
                <a:ea typeface="Times New Roman" panose="02020603050405020304" pitchFamily="18" charset="0"/>
                <a:cs typeface="Times New Roman" panose="02020603050405020304" pitchFamily="18" charset="0"/>
              </a:rPr>
              <a:t>responsive system</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53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967ABDAF-E9BB-4E57-BB89-0BA4885A9060}"/>
              </a:ext>
            </a:extLst>
          </p:cNvPr>
          <p:cNvSpPr>
            <a:spLocks noGrp="1"/>
          </p:cNvSpPr>
          <p:nvPr>
            <p:ph type="title"/>
          </p:nvPr>
        </p:nvSpPr>
        <p:spPr>
          <a:xfrm>
            <a:off x="1371600" y="764373"/>
            <a:ext cx="10134600" cy="129302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System users and functionalities</a:t>
            </a:r>
          </a:p>
        </p:txBody>
      </p:sp>
      <p:sp>
        <p:nvSpPr>
          <p:cNvPr id="54" name="Content Placeholder 53">
            <a:extLst>
              <a:ext uri="{FF2B5EF4-FFF2-40B4-BE49-F238E27FC236}">
                <a16:creationId xmlns:a16="http://schemas.microsoft.com/office/drawing/2014/main" id="{4A430386-C953-45E3-904B-1F279C88C185}"/>
              </a:ext>
            </a:extLst>
          </p:cNvPr>
          <p:cNvSpPr>
            <a:spLocks noGrp="1"/>
          </p:cNvSpPr>
          <p:nvPr>
            <p:ph idx="1"/>
          </p:nvPr>
        </p:nvSpPr>
        <p:spPr>
          <a:xfrm>
            <a:off x="685800" y="2715208"/>
            <a:ext cx="4194110" cy="3503477"/>
          </a:xfrm>
        </p:spPr>
        <p:txBody>
          <a:bodyPr/>
          <a:lstStyle/>
          <a:p>
            <a:pPr>
              <a:buFont typeface="Wingdings" panose="05000000000000000000" pitchFamily="2" charset="2"/>
              <a:buChar char="v"/>
            </a:pPr>
            <a:r>
              <a:rPr lang="en-GB" dirty="0"/>
              <a:t>DEPARTMENT HOD</a:t>
            </a:r>
          </a:p>
          <a:p>
            <a:pPr>
              <a:buFont typeface="Wingdings" panose="05000000000000000000" pitchFamily="2" charset="2"/>
              <a:buChar char="v"/>
            </a:pPr>
            <a:r>
              <a:rPr lang="en-GB" dirty="0"/>
              <a:t>FACULTY</a:t>
            </a:r>
          </a:p>
        </p:txBody>
      </p:sp>
      <p:pic>
        <p:nvPicPr>
          <p:cNvPr id="55" name="Content Placeholder 51">
            <a:extLst>
              <a:ext uri="{FF2B5EF4-FFF2-40B4-BE49-F238E27FC236}">
                <a16:creationId xmlns:a16="http://schemas.microsoft.com/office/drawing/2014/main" id="{5F376229-89A7-45A3-94E1-82D90D237E07}"/>
              </a:ext>
            </a:extLst>
          </p:cNvPr>
          <p:cNvPicPr>
            <a:picLocks noChangeAspect="1"/>
          </p:cNvPicPr>
          <p:nvPr/>
        </p:nvPicPr>
        <p:blipFill>
          <a:blip r:embed="rId2"/>
          <a:stretch>
            <a:fillRect/>
          </a:stretch>
        </p:blipFill>
        <p:spPr>
          <a:xfrm>
            <a:off x="6442010" y="2577847"/>
            <a:ext cx="4829175" cy="3257550"/>
          </a:xfrm>
          <a:prstGeom prst="rect">
            <a:avLst/>
          </a:prstGeom>
        </p:spPr>
      </p:pic>
    </p:spTree>
    <p:extLst>
      <p:ext uri="{BB962C8B-B14F-4D97-AF65-F5344CB8AC3E}">
        <p14:creationId xmlns:p14="http://schemas.microsoft.com/office/powerpoint/2010/main" val="399435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136E118-B162-4FAE-8B4A-FE6E2CFA67A7}"/>
              </a:ext>
            </a:extLst>
          </p:cNvPr>
          <p:cNvSpPr>
            <a:spLocks noGrp="1"/>
          </p:cNvSpPr>
          <p:nvPr>
            <p:ph type="body" idx="1"/>
          </p:nvPr>
        </p:nvSpPr>
        <p:spPr>
          <a:xfrm>
            <a:off x="914409" y="541613"/>
            <a:ext cx="5079991" cy="823912"/>
          </a:xfrm>
        </p:spPr>
        <p:txBody>
          <a:bodyPr/>
          <a:lstStyle/>
          <a:p>
            <a:r>
              <a:rPr lang="en-GB"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DEPARTMENT HOD</a:t>
            </a:r>
            <a:endParaRPr lang="en-GB" dirty="0"/>
          </a:p>
        </p:txBody>
      </p:sp>
      <p:sp>
        <p:nvSpPr>
          <p:cNvPr id="9" name="Content Placeholder 8">
            <a:extLst>
              <a:ext uri="{FF2B5EF4-FFF2-40B4-BE49-F238E27FC236}">
                <a16:creationId xmlns:a16="http://schemas.microsoft.com/office/drawing/2014/main" id="{B4C4AAA8-6F41-4B88-8C25-E5DFF310CDC1}"/>
              </a:ext>
            </a:extLst>
          </p:cNvPr>
          <p:cNvSpPr>
            <a:spLocks noGrp="1"/>
          </p:cNvSpPr>
          <p:nvPr>
            <p:ph sz="half" idx="2"/>
          </p:nvPr>
        </p:nvSpPr>
        <p:spPr>
          <a:xfrm>
            <a:off x="685800" y="1259634"/>
            <a:ext cx="5311775" cy="4655975"/>
          </a:xfrm>
        </p:spPr>
        <p:txBody>
          <a:bodyPr>
            <a:normAutofit fontScale="25000" lnSpcReduction="20000"/>
          </a:bodyPr>
          <a:lstStyle/>
          <a:p>
            <a:pPr marL="0" indent="0">
              <a:lnSpc>
                <a:spcPct val="120000"/>
              </a:lnSpc>
              <a:buNone/>
            </a:pP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Can Login to system</a:t>
            </a: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Manage User, User type and their login passwords</a:t>
            </a: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Manage faculties who hav</a:t>
            </a:r>
            <a:r>
              <a:rPr lang="en-US" sz="7200" kern="1400" spc="-50" dirty="0">
                <a:latin typeface="Verdana" panose="020B0604030504040204" pitchFamily="34" charset="0"/>
                <a:ea typeface="Times New Roman" panose="02020603050405020304" pitchFamily="18" charset="0"/>
                <a:cs typeface="Times New Roman" panose="02020603050405020304" pitchFamily="18" charset="0"/>
              </a:rPr>
              <a:t>e to go outside the Department</a:t>
            </a: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Take action on </a:t>
            </a:r>
            <a:r>
              <a:rPr lang="en-US" sz="7200" kern="1400" spc="-50" dirty="0" err="1">
                <a:effectLst/>
                <a:latin typeface="Verdana" panose="020B0604030504040204" pitchFamily="34" charset="0"/>
                <a:ea typeface="Times New Roman" panose="02020603050405020304" pitchFamily="18" charset="0"/>
                <a:cs typeface="Times New Roman" panose="02020603050405020304" pitchFamily="18" charset="0"/>
              </a:rPr>
              <a:t>PunchIn</a:t>
            </a: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 and Punchout Timing</a:t>
            </a:r>
          </a:p>
          <a:p>
            <a:pPr marL="342900" lvl="0" indent="-342900">
              <a:lnSpc>
                <a:spcPct val="120000"/>
              </a:lnSpc>
              <a:buSzPts val="1800"/>
              <a:buFont typeface="Wingdings" panose="05000000000000000000" pitchFamily="2" charset="2"/>
              <a:buChar char=""/>
            </a:pPr>
            <a:r>
              <a:rPr lang="en-US" sz="7200" kern="1400" spc="-50" dirty="0">
                <a:latin typeface="Verdana" panose="020B0604030504040204" pitchFamily="34" charset="0"/>
                <a:ea typeface="Times New Roman" panose="02020603050405020304" pitchFamily="18" charset="0"/>
                <a:cs typeface="Times New Roman" panose="02020603050405020304" pitchFamily="18" charset="0"/>
              </a:rPr>
              <a:t>Manage active faculty list</a:t>
            </a: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Generate reports </a:t>
            </a:r>
            <a:r>
              <a:rPr lang="en-US" sz="7200" kern="1400" spc="-50" dirty="0">
                <a:latin typeface="Verdana" panose="020B0604030504040204" pitchFamily="34" charset="0"/>
                <a:ea typeface="Times New Roman" panose="02020603050405020304" pitchFamily="18" charset="0"/>
                <a:cs typeface="Times New Roman" panose="02020603050405020304" pitchFamily="18" charset="0"/>
              </a:rPr>
              <a:t>of Going out faculties own department wise and also </a:t>
            </a: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can generate time wise reports, </a:t>
            </a:r>
            <a:r>
              <a:rPr lang="en-US" sz="7200" kern="1400" spc="-50" dirty="0" err="1">
                <a:effectLst/>
                <a:latin typeface="Verdana" panose="020B0604030504040204" pitchFamily="34" charset="0"/>
                <a:ea typeface="Times New Roman" panose="02020603050405020304" pitchFamily="18" charset="0"/>
                <a:cs typeface="Times New Roman" panose="02020603050405020304" pitchFamily="18" charset="0"/>
              </a:rPr>
              <a:t>etc</a:t>
            </a: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 ( 7, 14, 30 days)</a:t>
            </a: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SzPts val="1800"/>
              <a:buFont typeface="Wingdings" panose="05000000000000000000" pitchFamily="2" charset="2"/>
              <a:buChar char=""/>
            </a:pPr>
            <a:r>
              <a:rPr lang="en-US" sz="7200" kern="1400" spc="-50" dirty="0">
                <a:effectLst/>
                <a:latin typeface="Verdana" panose="020B0604030504040204" pitchFamily="34" charset="0"/>
                <a:ea typeface="Times New Roman" panose="02020603050405020304" pitchFamily="18" charset="0"/>
                <a:cs typeface="Times New Roman" panose="02020603050405020304" pitchFamily="18" charset="0"/>
              </a:rPr>
              <a:t>Can see live dashboard who is in college, outside the college or a vacation</a:t>
            </a:r>
            <a:endParaRPr lang="en-GB" sz="72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GB" dirty="0"/>
          </a:p>
        </p:txBody>
      </p:sp>
      <p:sp>
        <p:nvSpPr>
          <p:cNvPr id="10" name="Text Placeholder 9">
            <a:extLst>
              <a:ext uri="{FF2B5EF4-FFF2-40B4-BE49-F238E27FC236}">
                <a16:creationId xmlns:a16="http://schemas.microsoft.com/office/drawing/2014/main" id="{C16AB582-C55B-4CB4-BED9-044CB307791A}"/>
              </a:ext>
            </a:extLst>
          </p:cNvPr>
          <p:cNvSpPr>
            <a:spLocks noGrp="1"/>
          </p:cNvSpPr>
          <p:nvPr>
            <p:ph type="body" sz="quarter" idx="3"/>
          </p:nvPr>
        </p:nvSpPr>
        <p:spPr>
          <a:xfrm>
            <a:off x="6288832" y="504283"/>
            <a:ext cx="5217367" cy="823912"/>
          </a:xfrm>
        </p:spPr>
        <p:txBody>
          <a:bodyPr/>
          <a:lstStyle/>
          <a:p>
            <a:endParaRPr lang="en-GB"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1" name="Content Placeholder 10">
            <a:extLst>
              <a:ext uri="{FF2B5EF4-FFF2-40B4-BE49-F238E27FC236}">
                <a16:creationId xmlns:a16="http://schemas.microsoft.com/office/drawing/2014/main" id="{ACB264E9-D609-4F5C-BC0B-D51DAC84797E}"/>
              </a:ext>
            </a:extLst>
          </p:cNvPr>
          <p:cNvSpPr>
            <a:spLocks noGrp="1"/>
          </p:cNvSpPr>
          <p:nvPr>
            <p:ph sz="quarter" idx="4"/>
          </p:nvPr>
        </p:nvSpPr>
        <p:spPr>
          <a:xfrm>
            <a:off x="6096000" y="1157759"/>
            <a:ext cx="5334000" cy="4834505"/>
          </a:xfrm>
        </p:spPr>
        <p:txBody>
          <a:bodyPr>
            <a:normAutofit fontScale="25000" lnSpcReduction="20000"/>
          </a:bodyPr>
          <a:lstStyle/>
          <a:p>
            <a:pPr marL="0" lvl="0" indent="0">
              <a:lnSpc>
                <a:spcPct val="120000"/>
              </a:lnSpc>
              <a:buNone/>
            </a:pPr>
            <a:endParaRPr lang="en-GB" sz="64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01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B4967C-E318-48B1-971C-4BE28517B722}"/>
              </a:ext>
            </a:extLst>
          </p:cNvPr>
          <p:cNvSpPr>
            <a:spLocks noGrp="1"/>
          </p:cNvSpPr>
          <p:nvPr>
            <p:ph type="body" idx="1"/>
          </p:nvPr>
        </p:nvSpPr>
        <p:spPr>
          <a:xfrm>
            <a:off x="914409" y="550943"/>
            <a:ext cx="5079991" cy="823912"/>
          </a:xfrm>
        </p:spPr>
        <p:txBody>
          <a:bodyPr/>
          <a:lstStyle/>
          <a:p>
            <a:r>
              <a:rPr lang="en-GB"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FACULTY</a:t>
            </a:r>
            <a:endParaRPr lang="en-GB" dirty="0"/>
          </a:p>
        </p:txBody>
      </p:sp>
      <p:sp>
        <p:nvSpPr>
          <p:cNvPr id="4" name="Content Placeholder 3">
            <a:extLst>
              <a:ext uri="{FF2B5EF4-FFF2-40B4-BE49-F238E27FC236}">
                <a16:creationId xmlns:a16="http://schemas.microsoft.com/office/drawing/2014/main" id="{4B7ADC57-DC8A-460F-AD8F-82AAAF4A41E2}"/>
              </a:ext>
            </a:extLst>
          </p:cNvPr>
          <p:cNvSpPr>
            <a:spLocks noGrp="1"/>
          </p:cNvSpPr>
          <p:nvPr>
            <p:ph sz="half" idx="2"/>
          </p:nvPr>
        </p:nvSpPr>
        <p:spPr>
          <a:xfrm>
            <a:off x="685800" y="1807719"/>
            <a:ext cx="5311775" cy="3086019"/>
          </a:xfrm>
        </p:spPr>
        <p:txBody>
          <a:bodyPr>
            <a:normAutofit fontScale="92500" lnSpcReduction="20000"/>
          </a:bodyPr>
          <a:lstStyle/>
          <a:p>
            <a:pPr marL="0" indent="0">
              <a:buNone/>
            </a:pPr>
            <a:endPar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endParaRPr>
          </a:p>
          <a:p>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Faculties is the user who only see their history and reports.</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Can Login to system</a:t>
            </a:r>
          </a:p>
          <a:p>
            <a:pPr marL="342900" lvl="0" indent="-342900">
              <a:lnSpc>
                <a:spcPct val="120000"/>
              </a:lnSpc>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Manage their login passwords</a:t>
            </a:r>
            <a:endParaRPr lang="en-GB" sz="1800" kern="1400" spc="-50" dirty="0">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Calibri" panose="020F0502020204030204" pitchFamily="34" charset="0"/>
              </a:rPr>
              <a:t>Can revoke patient if by mistake removed from Active patient</a:t>
            </a:r>
            <a:endParaRPr lang="en-GB" sz="1800" kern="1400" spc="-50" dirty="0">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Calibri" panose="020F0502020204030204" pitchFamily="34" charset="0"/>
              </a:rPr>
              <a:t>Can Search particular faculty</a:t>
            </a:r>
            <a:endParaRPr lang="en-GB" sz="1800" kern="1400" spc="-50" dirty="0">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20000"/>
              </a:lnSpc>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Calibri" panose="020F0502020204030204" pitchFamily="34" charset="0"/>
              </a:rPr>
              <a:t>They generate reports time wise.</a:t>
            </a:r>
            <a:endParaRPr lang="en-GB" sz="1800" kern="1400" spc="-50" dirty="0">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61016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FDF49D-498A-4E0F-82E3-64933DA3B292}"/>
              </a:ext>
            </a:extLst>
          </p:cNvPr>
          <p:cNvSpPr>
            <a:spLocks noGrp="1"/>
          </p:cNvSpPr>
          <p:nvPr>
            <p:ph type="ctrTitle"/>
          </p:nvPr>
        </p:nvSpPr>
        <p:spPr>
          <a:xfrm>
            <a:off x="1371600" y="861013"/>
            <a:ext cx="9448800" cy="1825096"/>
          </a:xfrm>
        </p:spPr>
        <p:txBody>
          <a:bodyPr>
            <a:normAutofit/>
          </a:bodyPr>
          <a:lstStyle/>
          <a:p>
            <a:r>
              <a:rPr lang="en-GB" sz="8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DIAGRAMS</a:t>
            </a:r>
          </a:p>
        </p:txBody>
      </p:sp>
      <p:sp>
        <p:nvSpPr>
          <p:cNvPr id="8" name="Subtitle 7">
            <a:extLst>
              <a:ext uri="{FF2B5EF4-FFF2-40B4-BE49-F238E27FC236}">
                <a16:creationId xmlns:a16="http://schemas.microsoft.com/office/drawing/2014/main" id="{FF8C56F9-C8ED-4E53-A391-64F9DBA0C607}"/>
              </a:ext>
            </a:extLst>
          </p:cNvPr>
          <p:cNvSpPr>
            <a:spLocks noGrp="1"/>
          </p:cNvSpPr>
          <p:nvPr>
            <p:ph type="subTitle" idx="1"/>
          </p:nvPr>
        </p:nvSpPr>
        <p:spPr>
          <a:xfrm>
            <a:off x="1371600" y="3628501"/>
            <a:ext cx="9448800" cy="685800"/>
          </a:xfrm>
        </p:spPr>
        <p:txBody>
          <a:bodyPr>
            <a:normAutofit fontScale="92500" lnSpcReduction="10000"/>
          </a:bodyPr>
          <a:lstStyle/>
          <a:p>
            <a:pPr marL="342900" indent="-342900">
              <a:buFont typeface="Wingdings" panose="05000000000000000000" pitchFamily="2" charset="2"/>
              <a:buChar char="v"/>
            </a:pPr>
            <a:r>
              <a:rPr lang="en-GB" b="1" dirty="0"/>
              <a:t>DFD DIAGRAM</a:t>
            </a:r>
          </a:p>
          <a:p>
            <a:pPr marL="342900" indent="-342900">
              <a:buFont typeface="Wingdings" panose="05000000000000000000" pitchFamily="2" charset="2"/>
              <a:buChar char="v"/>
            </a:pPr>
            <a:r>
              <a:rPr lang="en-GB" b="1" dirty="0"/>
              <a:t>ER DIAGRAM</a:t>
            </a:r>
          </a:p>
        </p:txBody>
      </p:sp>
    </p:spTree>
    <p:extLst>
      <p:ext uri="{BB962C8B-B14F-4D97-AF65-F5344CB8AC3E}">
        <p14:creationId xmlns:p14="http://schemas.microsoft.com/office/powerpoint/2010/main" val="90125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0BAC-0613-495A-9BBE-AA40A944BB93}"/>
              </a:ext>
            </a:extLst>
          </p:cNvPr>
          <p:cNvSpPr>
            <a:spLocks noGrp="1"/>
          </p:cNvSpPr>
          <p:nvPr>
            <p:ph type="title"/>
          </p:nvPr>
        </p:nvSpPr>
        <p:spPr>
          <a:xfrm>
            <a:off x="2895600" y="764372"/>
            <a:ext cx="8610600" cy="5701741"/>
          </a:xfrm>
        </p:spPr>
        <p:txBody>
          <a:bodyPr>
            <a:noAutofit/>
          </a:bodyPr>
          <a:lstStyle/>
          <a:p>
            <a:r>
              <a:rPr lang="en-GB" sz="10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SCREEN </a:t>
            </a:r>
            <a:br>
              <a:rPr lang="en-GB" sz="10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GB" sz="10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LAYOUTS</a:t>
            </a:r>
          </a:p>
        </p:txBody>
      </p:sp>
    </p:spTree>
    <p:extLst>
      <p:ext uri="{BB962C8B-B14F-4D97-AF65-F5344CB8AC3E}">
        <p14:creationId xmlns:p14="http://schemas.microsoft.com/office/powerpoint/2010/main" val="55608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1478-5EC4-4D15-9083-90928B1859A0}"/>
              </a:ext>
            </a:extLst>
          </p:cNvPr>
          <p:cNvSpPr>
            <a:spLocks noGrp="1"/>
          </p:cNvSpPr>
          <p:nvPr>
            <p:ph type="title"/>
          </p:nvPr>
        </p:nvSpPr>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Future enhancement</a:t>
            </a:r>
          </a:p>
        </p:txBody>
      </p:sp>
      <p:sp>
        <p:nvSpPr>
          <p:cNvPr id="3" name="Content Placeholder 2">
            <a:extLst>
              <a:ext uri="{FF2B5EF4-FFF2-40B4-BE49-F238E27FC236}">
                <a16:creationId xmlns:a16="http://schemas.microsoft.com/office/drawing/2014/main" id="{E0E8EA90-6874-4B49-87CC-53D362AEAAAB}"/>
              </a:ext>
            </a:extLst>
          </p:cNvPr>
          <p:cNvSpPr>
            <a:spLocks noGrp="1"/>
          </p:cNvSpPr>
          <p:nvPr>
            <p:ph idx="1"/>
          </p:nvPr>
        </p:nvSpPr>
        <p:spPr>
          <a:xfrm>
            <a:off x="685800" y="2362510"/>
            <a:ext cx="10820400" cy="4024125"/>
          </a:xfrm>
        </p:spPr>
        <p:txBody>
          <a:bodyPr>
            <a:normAutofit/>
          </a:bodyPr>
          <a:lstStyle/>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In future we will provide online doctor consultation.</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provide online Appointment booking.</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provide waiting patient tracking system.</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provide facility to online Dispensary order.</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provide facility to online payment system.</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test website at proper time by time and improve it.</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will provide lab test sitting at home by online booking schedule.</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00000"/>
              </a:lnSpc>
            </a:pPr>
            <a:endParaRPr lang="en-GB" dirty="0"/>
          </a:p>
        </p:txBody>
      </p:sp>
    </p:spTree>
    <p:extLst>
      <p:ext uri="{BB962C8B-B14F-4D97-AF65-F5344CB8AC3E}">
        <p14:creationId xmlns:p14="http://schemas.microsoft.com/office/powerpoint/2010/main" val="1412385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349DA1-E9ED-42EA-9DB6-F2D5D5A3192D}"/>
              </a:ext>
            </a:extLst>
          </p:cNvPr>
          <p:cNvSpPr/>
          <p:nvPr/>
        </p:nvSpPr>
        <p:spPr>
          <a:xfrm>
            <a:off x="4070447" y="2967335"/>
            <a:ext cx="4051109" cy="923330"/>
          </a:xfrm>
          <a:prstGeom prst="rect">
            <a:avLst/>
          </a:prstGeom>
          <a:noFill/>
        </p:spPr>
        <p:txBody>
          <a:bodyPr wrap="none" lIns="91440" tIns="45720" rIns="91440" bIns="45720">
            <a:spAutoFit/>
          </a:bodyPr>
          <a:lstStyle/>
          <a:p>
            <a:pPr algn="ctr"/>
            <a:r>
              <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22196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1CCE-34FB-4AD0-9A73-5FAADCEC3B32}"/>
              </a:ext>
            </a:extLst>
          </p:cNvPr>
          <p:cNvSpPr>
            <a:spLocks noGrp="1"/>
          </p:cNvSpPr>
          <p:nvPr>
            <p:ph type="title"/>
          </p:nvPr>
        </p:nvSpPr>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TOPICS</a:t>
            </a:r>
            <a:endParaRPr lang="en-GB" dirty="0"/>
          </a:p>
        </p:txBody>
      </p:sp>
      <p:sp>
        <p:nvSpPr>
          <p:cNvPr id="3" name="Content Placeholder 2">
            <a:extLst>
              <a:ext uri="{FF2B5EF4-FFF2-40B4-BE49-F238E27FC236}">
                <a16:creationId xmlns:a16="http://schemas.microsoft.com/office/drawing/2014/main" id="{2A647B6B-36F7-4388-853B-C966CE194154}"/>
              </a:ext>
            </a:extLst>
          </p:cNvPr>
          <p:cNvSpPr>
            <a:spLocks noGrp="1"/>
          </p:cNvSpPr>
          <p:nvPr>
            <p:ph idx="1"/>
          </p:nvPr>
        </p:nvSpPr>
        <p:spPr>
          <a:xfrm>
            <a:off x="685800" y="2194560"/>
            <a:ext cx="10820400" cy="4215571"/>
          </a:xfrm>
        </p:spPr>
        <p:txBody>
          <a:bodyPr>
            <a:normAutofit fontScale="92500" lnSpcReduction="10000"/>
          </a:bodyPr>
          <a:lstStyle/>
          <a:p>
            <a:r>
              <a:rPr lang="en-GB" dirty="0"/>
              <a:t>INTRODUCTION</a:t>
            </a:r>
          </a:p>
          <a:p>
            <a:r>
              <a:rPr lang="en-GB" dirty="0"/>
              <a:t>REQUIREMENTS</a:t>
            </a:r>
          </a:p>
          <a:p>
            <a:r>
              <a:rPr lang="en-GB" dirty="0"/>
              <a:t>TOOLS AND TECHNOLOGY</a:t>
            </a:r>
          </a:p>
          <a:p>
            <a:r>
              <a:rPr lang="en-GB" dirty="0"/>
              <a:t>OBJECTIVES</a:t>
            </a:r>
          </a:p>
          <a:p>
            <a:r>
              <a:rPr lang="en-GB" dirty="0"/>
              <a:t>CURRENT SYSTEM </a:t>
            </a:r>
          </a:p>
          <a:p>
            <a:r>
              <a:rPr lang="en-GB" dirty="0"/>
              <a:t>CURRENT SYSTEM DISADVANTGES</a:t>
            </a:r>
          </a:p>
          <a:p>
            <a:r>
              <a:rPr lang="en-GB" dirty="0"/>
              <a:t>ADVANTAGES OF PROPOSED SYSTEM</a:t>
            </a:r>
          </a:p>
          <a:p>
            <a:r>
              <a:rPr lang="en-GB" dirty="0"/>
              <a:t>SYSTEM USERS AND FUNCTIONALITIES</a:t>
            </a:r>
          </a:p>
          <a:p>
            <a:r>
              <a:rPr lang="en-GB" dirty="0"/>
              <a:t>DIAGRAMS</a:t>
            </a:r>
          </a:p>
          <a:p>
            <a:r>
              <a:rPr lang="en-GB" dirty="0"/>
              <a:t>SCREEN LAYOUTS</a:t>
            </a:r>
          </a:p>
          <a:p>
            <a:r>
              <a:rPr lang="en-GB" dirty="0"/>
              <a:t>FUTURE ENHANCEMENT</a:t>
            </a:r>
          </a:p>
        </p:txBody>
      </p:sp>
    </p:spTree>
    <p:extLst>
      <p:ext uri="{BB962C8B-B14F-4D97-AF65-F5344CB8AC3E}">
        <p14:creationId xmlns:p14="http://schemas.microsoft.com/office/powerpoint/2010/main" val="179870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1000"/>
                                        <p:tgtEl>
                                          <p:spTgt spid="3">
                                            <p:txEl>
                                              <p:pRg st="10" end="10"/>
                                            </p:txEl>
                                          </p:spTgt>
                                        </p:tgtEl>
                                      </p:cBhvr>
                                    </p:animEffect>
                                    <p:anim calcmode="lin" valueType="num">
                                      <p:cBhvr>
                                        <p:cTn id="6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4E20-934A-4F67-AAC8-FDFAAF6B9E99}"/>
              </a:ext>
            </a:extLst>
          </p:cNvPr>
          <p:cNvSpPr>
            <a:spLocks noGrp="1"/>
          </p:cNvSpPr>
          <p:nvPr>
            <p:ph type="title"/>
          </p:nvPr>
        </p:nvSpPr>
        <p:spPr>
          <a:xfrm>
            <a:off x="2015412" y="639315"/>
            <a:ext cx="9490788" cy="123613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endParaRPr lang="en-GB" dirty="0"/>
          </a:p>
        </p:txBody>
      </p:sp>
      <p:sp>
        <p:nvSpPr>
          <p:cNvPr id="3" name="Content Placeholder 2">
            <a:extLst>
              <a:ext uri="{FF2B5EF4-FFF2-40B4-BE49-F238E27FC236}">
                <a16:creationId xmlns:a16="http://schemas.microsoft.com/office/drawing/2014/main" id="{52B4A283-C12E-4740-8DD4-E43EC133F9D0}"/>
              </a:ext>
            </a:extLst>
          </p:cNvPr>
          <p:cNvSpPr>
            <a:spLocks noGrp="1"/>
          </p:cNvSpPr>
          <p:nvPr>
            <p:ph idx="1"/>
          </p:nvPr>
        </p:nvSpPr>
        <p:spPr>
          <a:xfrm>
            <a:off x="685800" y="3622147"/>
            <a:ext cx="10820400" cy="4024125"/>
          </a:xfrm>
        </p:spPr>
        <p:txBody>
          <a:bodyPr>
            <a:normAutofit/>
          </a:bodyPr>
          <a:lstStyle/>
          <a:p>
            <a:r>
              <a:rPr lang="en-US" sz="1800" kern="1400" spc="-50" dirty="0">
                <a:latin typeface="Verdana" panose="020B0604030504040204" pitchFamily="34" charset="0"/>
                <a:ea typeface="Times New Roman" panose="02020603050405020304" pitchFamily="18" charset="0"/>
                <a:cs typeface="Calibri" panose="020F0502020204030204" pitchFamily="34" charset="0"/>
              </a:rPr>
              <a:t>Work-Efficiency Management</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is a user-friendly windows based website.</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This website is mainly target for the manage faculties Workflow.</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It stores information regarding complete faculties work </a:t>
            </a:r>
            <a:r>
              <a:rPr lang="en-US" sz="1800" kern="1400" spc="-50" dirty="0" err="1">
                <a:effectLst/>
                <a:latin typeface="Verdana" panose="020B0604030504040204" pitchFamily="34" charset="0"/>
                <a:ea typeface="Times New Roman" panose="02020603050405020304" pitchFamily="18" charset="0"/>
                <a:cs typeface="Calibri" panose="020F0502020204030204" pitchFamily="34" charset="0"/>
              </a:rPr>
              <a:t>attandence</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Active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Faculty</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Billing, Punching In and Punching Out Actions,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Faculty List</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Dashboard</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Reports.</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In this system there is mainly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2 users</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The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ADMIN user, and FACULTY user</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This system offers simple user interface for Department USER to easily work with manage faculties to who have to Go Outside the college for some time or Leave for college some days, Tracks information, and Report generation.</a:t>
            </a:r>
          </a:p>
        </p:txBody>
      </p:sp>
      <p:pic>
        <p:nvPicPr>
          <p:cNvPr id="4" name="Content Placeholder 4">
            <a:extLst>
              <a:ext uri="{FF2B5EF4-FFF2-40B4-BE49-F238E27FC236}">
                <a16:creationId xmlns:a16="http://schemas.microsoft.com/office/drawing/2014/main" id="{8F039FB8-29AA-4AE3-BA1C-F1A1161EF535}"/>
              </a:ext>
            </a:extLst>
          </p:cNvPr>
          <p:cNvPicPr>
            <a:picLocks noChangeAspect="1"/>
          </p:cNvPicPr>
          <p:nvPr/>
        </p:nvPicPr>
        <p:blipFill>
          <a:blip r:embed="rId2"/>
          <a:stretch>
            <a:fillRect/>
          </a:stretch>
        </p:blipFill>
        <p:spPr>
          <a:xfrm>
            <a:off x="1048506" y="1464961"/>
            <a:ext cx="3656664" cy="1894056"/>
          </a:xfrm>
          <a:prstGeom prst="rect">
            <a:avLst/>
          </a:prstGeom>
        </p:spPr>
      </p:pic>
    </p:spTree>
    <p:extLst>
      <p:ext uri="{BB962C8B-B14F-4D97-AF65-F5344CB8AC3E}">
        <p14:creationId xmlns:p14="http://schemas.microsoft.com/office/powerpoint/2010/main" val="293604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ABE5F-E6AC-4013-8133-C8A7A966A39E}"/>
              </a:ext>
            </a:extLst>
          </p:cNvPr>
          <p:cNvSpPr>
            <a:spLocks noGrp="1"/>
          </p:cNvSpPr>
          <p:nvPr>
            <p:ph idx="1"/>
          </p:nvPr>
        </p:nvSpPr>
        <p:spPr/>
        <p:txBody>
          <a:bodyPr/>
          <a:lstStyle/>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This smart, robust and cheap,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WORK-EFFICIENCY</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management system provides better quality of procedure and service to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USER</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In current system all types of works are done by manually. This often requires lots of time and efforts and more cost.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But with the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WORK-EFFICIENCY MANAGEMENT S</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YSYTEM, It manages all kinds of database related to </a:t>
            </a:r>
            <a:r>
              <a:rPr lang="en-US" sz="1800" kern="1400" spc="-50" dirty="0">
                <a:latin typeface="Verdana" panose="020B0604030504040204" pitchFamily="34" charset="0"/>
                <a:ea typeface="Times New Roman" panose="02020603050405020304" pitchFamily="18" charset="0"/>
                <a:cs typeface="Calibri" panose="020F0502020204030204" pitchFamily="34" charset="0"/>
              </a:rPr>
              <a:t>college faculties</a:t>
            </a:r>
            <a:r>
              <a:rPr lang="en-US" sz="1800" kern="1400" spc="-50" dirty="0">
                <a:effectLst/>
                <a:latin typeface="Verdana" panose="020B0604030504040204" pitchFamily="34" charset="0"/>
                <a:ea typeface="Times New Roman" panose="02020603050405020304" pitchFamily="18" charset="0"/>
                <a:cs typeface="Calibri" panose="020F0502020204030204" pitchFamily="34" charset="0"/>
              </a:rPr>
              <a:t> workflow.</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97808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027B-5FDA-40FA-A244-D2CC5D37F539}"/>
              </a:ext>
            </a:extLst>
          </p:cNvPr>
          <p:cNvSpPr>
            <a:spLocks noGrp="1"/>
          </p:cNvSpPr>
          <p:nvPr>
            <p:ph type="title"/>
          </p:nvPr>
        </p:nvSpPr>
        <p:spPr/>
        <p:txBody>
          <a:bodyPr/>
          <a:lstStyle/>
          <a:p>
            <a:r>
              <a:rPr lang="en-US" dirty="0" err="1"/>
              <a:t>requirments</a:t>
            </a:r>
            <a:endParaRPr lang="en-IN" dirty="0"/>
          </a:p>
        </p:txBody>
      </p:sp>
      <p:sp>
        <p:nvSpPr>
          <p:cNvPr id="3" name="Content Placeholder 2">
            <a:extLst>
              <a:ext uri="{FF2B5EF4-FFF2-40B4-BE49-F238E27FC236}">
                <a16:creationId xmlns:a16="http://schemas.microsoft.com/office/drawing/2014/main" id="{BF8C481C-DD80-4DE7-A64A-CB4D953D4A99}"/>
              </a:ext>
            </a:extLst>
          </p:cNvPr>
          <p:cNvSpPr>
            <a:spLocks noGrp="1"/>
          </p:cNvSpPr>
          <p:nvPr>
            <p:ph idx="1"/>
          </p:nvPr>
        </p:nvSpPr>
        <p:spPr/>
        <p:txBody>
          <a:bodyPr/>
          <a:lstStyle/>
          <a:p>
            <a:r>
              <a:rPr lang="en-IN" sz="3200" dirty="0">
                <a:latin typeface="Times New Roman" panose="02020603050405020304" pitchFamily="18" charset="0"/>
                <a:cs typeface="Times New Roman" panose="02020603050405020304" pitchFamily="18" charset="0"/>
              </a:rPr>
              <a:t>Front-Design : React, html, </a:t>
            </a:r>
            <a:r>
              <a:rPr lang="en-IN" sz="3200" dirty="0" err="1">
                <a:latin typeface="Times New Roman" panose="02020603050405020304" pitchFamily="18" charset="0"/>
                <a:cs typeface="Times New Roman" panose="02020603050405020304" pitchFamily="18" charset="0"/>
              </a:rPr>
              <a:t>css</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jquery</a:t>
            </a:r>
            <a:r>
              <a:rPr lang="en-IN" sz="3200" dirty="0">
                <a:latin typeface="Times New Roman" panose="02020603050405020304" pitchFamily="18" charset="0"/>
                <a:cs typeface="Times New Roman" panose="02020603050405020304" pitchFamily="18" charset="0"/>
              </a:rPr>
              <a:t>, ajax, </a:t>
            </a:r>
          </a:p>
          <a:p>
            <a:r>
              <a:rPr lang="en-IN" sz="3200" dirty="0">
                <a:latin typeface="Times New Roman" panose="02020603050405020304" pitchFamily="18" charset="0"/>
                <a:cs typeface="Times New Roman" panose="02020603050405020304" pitchFamily="18" charset="0"/>
              </a:rPr>
              <a:t>Front-End : React</a:t>
            </a:r>
          </a:p>
          <a:p>
            <a:r>
              <a:rPr lang="en-IN" sz="3200" dirty="0">
                <a:latin typeface="Times New Roman" panose="02020603050405020304" pitchFamily="18" charset="0"/>
                <a:cs typeface="Times New Roman" panose="02020603050405020304" pitchFamily="18" charset="0"/>
              </a:rPr>
              <a:t>Back-End : MySQL php</a:t>
            </a:r>
          </a:p>
          <a:p>
            <a:endParaRPr lang="en-IN" dirty="0"/>
          </a:p>
        </p:txBody>
      </p:sp>
    </p:spTree>
    <p:extLst>
      <p:ext uri="{BB962C8B-B14F-4D97-AF65-F5344CB8AC3E}">
        <p14:creationId xmlns:p14="http://schemas.microsoft.com/office/powerpoint/2010/main" val="1570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B03A-8450-46A7-9B01-FEBFE2F9D4F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Tools and Technology Used</a:t>
            </a:r>
            <a:endParaRPr lang="en-IN" dirty="0"/>
          </a:p>
        </p:txBody>
      </p:sp>
      <p:sp>
        <p:nvSpPr>
          <p:cNvPr id="3" name="Content Placeholder 2">
            <a:extLst>
              <a:ext uri="{FF2B5EF4-FFF2-40B4-BE49-F238E27FC236}">
                <a16:creationId xmlns:a16="http://schemas.microsoft.com/office/drawing/2014/main" id="{2BBA287E-2855-432C-8669-41F510555205}"/>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Tools :</a:t>
            </a:r>
          </a:p>
          <a:p>
            <a:r>
              <a:rPr lang="en-IN" dirty="0">
                <a:latin typeface="Times New Roman" panose="02020603050405020304" pitchFamily="18" charset="0"/>
                <a:cs typeface="Times New Roman" panose="02020603050405020304" pitchFamily="18" charset="0"/>
              </a:rPr>
              <a:t>Visual Studio code</a:t>
            </a:r>
          </a:p>
          <a:p>
            <a:r>
              <a:rPr lang="en-IN" dirty="0">
                <a:latin typeface="Times New Roman" panose="02020603050405020304" pitchFamily="18" charset="0"/>
                <a:cs typeface="Times New Roman" panose="02020603050405020304" pitchFamily="18" charset="0"/>
              </a:rPr>
              <a:t>HTML</a:t>
            </a:r>
          </a:p>
          <a:p>
            <a:r>
              <a:rPr lang="en-IN" dirty="0">
                <a:latin typeface="Times New Roman" panose="02020603050405020304" pitchFamily="18" charset="0"/>
                <a:cs typeface="Times New Roman" panose="02020603050405020304" pitchFamily="18" charset="0"/>
              </a:rPr>
              <a:t>CSS</a:t>
            </a:r>
          </a:p>
          <a:p>
            <a:r>
              <a:rPr lang="en-IN" sz="2400" dirty="0">
                <a:latin typeface="Times New Roman" panose="02020603050405020304" pitchFamily="18" charset="0"/>
                <a:cs typeface="Times New Roman" panose="02020603050405020304" pitchFamily="18" charset="0"/>
              </a:rPr>
              <a:t>JavaScript </a:t>
            </a:r>
          </a:p>
          <a:p>
            <a:r>
              <a:rPr lang="en-IN" sz="2400" dirty="0">
                <a:latin typeface="Times New Roman" panose="02020603050405020304" pitchFamily="18" charset="0"/>
                <a:cs typeface="Times New Roman" panose="02020603050405020304" pitchFamily="18" charset="0"/>
              </a:rPr>
              <a:t>React</a:t>
            </a:r>
          </a:p>
          <a:p>
            <a:r>
              <a:rPr lang="en-IN" sz="2400" dirty="0">
                <a:latin typeface="Times New Roman" panose="02020603050405020304" pitchFamily="18" charset="0"/>
                <a:cs typeface="Times New Roman" panose="02020603050405020304" pitchFamily="18" charset="0"/>
              </a:rPr>
              <a:t>XAMPP</a:t>
            </a:r>
          </a:p>
          <a:p>
            <a:r>
              <a:rPr lang="en-IN" sz="2400" dirty="0" err="1">
                <a:latin typeface="Times New Roman" panose="02020603050405020304" pitchFamily="18" charset="0"/>
                <a:cs typeface="Times New Roman" panose="02020603050405020304" pitchFamily="18" charset="0"/>
              </a:rPr>
              <a:t>RestAPI</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968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61F2-2664-46AC-B05D-7061857353E0}"/>
              </a:ext>
            </a:extLst>
          </p:cNvPr>
          <p:cNvSpPr>
            <a:spLocks noGrp="1"/>
          </p:cNvSpPr>
          <p:nvPr>
            <p:ph type="title"/>
          </p:nvPr>
        </p:nvSpPr>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OBJECTIVES</a:t>
            </a:r>
            <a:endParaRPr lang="en-GB" dirty="0"/>
          </a:p>
        </p:txBody>
      </p:sp>
      <p:sp>
        <p:nvSpPr>
          <p:cNvPr id="3" name="Content Placeholder 2">
            <a:extLst>
              <a:ext uri="{FF2B5EF4-FFF2-40B4-BE49-F238E27FC236}">
                <a16:creationId xmlns:a16="http://schemas.microsoft.com/office/drawing/2014/main" id="{E5497075-9371-45D9-AED1-66B5E75AB618}"/>
              </a:ext>
            </a:extLst>
          </p:cNvPr>
          <p:cNvSpPr>
            <a:spLocks noGrp="1"/>
          </p:cNvSpPr>
          <p:nvPr>
            <p:ph idx="1"/>
          </p:nvPr>
        </p:nvSpPr>
        <p:spPr>
          <a:xfrm>
            <a:off x="685800" y="2194560"/>
            <a:ext cx="10820400" cy="4327538"/>
          </a:xfrm>
        </p:spPr>
        <p:txBody>
          <a:bodyPr>
            <a:normAutofit/>
          </a:bodyPr>
          <a:lstStyle/>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The main objective of this system is to design the system to perform all kinds of OPD workflow online.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Eliminate the use of manually written work.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make system User-friendly interface to use, understand and operate easily.</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give security with username and password.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make system easy and efficient.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reduce the cost and save time.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track and manage all kinds of information in easy way.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effectLst/>
                <a:latin typeface="Verdana" panose="020B0604030504040204" pitchFamily="34" charset="0"/>
                <a:ea typeface="Calibri" panose="020F0502020204030204" pitchFamily="34" charset="0"/>
                <a:cs typeface="Times New Roman" panose="02020603050405020304" pitchFamily="18" charset="0"/>
              </a:rPr>
              <a:t> To maintain data with database and fetch all kinds of information.</a:t>
            </a:r>
          </a:p>
          <a:p>
            <a:pPr>
              <a:buFont typeface="Wingdings" panose="05000000000000000000" pitchFamily="2" charset="2"/>
              <a:buChar char="v"/>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To manage patient Bill or payment status.</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 To generate report of Registration charge, Dispensary charge or Lab charges of particular time and also can manage stocks of dispensary or lab equipment.</a:t>
            </a:r>
          </a:p>
          <a:p>
            <a:pPr>
              <a:buFont typeface="Wingdings" panose="05000000000000000000" pitchFamily="2" charset="2"/>
              <a:buChar char="v"/>
            </a:pP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96161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181E-9B15-4DB3-BB8E-8657F5C869AD}"/>
              </a:ext>
            </a:extLst>
          </p:cNvPr>
          <p:cNvSpPr>
            <a:spLocks noGrp="1"/>
          </p:cNvSpPr>
          <p:nvPr>
            <p:ph type="title"/>
          </p:nvPr>
        </p:nvSpPr>
        <p:spPr>
          <a:xfrm>
            <a:off x="2895600" y="344492"/>
            <a:ext cx="8610600" cy="129302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Current system</a:t>
            </a:r>
          </a:p>
        </p:txBody>
      </p:sp>
      <p:pic>
        <p:nvPicPr>
          <p:cNvPr id="8" name="Content Placeholder 4">
            <a:extLst>
              <a:ext uri="{FF2B5EF4-FFF2-40B4-BE49-F238E27FC236}">
                <a16:creationId xmlns:a16="http://schemas.microsoft.com/office/drawing/2014/main" id="{24318A44-D564-44B8-A5B1-B32EB2CFC251}"/>
              </a:ext>
            </a:extLst>
          </p:cNvPr>
          <p:cNvPicPr>
            <a:picLocks noChangeAspect="1"/>
          </p:cNvPicPr>
          <p:nvPr/>
        </p:nvPicPr>
        <p:blipFill>
          <a:blip r:embed="rId2"/>
          <a:stretch>
            <a:fillRect/>
          </a:stretch>
        </p:blipFill>
        <p:spPr>
          <a:xfrm rot="20481813">
            <a:off x="7612198" y="4416182"/>
            <a:ext cx="3015405" cy="2012783"/>
          </a:xfrm>
          <a:prstGeom prst="rect">
            <a:avLst/>
          </a:prstGeom>
        </p:spPr>
      </p:pic>
      <p:pic>
        <p:nvPicPr>
          <p:cNvPr id="9" name="Content Placeholder 9">
            <a:extLst>
              <a:ext uri="{FF2B5EF4-FFF2-40B4-BE49-F238E27FC236}">
                <a16:creationId xmlns:a16="http://schemas.microsoft.com/office/drawing/2014/main" id="{01700932-1884-49D3-9F94-82FE3CB4383B}"/>
              </a:ext>
            </a:extLst>
          </p:cNvPr>
          <p:cNvPicPr>
            <a:picLocks noChangeAspect="1"/>
          </p:cNvPicPr>
          <p:nvPr/>
        </p:nvPicPr>
        <p:blipFill>
          <a:blip r:embed="rId3"/>
          <a:stretch>
            <a:fillRect/>
          </a:stretch>
        </p:blipFill>
        <p:spPr>
          <a:xfrm rot="20572989">
            <a:off x="989918" y="1516376"/>
            <a:ext cx="3811362" cy="2000965"/>
          </a:xfrm>
          <a:prstGeom prst="rect">
            <a:avLst/>
          </a:prstGeom>
        </p:spPr>
      </p:pic>
      <p:pic>
        <p:nvPicPr>
          <p:cNvPr id="10" name="Content Placeholder 13">
            <a:extLst>
              <a:ext uri="{FF2B5EF4-FFF2-40B4-BE49-F238E27FC236}">
                <a16:creationId xmlns:a16="http://schemas.microsoft.com/office/drawing/2014/main" id="{936172D1-3D93-45CB-BCA8-4A78F8938497}"/>
              </a:ext>
            </a:extLst>
          </p:cNvPr>
          <p:cNvPicPr>
            <a:picLocks noChangeAspect="1"/>
          </p:cNvPicPr>
          <p:nvPr/>
        </p:nvPicPr>
        <p:blipFill>
          <a:blip r:embed="rId4"/>
          <a:stretch>
            <a:fillRect/>
          </a:stretch>
        </p:blipFill>
        <p:spPr>
          <a:xfrm rot="1332104">
            <a:off x="382700" y="4159450"/>
            <a:ext cx="3481987" cy="1965638"/>
          </a:xfrm>
          <a:prstGeom prst="rect">
            <a:avLst/>
          </a:prstGeom>
        </p:spPr>
      </p:pic>
      <p:pic>
        <p:nvPicPr>
          <p:cNvPr id="11" name="Content Placeholder 17">
            <a:extLst>
              <a:ext uri="{FF2B5EF4-FFF2-40B4-BE49-F238E27FC236}">
                <a16:creationId xmlns:a16="http://schemas.microsoft.com/office/drawing/2014/main" id="{F5B339E1-D4D3-44D8-B38C-386886952451}"/>
              </a:ext>
            </a:extLst>
          </p:cNvPr>
          <p:cNvPicPr>
            <a:picLocks noChangeAspect="1"/>
          </p:cNvPicPr>
          <p:nvPr/>
        </p:nvPicPr>
        <p:blipFill>
          <a:blip r:embed="rId5"/>
          <a:stretch>
            <a:fillRect/>
          </a:stretch>
        </p:blipFill>
        <p:spPr>
          <a:xfrm>
            <a:off x="4197497" y="3396935"/>
            <a:ext cx="2960343" cy="1964927"/>
          </a:xfrm>
          <a:prstGeom prst="rect">
            <a:avLst/>
          </a:prstGeom>
        </p:spPr>
      </p:pic>
      <p:pic>
        <p:nvPicPr>
          <p:cNvPr id="12" name="Content Placeholder 19">
            <a:extLst>
              <a:ext uri="{FF2B5EF4-FFF2-40B4-BE49-F238E27FC236}">
                <a16:creationId xmlns:a16="http://schemas.microsoft.com/office/drawing/2014/main" id="{BD86731F-C8E3-4DD7-9921-E737348BA999}"/>
              </a:ext>
            </a:extLst>
          </p:cNvPr>
          <p:cNvPicPr>
            <a:picLocks noChangeAspect="1"/>
          </p:cNvPicPr>
          <p:nvPr/>
        </p:nvPicPr>
        <p:blipFill>
          <a:blip r:embed="rId6"/>
          <a:stretch>
            <a:fillRect/>
          </a:stretch>
        </p:blipFill>
        <p:spPr>
          <a:xfrm rot="686041">
            <a:off x="6672586" y="1519606"/>
            <a:ext cx="3616845" cy="2033526"/>
          </a:xfrm>
          <a:prstGeom prst="rect">
            <a:avLst/>
          </a:prstGeom>
        </p:spPr>
      </p:pic>
    </p:spTree>
    <p:extLst>
      <p:ext uri="{BB962C8B-B14F-4D97-AF65-F5344CB8AC3E}">
        <p14:creationId xmlns:p14="http://schemas.microsoft.com/office/powerpoint/2010/main" val="1618301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1B9C-A860-4229-A5C0-9BBF886341DE}"/>
              </a:ext>
            </a:extLst>
          </p:cNvPr>
          <p:cNvSpPr>
            <a:spLocks noGrp="1"/>
          </p:cNvSpPr>
          <p:nvPr>
            <p:ph type="title"/>
          </p:nvPr>
        </p:nvSpPr>
        <p:spPr>
          <a:xfrm>
            <a:off x="1884784" y="764373"/>
            <a:ext cx="9621416" cy="1293028"/>
          </a:xfrm>
        </p:spPr>
        <p:txBody>
          <a:bodyPr/>
          <a:lstStyle/>
          <a:p>
            <a:r>
              <a:rPr lang="en-GB"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Current system disadvantages</a:t>
            </a:r>
          </a:p>
        </p:txBody>
      </p:sp>
      <p:sp>
        <p:nvSpPr>
          <p:cNvPr id="3" name="Content Placeholder 2">
            <a:extLst>
              <a:ext uri="{FF2B5EF4-FFF2-40B4-BE49-F238E27FC236}">
                <a16:creationId xmlns:a16="http://schemas.microsoft.com/office/drawing/2014/main" id="{5AFCE1FC-ED4A-45EB-AE1A-BDC4570149FE}"/>
              </a:ext>
            </a:extLst>
          </p:cNvPr>
          <p:cNvSpPr>
            <a:spLocks noGrp="1"/>
          </p:cNvSpPr>
          <p:nvPr>
            <p:ph idx="1"/>
          </p:nvPr>
        </p:nvSpPr>
        <p:spPr/>
        <p:txBody>
          <a:bodyPr>
            <a:normAutofit/>
          </a:bodyPr>
          <a:lstStyle/>
          <a:p>
            <a:pPr marL="342900" lvl="0" indent="-342900">
              <a:buSzPts val="1800"/>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Paper work</a:t>
            </a: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Time Consuming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Used lots of man power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Data redundant may possible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Human error leads to inaccurate information.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Cannot easily maintain data or fetch data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We cannot get up-to-date information.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It is not user friendly.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buSzPts val="1800"/>
              <a:buFont typeface="Wingdings" panose="05000000000000000000" pitchFamily="2" charset="2"/>
              <a:buChar char=""/>
            </a:pPr>
            <a:r>
              <a:rPr lang="en-US" sz="1800" kern="1400" spc="-50" dirty="0">
                <a:effectLst/>
                <a:latin typeface="Verdana" panose="020B0604030504040204" pitchFamily="34" charset="0"/>
                <a:ea typeface="Times New Roman" panose="02020603050405020304" pitchFamily="18" charset="0"/>
                <a:cs typeface="Times New Roman" panose="02020603050405020304" pitchFamily="18" charset="0"/>
              </a:rPr>
              <a:t>All types of works are manual there is no smart work performed.</a:t>
            </a:r>
          </a:p>
          <a:p>
            <a:pPr marL="342900" lvl="0" indent="-342900">
              <a:buSzPts val="1800"/>
              <a:buFont typeface="Wingdings" panose="05000000000000000000" pitchFamily="2" charset="2"/>
              <a:buChar char=""/>
            </a:pPr>
            <a:r>
              <a:rPr lang="en-US" sz="1800" kern="1400" spc="-50" dirty="0">
                <a:latin typeface="Verdana" panose="020B0604030504040204" pitchFamily="34" charset="0"/>
                <a:ea typeface="Times New Roman" panose="02020603050405020304" pitchFamily="18" charset="0"/>
                <a:cs typeface="Times New Roman" panose="02020603050405020304" pitchFamily="18" charset="0"/>
              </a:rPr>
              <a:t>Can’t handle or mange those types of workflow </a:t>
            </a:r>
            <a:endParaRPr lang="en-GB" sz="1800" kern="1400" spc="-5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8941223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305</TotalTime>
  <Words>719</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vt:lpstr>
      <vt:lpstr>Century Gothic</vt:lpstr>
      <vt:lpstr>Times New Roman</vt:lpstr>
      <vt:lpstr>Verdana</vt:lpstr>
      <vt:lpstr>Wingdings</vt:lpstr>
      <vt:lpstr>Vapor Trail</vt:lpstr>
      <vt:lpstr>Work-Efficiency Management</vt:lpstr>
      <vt:lpstr>TOPICS</vt:lpstr>
      <vt:lpstr>INTRODUCTION</vt:lpstr>
      <vt:lpstr>PowerPoint Presentation</vt:lpstr>
      <vt:lpstr>requirments</vt:lpstr>
      <vt:lpstr>Tools and Technology Used</vt:lpstr>
      <vt:lpstr>OBJECTIVES</vt:lpstr>
      <vt:lpstr>Current system</vt:lpstr>
      <vt:lpstr>Current system disadvantages</vt:lpstr>
      <vt:lpstr>PROPOSED SYSTEM</vt:lpstr>
      <vt:lpstr>Advantages of proposed system</vt:lpstr>
      <vt:lpstr>System users and functionalities</vt:lpstr>
      <vt:lpstr>PowerPoint Presentation</vt:lpstr>
      <vt:lpstr>PowerPoint Presentation</vt:lpstr>
      <vt:lpstr>DIAGRAMS</vt:lpstr>
      <vt:lpstr>SCREEN  LAYOUTS</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OPD MANAGEMENT SYSTEM</dc:title>
  <dc:creator>GAURAV KHATWANI</dc:creator>
  <cp:lastModifiedBy>Admin</cp:lastModifiedBy>
  <cp:revision>17</cp:revision>
  <dcterms:created xsi:type="dcterms:W3CDTF">2022-04-10T10:51:19Z</dcterms:created>
  <dcterms:modified xsi:type="dcterms:W3CDTF">2023-06-18T10:17:44Z</dcterms:modified>
</cp:coreProperties>
</file>