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BD5C423-A369-425E-A76D-AE676B79E992}" type="datetimeFigureOut">
              <a:rPr lang="tr-TR" smtClean="0"/>
              <a:t>26.01.2024</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306AC827-DA97-4A19-B5E4-5A3A7CCD7569}"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757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BD5C423-A369-425E-A76D-AE676B79E992}"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06AC827-DA97-4A19-B5E4-5A3A7CCD7569}"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506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BD5C423-A369-425E-A76D-AE676B79E992}"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06AC827-DA97-4A19-B5E4-5A3A7CCD7569}"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400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BD5C423-A369-425E-A76D-AE676B79E992}"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06AC827-DA97-4A19-B5E4-5A3A7CCD7569}"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618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BD5C423-A369-425E-A76D-AE676B79E992}"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06AC827-DA97-4A19-B5E4-5A3A7CCD7569}"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150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BD5C423-A369-425E-A76D-AE676B79E992}" type="datetimeFigureOut">
              <a:rPr lang="tr-TR" smtClean="0"/>
              <a:t>26.01.2024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06AC827-DA97-4A19-B5E4-5A3A7CCD7569}"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461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BD5C423-A369-425E-A76D-AE676B79E992}" type="datetimeFigureOut">
              <a:rPr lang="tr-TR" smtClean="0"/>
              <a:t>26.01.2024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06AC827-DA97-4A19-B5E4-5A3A7CCD7569}"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55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BD5C423-A369-425E-A76D-AE676B79E992}" type="datetimeFigureOut">
              <a:rPr lang="tr-TR" smtClean="0"/>
              <a:t>26.01.2024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06AC827-DA97-4A19-B5E4-5A3A7CCD7569}"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932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5C423-A369-425E-A76D-AE676B79E992}" type="datetimeFigureOut">
              <a:rPr lang="tr-TR" smtClean="0"/>
              <a:t>26.01.2024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06AC827-DA97-4A19-B5E4-5A3A7CCD7569}" type="slidenum">
              <a:rPr lang="tr-TR" smtClean="0"/>
              <a:t>‹#›</a:t>
            </a:fld>
            <a:endParaRPr lang="tr-TR"/>
          </a:p>
        </p:txBody>
      </p:sp>
    </p:spTree>
    <p:extLst>
      <p:ext uri="{BB962C8B-B14F-4D97-AF65-F5344CB8AC3E}">
        <p14:creationId xmlns:p14="http://schemas.microsoft.com/office/powerpoint/2010/main" val="105241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BD5C423-A369-425E-A76D-AE676B79E992}" type="datetimeFigureOut">
              <a:rPr lang="tr-TR" smtClean="0"/>
              <a:t>26.01.2024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06AC827-DA97-4A19-B5E4-5A3A7CCD7569}"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21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BD5C423-A369-425E-A76D-AE676B79E992}" type="datetimeFigureOut">
              <a:rPr lang="tr-TR" smtClean="0"/>
              <a:t>26.01.2024</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306AC827-DA97-4A19-B5E4-5A3A7CCD7569}"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157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BD5C423-A369-425E-A76D-AE676B79E992}" type="datetimeFigureOut">
              <a:rPr lang="tr-TR" smtClean="0"/>
              <a:t>26.01.2024</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06AC827-DA97-4A19-B5E4-5A3A7CCD7569}"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40146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nerd-for-tech/interview-question-what-are-the-different-types-of-machine-learning-8546218d2a91" TargetMode="External"/><Relationship Id="rId2" Type="http://schemas.openxmlformats.org/officeDocument/2006/relationships/hyperlink" Target="https://pixelplex.io/blog/machine-learning-techniqu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C1B07E-8136-9759-69DD-2FA6D7A44897}"/>
              </a:ext>
            </a:extLst>
          </p:cNvPr>
          <p:cNvSpPr>
            <a:spLocks noGrp="1"/>
          </p:cNvSpPr>
          <p:nvPr>
            <p:ph type="ctrTitle"/>
          </p:nvPr>
        </p:nvSpPr>
        <p:spPr/>
        <p:txBody>
          <a:bodyPr/>
          <a:lstStyle/>
          <a:p>
            <a:r>
              <a:rPr lang="tr-TR" dirty="0" err="1"/>
              <a:t>Machıne</a:t>
            </a:r>
            <a:r>
              <a:rPr lang="tr-TR" dirty="0"/>
              <a:t> </a:t>
            </a:r>
            <a:r>
              <a:rPr lang="tr-TR" dirty="0" err="1"/>
              <a:t>learnıng</a:t>
            </a:r>
            <a:endParaRPr lang="tr-TR" dirty="0"/>
          </a:p>
        </p:txBody>
      </p:sp>
      <p:sp>
        <p:nvSpPr>
          <p:cNvPr id="3" name="Alt Başlık 2">
            <a:extLst>
              <a:ext uri="{FF2B5EF4-FFF2-40B4-BE49-F238E27FC236}">
                <a16:creationId xmlns:a16="http://schemas.microsoft.com/office/drawing/2014/main" id="{54D9314D-E95C-968E-51BC-7421F5B2111E}"/>
              </a:ext>
            </a:extLst>
          </p:cNvPr>
          <p:cNvSpPr>
            <a:spLocks noGrp="1"/>
          </p:cNvSpPr>
          <p:nvPr>
            <p:ph type="subTitle" idx="1"/>
          </p:nvPr>
        </p:nvSpPr>
        <p:spPr/>
        <p:txBody>
          <a:bodyPr/>
          <a:lstStyle/>
          <a:p>
            <a:r>
              <a:rPr lang="tr-TR" dirty="0"/>
              <a:t>1- </a:t>
            </a:r>
            <a:r>
              <a:rPr lang="tr-TR" dirty="0" err="1"/>
              <a:t>macHINE</a:t>
            </a:r>
            <a:r>
              <a:rPr lang="tr-TR" dirty="0"/>
              <a:t> LEARNING’E GİRİŞ</a:t>
            </a:r>
          </a:p>
        </p:txBody>
      </p:sp>
    </p:spTree>
    <p:extLst>
      <p:ext uri="{BB962C8B-B14F-4D97-AF65-F5344CB8AC3E}">
        <p14:creationId xmlns:p14="http://schemas.microsoft.com/office/powerpoint/2010/main" val="548580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64DA5A-D90D-D6F2-3901-7773DD57DEBD}"/>
              </a:ext>
            </a:extLst>
          </p:cNvPr>
          <p:cNvSpPr>
            <a:spLocks noGrp="1"/>
          </p:cNvSpPr>
          <p:nvPr>
            <p:ph type="title"/>
          </p:nvPr>
        </p:nvSpPr>
        <p:spPr/>
        <p:txBody>
          <a:bodyPr/>
          <a:lstStyle/>
          <a:p>
            <a:r>
              <a:rPr lang="tr-TR" dirty="0"/>
              <a:t>Denetimsiz öğrenme - </a:t>
            </a:r>
            <a:r>
              <a:rPr lang="tr-TR" dirty="0" err="1"/>
              <a:t>Unsupervısed</a:t>
            </a:r>
            <a:r>
              <a:rPr lang="tr-TR" dirty="0"/>
              <a:t> </a:t>
            </a:r>
            <a:r>
              <a:rPr lang="tr-TR" dirty="0" err="1"/>
              <a:t>learnıng</a:t>
            </a:r>
            <a:endParaRPr lang="tr-TR" dirty="0"/>
          </a:p>
        </p:txBody>
      </p:sp>
      <p:sp>
        <p:nvSpPr>
          <p:cNvPr id="3" name="İçerik Yer Tutucusu 2">
            <a:extLst>
              <a:ext uri="{FF2B5EF4-FFF2-40B4-BE49-F238E27FC236}">
                <a16:creationId xmlns:a16="http://schemas.microsoft.com/office/drawing/2014/main" id="{81AC912A-D55D-D0AD-B2A8-F9EC909DAB60}"/>
              </a:ext>
            </a:extLst>
          </p:cNvPr>
          <p:cNvSpPr>
            <a:spLocks noGrp="1"/>
          </p:cNvSpPr>
          <p:nvPr>
            <p:ph idx="1"/>
          </p:nvPr>
        </p:nvSpPr>
        <p:spPr/>
        <p:txBody>
          <a:bodyPr>
            <a:normAutofit/>
          </a:bodyPr>
          <a:lstStyle/>
          <a:p>
            <a:r>
              <a:rPr lang="tr-TR" dirty="0"/>
              <a:t>Denetimsiz makine öğrenimi, etiketlenmemiş veri kümelerini analiz etmek ve kümelemek için makine öğrenimi algoritmalarını kullanır. Bu algoritmalar, insan müdahalesine gerek kalmadan gizli kalıpları veya veri gruplamalarını keşfeder. Bu yöntemin bilgideki benzerlikleri ve farklılıkları keşfetme yeteneği, onu keşfedici veri analizi, çapraz satış stratejileri, müşteri segmentasyonu ve görüntü ve model tanıma için ideal kılar. Ayrıca boyutluluk azaltma süreci yoluyla bir modeldeki özelliklerin sayısını azaltmak için de kullanılır. Temel bileşen analizi (PCA) ve tekil değer ayrıştırması (SVD), bunun için iki yaygın yaklaşımdır. Denetimsiz öğrenmede kullanılan diğer algoritmalar arasında yapay sinir ağları, k-ortalamalı kümeleme ve olasılıksal kümeleme yöntemleri bulunur.</a:t>
            </a:r>
          </a:p>
        </p:txBody>
      </p:sp>
    </p:spTree>
    <p:extLst>
      <p:ext uri="{BB962C8B-B14F-4D97-AF65-F5344CB8AC3E}">
        <p14:creationId xmlns:p14="http://schemas.microsoft.com/office/powerpoint/2010/main" val="345476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D60C53D-8A30-8D10-9A28-A463CC292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0"/>
            <a:ext cx="96678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2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588749-179F-E853-D99F-C5E641C4B52F}"/>
              </a:ext>
            </a:extLst>
          </p:cNvPr>
          <p:cNvSpPr>
            <a:spLocks noGrp="1"/>
          </p:cNvSpPr>
          <p:nvPr>
            <p:ph type="title"/>
          </p:nvPr>
        </p:nvSpPr>
        <p:spPr/>
        <p:txBody>
          <a:bodyPr/>
          <a:lstStyle/>
          <a:p>
            <a:r>
              <a:rPr lang="tr-TR" dirty="0"/>
              <a:t>3- yarı gözetimli öğrenme – </a:t>
            </a:r>
            <a:r>
              <a:rPr lang="tr-TR" dirty="0" err="1"/>
              <a:t>semı-supervısed</a:t>
            </a:r>
            <a:r>
              <a:rPr lang="tr-TR" dirty="0"/>
              <a:t> </a:t>
            </a:r>
            <a:r>
              <a:rPr lang="tr-TR" dirty="0" err="1"/>
              <a:t>learnıng</a:t>
            </a:r>
            <a:endParaRPr lang="tr-TR" dirty="0"/>
          </a:p>
        </p:txBody>
      </p:sp>
      <p:sp>
        <p:nvSpPr>
          <p:cNvPr id="3" name="İçerik Yer Tutucusu 2">
            <a:extLst>
              <a:ext uri="{FF2B5EF4-FFF2-40B4-BE49-F238E27FC236}">
                <a16:creationId xmlns:a16="http://schemas.microsoft.com/office/drawing/2014/main" id="{F3C04262-9B6A-0D18-0C81-1CDE7826F12A}"/>
              </a:ext>
            </a:extLst>
          </p:cNvPr>
          <p:cNvSpPr>
            <a:spLocks noGrp="1"/>
          </p:cNvSpPr>
          <p:nvPr>
            <p:ph idx="1"/>
          </p:nvPr>
        </p:nvSpPr>
        <p:spPr/>
        <p:txBody>
          <a:bodyPr/>
          <a:lstStyle/>
          <a:p>
            <a:r>
              <a:rPr lang="tr-TR" dirty="0"/>
              <a:t>Yarı denetimli öğrenme, denetimli ve denetimsiz öğrenme arasında bir ortam sunar. Eğitim sırasında, daha büyük, etiketlenmemiş bir veri kümesinden sınıflandırma ve özellik çıkarımına rehberlik etmek için daha küçük etiketli bir veri kümesi kullanır. Yarı denetimli öğrenme, denetimli bir öğrenme algoritması için yeterli etiketli veriye sahip olmama sorununu çözebilir. Yeterli veriyi etiketlemenin çok maliyetli olması durumunda da yardımcı olur.</a:t>
            </a:r>
          </a:p>
        </p:txBody>
      </p:sp>
    </p:spTree>
    <p:extLst>
      <p:ext uri="{BB962C8B-B14F-4D97-AF65-F5344CB8AC3E}">
        <p14:creationId xmlns:p14="http://schemas.microsoft.com/office/powerpoint/2010/main" val="128040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7686E6-F1B0-6428-23F0-527F13BCB7B9}"/>
              </a:ext>
            </a:extLst>
          </p:cNvPr>
          <p:cNvSpPr>
            <a:spLocks noGrp="1"/>
          </p:cNvSpPr>
          <p:nvPr>
            <p:ph type="title"/>
          </p:nvPr>
        </p:nvSpPr>
        <p:spPr/>
        <p:txBody>
          <a:bodyPr/>
          <a:lstStyle/>
          <a:p>
            <a:r>
              <a:rPr lang="tr-TR" dirty="0"/>
              <a:t>4-reınforcement </a:t>
            </a:r>
            <a:r>
              <a:rPr lang="tr-TR" dirty="0" err="1"/>
              <a:t>learnıng</a:t>
            </a:r>
            <a:endParaRPr lang="tr-TR" dirty="0"/>
          </a:p>
        </p:txBody>
      </p:sp>
      <p:sp>
        <p:nvSpPr>
          <p:cNvPr id="3" name="İçerik Yer Tutucusu 2">
            <a:extLst>
              <a:ext uri="{FF2B5EF4-FFF2-40B4-BE49-F238E27FC236}">
                <a16:creationId xmlns:a16="http://schemas.microsoft.com/office/drawing/2014/main" id="{289E8563-C6BD-3D59-F936-213679C75B5B}"/>
              </a:ext>
            </a:extLst>
          </p:cNvPr>
          <p:cNvSpPr>
            <a:spLocks noGrp="1"/>
          </p:cNvSpPr>
          <p:nvPr>
            <p:ph idx="1"/>
          </p:nvPr>
        </p:nvSpPr>
        <p:spPr/>
        <p:txBody>
          <a:bodyPr/>
          <a:lstStyle/>
          <a:p>
            <a:r>
              <a:rPr lang="tr-TR" dirty="0"/>
              <a:t>Takviyeli makine öğrenimi ya da pekiştirmeli öğrenme, denetimli öğrenmeye benzer bir makine öğrenimi modelidir ancak algoritma, örnek veriler kullanılarak eğitilmez. Bu model deneme yanılma yoluyla ilerledikçe öğrenir. Belirli bir soruna yönelik en iyi öneriyi veya politikayı geliştirmek için bir dizi başarılı sonuç güçlendirilecektir.</a:t>
            </a:r>
          </a:p>
          <a:p>
            <a:r>
              <a:rPr lang="tr-TR" dirty="0"/>
              <a:t>Ödül ve ceza prensibine göre çalışır.</a:t>
            </a:r>
          </a:p>
        </p:txBody>
      </p:sp>
    </p:spTree>
    <p:extLst>
      <p:ext uri="{BB962C8B-B14F-4D97-AF65-F5344CB8AC3E}">
        <p14:creationId xmlns:p14="http://schemas.microsoft.com/office/powerpoint/2010/main" val="216065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6B983E-042B-2CE9-EC85-690D250C1460}"/>
              </a:ext>
            </a:extLst>
          </p:cNvPr>
          <p:cNvSpPr>
            <a:spLocks noGrp="1"/>
          </p:cNvSpPr>
          <p:nvPr>
            <p:ph type="title"/>
          </p:nvPr>
        </p:nvSpPr>
        <p:spPr/>
        <p:txBody>
          <a:bodyPr/>
          <a:lstStyle/>
          <a:p>
            <a:r>
              <a:rPr lang="tr-TR" dirty="0" err="1"/>
              <a:t>Machıne</a:t>
            </a:r>
            <a:r>
              <a:rPr lang="tr-TR" dirty="0"/>
              <a:t> </a:t>
            </a:r>
            <a:r>
              <a:rPr lang="tr-TR" dirty="0" err="1"/>
              <a:t>learnıng</a:t>
            </a:r>
            <a:r>
              <a:rPr lang="tr-TR" dirty="0"/>
              <a:t> algoritmalarıyla ne yapıyoruz ? </a:t>
            </a:r>
          </a:p>
        </p:txBody>
      </p:sp>
      <p:pic>
        <p:nvPicPr>
          <p:cNvPr id="9218" name="Picture 2">
            <a:extLst>
              <a:ext uri="{FF2B5EF4-FFF2-40B4-BE49-F238E27FC236}">
                <a16:creationId xmlns:a16="http://schemas.microsoft.com/office/drawing/2014/main" id="{7EA7850F-CD1D-3FB1-2C74-9E6B83B3B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299" y="2377328"/>
            <a:ext cx="733425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38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A7F5ED-A3ED-0754-6E77-44E43DD26E95}"/>
              </a:ext>
            </a:extLst>
          </p:cNvPr>
          <p:cNvSpPr>
            <a:spLocks noGrp="1"/>
          </p:cNvSpPr>
          <p:nvPr>
            <p:ph type="title"/>
          </p:nvPr>
        </p:nvSpPr>
        <p:spPr/>
        <p:txBody>
          <a:bodyPr/>
          <a:lstStyle/>
          <a:p>
            <a:r>
              <a:rPr lang="tr-TR" dirty="0" err="1"/>
              <a:t>Regressıon</a:t>
            </a:r>
            <a:r>
              <a:rPr lang="tr-TR" dirty="0"/>
              <a:t> - regresyon</a:t>
            </a:r>
          </a:p>
        </p:txBody>
      </p:sp>
      <p:sp>
        <p:nvSpPr>
          <p:cNvPr id="3" name="İçerik Yer Tutucusu 2">
            <a:extLst>
              <a:ext uri="{FF2B5EF4-FFF2-40B4-BE49-F238E27FC236}">
                <a16:creationId xmlns:a16="http://schemas.microsoft.com/office/drawing/2014/main" id="{BCF2E433-D306-0720-04E6-E07364A27719}"/>
              </a:ext>
            </a:extLst>
          </p:cNvPr>
          <p:cNvSpPr>
            <a:spLocks noGrp="1"/>
          </p:cNvSpPr>
          <p:nvPr>
            <p:ph idx="1"/>
          </p:nvPr>
        </p:nvSpPr>
        <p:spPr/>
        <p:txBody>
          <a:bodyPr/>
          <a:lstStyle/>
          <a:p>
            <a:r>
              <a:rPr lang="tr-TR" dirty="0"/>
              <a:t>Regresyon, çıktı değişkeninin sürekli olduğu bir tür denetimli öğrenmedir. Regresyon algoritmaları, bir dizi girdi değişkenine dayalı olarak bir değeri tahmin etmeyi öğrenir. Örneğin bir regresyon algoritması bir evin fiyatını evin büyüklüğü, konumu ve yatak odası sayısı gibi özelliklere göre tahmin edebilir.</a:t>
            </a:r>
          </a:p>
        </p:txBody>
      </p:sp>
    </p:spTree>
    <p:extLst>
      <p:ext uri="{BB962C8B-B14F-4D97-AF65-F5344CB8AC3E}">
        <p14:creationId xmlns:p14="http://schemas.microsoft.com/office/powerpoint/2010/main" val="2608140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6558B0-DCBC-FA21-3E40-F575CC39D872}"/>
              </a:ext>
            </a:extLst>
          </p:cNvPr>
          <p:cNvSpPr>
            <a:spLocks noGrp="1"/>
          </p:cNvSpPr>
          <p:nvPr>
            <p:ph type="title"/>
          </p:nvPr>
        </p:nvSpPr>
        <p:spPr/>
        <p:txBody>
          <a:bodyPr/>
          <a:lstStyle/>
          <a:p>
            <a:r>
              <a:rPr lang="tr-TR" dirty="0"/>
              <a:t>2-classıfıcatıon - sınıflandırma</a:t>
            </a:r>
          </a:p>
        </p:txBody>
      </p:sp>
      <p:sp>
        <p:nvSpPr>
          <p:cNvPr id="3" name="İçerik Yer Tutucusu 2">
            <a:extLst>
              <a:ext uri="{FF2B5EF4-FFF2-40B4-BE49-F238E27FC236}">
                <a16:creationId xmlns:a16="http://schemas.microsoft.com/office/drawing/2014/main" id="{79C1989E-F6AB-757A-56FA-9E3A636D9974}"/>
              </a:ext>
            </a:extLst>
          </p:cNvPr>
          <p:cNvSpPr>
            <a:spLocks noGrp="1"/>
          </p:cNvSpPr>
          <p:nvPr>
            <p:ph idx="1"/>
          </p:nvPr>
        </p:nvSpPr>
        <p:spPr/>
        <p:txBody>
          <a:bodyPr>
            <a:normAutofit lnSpcReduction="10000"/>
          </a:bodyPr>
          <a:lstStyle/>
          <a:p>
            <a:r>
              <a:rPr lang="tr-TR" dirty="0"/>
              <a:t>Sınıflandırma, giriş verilerini farklı sınıflara bölmeye yardımcı olan bir makine öğrenme tekniğidir. Örneğin, bir resimde bisiklet mi yoksa kamyon mu olduğuna, bir e-postanın spam olup olmadığına, bir tümörün kanserli mi yoksa iyi huylu mu olduğuna vb. karar verebilir. Sınıflandırma teknikleri ayrıca çevrimiçi bir müşterinin satın alma işlemi yapıp yapmayacağını tahmin etmeye de yardımcı olabilir.</a:t>
            </a:r>
          </a:p>
          <a:p>
            <a:endParaRPr lang="tr-TR" dirty="0"/>
          </a:p>
          <a:p>
            <a:r>
              <a:rPr lang="tr-TR" dirty="0"/>
              <a:t>Şirketler genellikle iş akışlarını otomatikleştirmeye ve hızlandırmaya ihtiyaç duyduklarında bu tür makine öğrenimi tekniğini seçerler. Verilerin otomatik olarak sınıflandırılması sayesinde çalışanlar daha önemli ve karmaşık görevlere odaklanabilirler.</a:t>
            </a:r>
          </a:p>
        </p:txBody>
      </p:sp>
    </p:spTree>
    <p:extLst>
      <p:ext uri="{BB962C8B-B14F-4D97-AF65-F5344CB8AC3E}">
        <p14:creationId xmlns:p14="http://schemas.microsoft.com/office/powerpoint/2010/main" val="194914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B1EAC1-0CA0-9B58-2193-F29E2B1CAD00}"/>
              </a:ext>
            </a:extLst>
          </p:cNvPr>
          <p:cNvSpPr>
            <a:spLocks noGrp="1"/>
          </p:cNvSpPr>
          <p:nvPr>
            <p:ph type="title"/>
          </p:nvPr>
        </p:nvSpPr>
        <p:spPr/>
        <p:txBody>
          <a:bodyPr/>
          <a:lstStyle/>
          <a:p>
            <a:r>
              <a:rPr lang="tr-TR" dirty="0"/>
              <a:t>3- </a:t>
            </a:r>
            <a:r>
              <a:rPr lang="tr-TR" dirty="0" err="1"/>
              <a:t>clusterıng</a:t>
            </a:r>
            <a:r>
              <a:rPr lang="tr-TR" dirty="0"/>
              <a:t> - kümeleme</a:t>
            </a:r>
          </a:p>
        </p:txBody>
      </p:sp>
      <p:sp>
        <p:nvSpPr>
          <p:cNvPr id="3" name="İçerik Yer Tutucusu 2">
            <a:extLst>
              <a:ext uri="{FF2B5EF4-FFF2-40B4-BE49-F238E27FC236}">
                <a16:creationId xmlns:a16="http://schemas.microsoft.com/office/drawing/2014/main" id="{AE3FD2FA-B6DA-89FB-47DA-3A02F3828037}"/>
              </a:ext>
            </a:extLst>
          </p:cNvPr>
          <p:cNvSpPr>
            <a:spLocks noGrp="1"/>
          </p:cNvSpPr>
          <p:nvPr>
            <p:ph idx="1"/>
          </p:nvPr>
        </p:nvSpPr>
        <p:spPr/>
        <p:txBody>
          <a:bodyPr/>
          <a:lstStyle/>
          <a:p>
            <a:r>
              <a:rPr lang="tr-TR" dirty="0"/>
              <a:t>Kümeleme, denetimsiz makine öğreniminin en popüler türüdür. Bu teknik herhangi bir çıktı bilgisi kullanmaz ve etiketlenmiş veri gerektirmez. Yalnızca içindeki kalıpları veya grupları bulmak için girdi verilerini araştırır ve analiz eder ve sonunda bu veri noktalarını belirli kümeler halinde sınıflandırır.</a:t>
            </a:r>
          </a:p>
          <a:p>
            <a:endParaRPr lang="tr-TR" dirty="0"/>
          </a:p>
          <a:p>
            <a:r>
              <a:rPr lang="tr-TR" dirty="0"/>
              <a:t>Kümeleme makine öğrenimi tekniği özellikle nesne tanıma, pazar araştırması, pazarlama kampanyaları ve İnternet kullanıcılarına yönelik önerilerde kullanışlıdır.</a:t>
            </a:r>
          </a:p>
        </p:txBody>
      </p:sp>
    </p:spTree>
    <p:extLst>
      <p:ext uri="{BB962C8B-B14F-4D97-AF65-F5344CB8AC3E}">
        <p14:creationId xmlns:p14="http://schemas.microsoft.com/office/powerpoint/2010/main" val="3765422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Nesne 3">
            <a:extLst>
              <a:ext uri="{FF2B5EF4-FFF2-40B4-BE49-F238E27FC236}">
                <a16:creationId xmlns:a16="http://schemas.microsoft.com/office/drawing/2014/main" id="{E6BE6991-9097-71A1-8417-8E01E899DC80}"/>
              </a:ext>
            </a:extLst>
          </p:cNvPr>
          <p:cNvGraphicFramePr>
            <a:graphicFrameLocks noChangeAspect="1"/>
          </p:cNvGraphicFramePr>
          <p:nvPr>
            <p:extLst>
              <p:ext uri="{D42A27DB-BD31-4B8C-83A1-F6EECF244321}">
                <p14:modId xmlns:p14="http://schemas.microsoft.com/office/powerpoint/2010/main" val="418151866"/>
              </p:ext>
            </p:extLst>
          </p:nvPr>
        </p:nvGraphicFramePr>
        <p:xfrm>
          <a:off x="4697412" y="2498611"/>
          <a:ext cx="1550987" cy="533400"/>
        </p:xfrm>
        <a:graphic>
          <a:graphicData uri="http://schemas.openxmlformats.org/presentationml/2006/ole">
            <mc:AlternateContent xmlns:mc="http://schemas.openxmlformats.org/markup-compatibility/2006">
              <mc:Choice xmlns:v="urn:schemas-microsoft-com:vml" Requires="v">
                <p:oleObj name="Paketleyici Kabuk Nesnesi" showAsIcon="1" r:id="rId2" imgW="1551240" imgH="532800" progId="Package">
                  <p:embed/>
                </p:oleObj>
              </mc:Choice>
              <mc:Fallback>
                <p:oleObj name="Paketleyici Kabuk Nesnesi" showAsIcon="1" r:id="rId2" imgW="1551240" imgH="532800" progId="Package">
                  <p:embed/>
                  <p:pic>
                    <p:nvPicPr>
                      <p:cNvPr id="0" name=""/>
                      <p:cNvPicPr/>
                      <p:nvPr/>
                    </p:nvPicPr>
                    <p:blipFill>
                      <a:blip r:embed="rId3"/>
                      <a:stretch>
                        <a:fillRect/>
                      </a:stretch>
                    </p:blipFill>
                    <p:spPr>
                      <a:xfrm>
                        <a:off x="4697412" y="2498611"/>
                        <a:ext cx="1550987" cy="533400"/>
                      </a:xfrm>
                      <a:prstGeom prst="rect">
                        <a:avLst/>
                      </a:prstGeom>
                    </p:spPr>
                  </p:pic>
                </p:oleObj>
              </mc:Fallback>
            </mc:AlternateContent>
          </a:graphicData>
        </a:graphic>
      </p:graphicFrame>
      <p:sp>
        <p:nvSpPr>
          <p:cNvPr id="6" name="Başlık 1">
            <a:extLst>
              <a:ext uri="{FF2B5EF4-FFF2-40B4-BE49-F238E27FC236}">
                <a16:creationId xmlns:a16="http://schemas.microsoft.com/office/drawing/2014/main" id="{11CEE293-6D13-B25F-EE57-05BEEC341B48}"/>
              </a:ext>
            </a:extLst>
          </p:cNvPr>
          <p:cNvSpPr>
            <a:spLocks noGrp="1"/>
          </p:cNvSpPr>
          <p:nvPr>
            <p:ph type="title"/>
          </p:nvPr>
        </p:nvSpPr>
        <p:spPr>
          <a:xfrm>
            <a:off x="1446762" y="822449"/>
            <a:ext cx="9603275" cy="1049235"/>
          </a:xfrm>
        </p:spPr>
        <p:txBody>
          <a:bodyPr/>
          <a:lstStyle/>
          <a:p>
            <a:r>
              <a:rPr lang="tr-TR" dirty="0"/>
              <a:t>Yaygın kullanılan </a:t>
            </a:r>
            <a:r>
              <a:rPr lang="tr-TR" dirty="0" err="1"/>
              <a:t>machıne</a:t>
            </a:r>
            <a:r>
              <a:rPr lang="tr-TR" dirty="0"/>
              <a:t> </a:t>
            </a:r>
            <a:r>
              <a:rPr lang="tr-TR" dirty="0" err="1"/>
              <a:t>learnıng</a:t>
            </a:r>
            <a:r>
              <a:rPr lang="tr-TR" dirty="0"/>
              <a:t> algoritmaları</a:t>
            </a:r>
          </a:p>
        </p:txBody>
      </p:sp>
    </p:spTree>
    <p:extLst>
      <p:ext uri="{BB962C8B-B14F-4D97-AF65-F5344CB8AC3E}">
        <p14:creationId xmlns:p14="http://schemas.microsoft.com/office/powerpoint/2010/main" val="1302191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11E7A1-4906-19F0-AC1D-39673F3CA86A}"/>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BA81F410-8BD7-70DD-D077-7C8F7C075F50}"/>
              </a:ext>
            </a:extLst>
          </p:cNvPr>
          <p:cNvSpPr>
            <a:spLocks noGrp="1"/>
          </p:cNvSpPr>
          <p:nvPr>
            <p:ph idx="1"/>
          </p:nvPr>
        </p:nvSpPr>
        <p:spPr/>
        <p:txBody>
          <a:bodyPr/>
          <a:lstStyle/>
          <a:p>
            <a:r>
              <a:rPr lang="tr-TR" dirty="0">
                <a:hlinkClick r:id="rId2"/>
              </a:rPr>
              <a:t>https://www.ibm.com/topics/machine-learning</a:t>
            </a:r>
          </a:p>
          <a:p>
            <a:r>
              <a:rPr lang="tr-TR" dirty="0">
                <a:hlinkClick r:id="rId2"/>
              </a:rPr>
              <a:t>https://pixelplex.io/blog/machine-learning-techniques/</a:t>
            </a:r>
            <a:endParaRPr lang="tr-TR" dirty="0"/>
          </a:p>
          <a:p>
            <a:r>
              <a:rPr lang="tr-TR" dirty="0">
                <a:hlinkClick r:id="rId3"/>
              </a:rPr>
              <a:t>https://medium.com/nerd-for-tech/interview-question-what-are-the-different-types-of-machine-learning-8546218d2a91</a:t>
            </a:r>
            <a:endParaRPr lang="tr-TR" dirty="0"/>
          </a:p>
          <a:p>
            <a:r>
              <a:rPr lang="tr-TR" dirty="0"/>
              <a:t>https://s3.amazonaws.com/assets.datacamp.com/email/other/ML+Cheat+Sheet_2.pdf</a:t>
            </a:r>
          </a:p>
          <a:p>
            <a:r>
              <a:rPr lang="tr-TR" dirty="0"/>
              <a:t>https://databasetown.com/supervised-learning-algorithms/</a:t>
            </a:r>
          </a:p>
        </p:txBody>
      </p:sp>
    </p:spTree>
    <p:extLst>
      <p:ext uri="{BB962C8B-B14F-4D97-AF65-F5344CB8AC3E}">
        <p14:creationId xmlns:p14="http://schemas.microsoft.com/office/powerpoint/2010/main" val="423837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B7F111-D2ED-A3F7-15B5-FBC5D5D5AD4C}"/>
              </a:ext>
            </a:extLst>
          </p:cNvPr>
          <p:cNvSpPr>
            <a:spLocks noGrp="1"/>
          </p:cNvSpPr>
          <p:nvPr>
            <p:ph type="title"/>
          </p:nvPr>
        </p:nvSpPr>
        <p:spPr/>
        <p:txBody>
          <a:bodyPr/>
          <a:lstStyle/>
          <a:p>
            <a:r>
              <a:rPr lang="tr-TR" dirty="0"/>
              <a:t>MACHINE LEARNING NEDİR ?</a:t>
            </a:r>
          </a:p>
        </p:txBody>
      </p:sp>
      <p:sp>
        <p:nvSpPr>
          <p:cNvPr id="3" name="İçerik Yer Tutucusu 2">
            <a:extLst>
              <a:ext uri="{FF2B5EF4-FFF2-40B4-BE49-F238E27FC236}">
                <a16:creationId xmlns:a16="http://schemas.microsoft.com/office/drawing/2014/main" id="{050370CC-F69D-B210-7C18-C31188FD8FCE}"/>
              </a:ext>
            </a:extLst>
          </p:cNvPr>
          <p:cNvSpPr>
            <a:spLocks noGrp="1"/>
          </p:cNvSpPr>
          <p:nvPr>
            <p:ph idx="1"/>
          </p:nvPr>
        </p:nvSpPr>
        <p:spPr/>
        <p:txBody>
          <a:bodyPr/>
          <a:lstStyle/>
          <a:p>
            <a:r>
              <a:rPr lang="tr-TR" dirty="0"/>
              <a:t>Makine öğrenimi, yapay zekanın (AI) ve bilgisayar biliminin, insanların öğrenme şeklini taklit etmek için veri ve algoritmaların kullanımına odaklanan ve doğruluğunu giderek artıran bir dalıdır.</a:t>
            </a:r>
          </a:p>
          <a:p>
            <a:r>
              <a:rPr lang="tr-TR" b="0" i="0" dirty="0">
                <a:solidFill>
                  <a:srgbClr val="393838"/>
                </a:solidFill>
                <a:effectLst/>
                <a:latin typeface="Proxima"/>
              </a:rPr>
              <a:t>Teknolojinin geliştiği ve dijitalleşme sürecinin hızla yayıldığı günümüz dünyasında makine öğrenmesi uygulamaları hemen her alanda kullanılabilir. Online alışveriş, sosyal medya uygulamaları, bankacılık ve finans sektörü, sağlık ve eğitim  başta olmak üzere birçok alanda makine öğrenmesi ile karşılaşabilirsiniz.</a:t>
            </a:r>
            <a:endParaRPr lang="tr-TR" dirty="0"/>
          </a:p>
        </p:txBody>
      </p:sp>
    </p:spTree>
    <p:extLst>
      <p:ext uri="{BB962C8B-B14F-4D97-AF65-F5344CB8AC3E}">
        <p14:creationId xmlns:p14="http://schemas.microsoft.com/office/powerpoint/2010/main" val="1900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C72F7E-9133-5395-888F-466E6F21326B}"/>
              </a:ext>
            </a:extLst>
          </p:cNvPr>
          <p:cNvSpPr>
            <a:spLocks noGrp="1"/>
          </p:cNvSpPr>
          <p:nvPr>
            <p:ph type="title"/>
          </p:nvPr>
        </p:nvSpPr>
        <p:spPr/>
        <p:txBody>
          <a:bodyPr/>
          <a:lstStyle/>
          <a:p>
            <a:endParaRPr lang="tr-TR" dirty="0"/>
          </a:p>
        </p:txBody>
      </p:sp>
      <p:pic>
        <p:nvPicPr>
          <p:cNvPr id="5" name="İçerik Yer Tutucusu 4">
            <a:extLst>
              <a:ext uri="{FF2B5EF4-FFF2-40B4-BE49-F238E27FC236}">
                <a16:creationId xmlns:a16="http://schemas.microsoft.com/office/drawing/2014/main" id="{62ACCF47-B478-AE3E-F31B-F412D49FB5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953" y="0"/>
            <a:ext cx="11152094" cy="6868201"/>
          </a:xfrm>
        </p:spPr>
      </p:pic>
    </p:spTree>
    <p:extLst>
      <p:ext uri="{BB962C8B-B14F-4D97-AF65-F5344CB8AC3E}">
        <p14:creationId xmlns:p14="http://schemas.microsoft.com/office/powerpoint/2010/main" val="210542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8D5C02-69AA-B9CE-FBBF-E44C6C50C2C9}"/>
              </a:ext>
            </a:extLst>
          </p:cNvPr>
          <p:cNvSpPr>
            <a:spLocks noGrp="1"/>
          </p:cNvSpPr>
          <p:nvPr>
            <p:ph type="title"/>
          </p:nvPr>
        </p:nvSpPr>
        <p:spPr/>
        <p:txBody>
          <a:bodyPr/>
          <a:lstStyle/>
          <a:p>
            <a:r>
              <a:rPr lang="tr-TR" dirty="0" err="1"/>
              <a:t>Machıne</a:t>
            </a:r>
            <a:r>
              <a:rPr lang="tr-TR" dirty="0"/>
              <a:t> </a:t>
            </a:r>
            <a:r>
              <a:rPr lang="tr-TR" dirty="0" err="1"/>
              <a:t>learnıng</a:t>
            </a:r>
            <a:r>
              <a:rPr lang="tr-TR" dirty="0"/>
              <a:t> kullanım alanları</a:t>
            </a:r>
          </a:p>
        </p:txBody>
      </p:sp>
      <p:sp>
        <p:nvSpPr>
          <p:cNvPr id="3" name="İçerik Yer Tutucusu 2">
            <a:extLst>
              <a:ext uri="{FF2B5EF4-FFF2-40B4-BE49-F238E27FC236}">
                <a16:creationId xmlns:a16="http://schemas.microsoft.com/office/drawing/2014/main" id="{9C6274C6-ACB1-1DB5-B3E3-AF45604470DF}"/>
              </a:ext>
            </a:extLst>
          </p:cNvPr>
          <p:cNvSpPr>
            <a:spLocks noGrp="1"/>
          </p:cNvSpPr>
          <p:nvPr>
            <p:ph idx="1"/>
          </p:nvPr>
        </p:nvSpPr>
        <p:spPr/>
        <p:txBody>
          <a:bodyPr>
            <a:normAutofit fontScale="92500" lnSpcReduction="20000"/>
          </a:bodyPr>
          <a:lstStyle/>
          <a:p>
            <a:r>
              <a:rPr lang="tr-TR" dirty="0"/>
              <a:t>Son birkaç on yılda, depolama ve işlem gücündeki teknolojik </a:t>
            </a:r>
            <a:r>
              <a:rPr lang="tr-TR" dirty="0" err="1"/>
              <a:t>ilerlemeler.Netflix'in</a:t>
            </a:r>
            <a:r>
              <a:rPr lang="tr-TR" dirty="0"/>
              <a:t> öneri motoru ve sürücüsüz arabalar gibi makine öğrenimine dayalı bazı yenilikçi ürünlerin ortaya çıkmasını sağladı. Makine öğrenimi, büyüyen veri bilimi alanının önemli bir bileşenidir. İstatistiksel yöntemlerin kullanımı yoluyla algoritmalar, sınıflandırmalar veya tahminler yapmak ve veri madenciliği projelerindeki önemli bilgileri ortaya çıkarmak için eğitilir. Bu bilgiler daha sonra uygulamalar ve işletmelerde karar alma sürecini yönlendirerek temel büyüme ölçümlerini ideal olarak etkiler. Büyük veri genişlemeye ve büyümeye devam ettikçe veri bilimcilere yönelik pazar talebi artacaktır. En alakalı iş sorularını ve bunları yanıtlayacak verileri belirlemeye yardımcı olmaları gerekecektir. Makine öğrenimi algoritmaları genellikle </a:t>
            </a:r>
            <a:r>
              <a:rPr lang="tr-TR" dirty="0" err="1"/>
              <a:t>TensorFlow</a:t>
            </a:r>
            <a:r>
              <a:rPr lang="tr-TR" dirty="0"/>
              <a:t>, </a:t>
            </a:r>
            <a:r>
              <a:rPr lang="tr-TR" dirty="0" err="1"/>
              <a:t>PyTorch</a:t>
            </a:r>
            <a:r>
              <a:rPr lang="tr-TR" dirty="0"/>
              <a:t> ve </a:t>
            </a:r>
            <a:r>
              <a:rPr lang="tr-TR" dirty="0" err="1"/>
              <a:t>sklearn</a:t>
            </a:r>
            <a:r>
              <a:rPr lang="tr-TR" dirty="0"/>
              <a:t> gibi çözüm geliştirmeyi hızlandıran çerçeveler kullanılarak oluşturulur.</a:t>
            </a:r>
          </a:p>
        </p:txBody>
      </p:sp>
    </p:spTree>
    <p:extLst>
      <p:ext uri="{BB962C8B-B14F-4D97-AF65-F5344CB8AC3E}">
        <p14:creationId xmlns:p14="http://schemas.microsoft.com/office/powerpoint/2010/main" val="130371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083937A-964A-9A56-DB38-237F4F059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5282" y="405573"/>
            <a:ext cx="7531725" cy="5293816"/>
          </a:xfrm>
        </p:spPr>
      </p:pic>
    </p:spTree>
    <p:extLst>
      <p:ext uri="{BB962C8B-B14F-4D97-AF65-F5344CB8AC3E}">
        <p14:creationId xmlns:p14="http://schemas.microsoft.com/office/powerpoint/2010/main" val="121734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12E8EB-7CF6-D958-16D7-5A99668B8FE1}"/>
              </a:ext>
            </a:extLst>
          </p:cNvPr>
          <p:cNvSpPr>
            <a:spLocks noGrp="1"/>
          </p:cNvSpPr>
          <p:nvPr>
            <p:ph type="title"/>
          </p:nvPr>
        </p:nvSpPr>
        <p:spPr/>
        <p:txBody>
          <a:bodyPr/>
          <a:lstStyle/>
          <a:p>
            <a:r>
              <a:rPr lang="tr-TR" dirty="0" err="1"/>
              <a:t>Machıne</a:t>
            </a:r>
            <a:r>
              <a:rPr lang="tr-TR" dirty="0"/>
              <a:t> </a:t>
            </a:r>
            <a:r>
              <a:rPr lang="tr-TR" dirty="0" err="1"/>
              <a:t>learnıng</a:t>
            </a:r>
            <a:r>
              <a:rPr lang="tr-TR" dirty="0"/>
              <a:t> nasıl çalınır ?</a:t>
            </a:r>
          </a:p>
        </p:txBody>
      </p:sp>
      <p:sp>
        <p:nvSpPr>
          <p:cNvPr id="3" name="İçerik Yer Tutucusu 2">
            <a:extLst>
              <a:ext uri="{FF2B5EF4-FFF2-40B4-BE49-F238E27FC236}">
                <a16:creationId xmlns:a16="http://schemas.microsoft.com/office/drawing/2014/main" id="{5352BB67-83E2-77FD-3870-845CEBB2D0A1}"/>
              </a:ext>
            </a:extLst>
          </p:cNvPr>
          <p:cNvSpPr>
            <a:spLocks noGrp="1"/>
          </p:cNvSpPr>
          <p:nvPr>
            <p:ph idx="1"/>
          </p:nvPr>
        </p:nvSpPr>
        <p:spPr/>
        <p:txBody>
          <a:bodyPr>
            <a:normAutofit fontScale="85000" lnSpcReduction="10000"/>
          </a:bodyPr>
          <a:lstStyle/>
          <a:p>
            <a:r>
              <a:rPr lang="tr-TR" dirty="0"/>
              <a:t>UC Berkeley, bir makine öğrenimi algoritmasının öğrenme sistemini üç ana bölüme ayırır. </a:t>
            </a:r>
            <a:r>
              <a:rPr lang="tr-TR" dirty="0">
                <a:solidFill>
                  <a:srgbClr val="FF0000"/>
                </a:solidFill>
              </a:rPr>
              <a:t>Karar Süreci(</a:t>
            </a:r>
            <a:r>
              <a:rPr lang="tr-TR" b="0" i="0" dirty="0">
                <a:solidFill>
                  <a:srgbClr val="FF0000"/>
                </a:solidFill>
                <a:effectLst/>
                <a:latin typeface="IBM Plex Sans" panose="020B0503050203000203" pitchFamily="34" charset="0"/>
              </a:rPr>
              <a:t>A </a:t>
            </a:r>
            <a:r>
              <a:rPr lang="tr-TR" b="0" i="0" dirty="0" err="1">
                <a:solidFill>
                  <a:srgbClr val="FF0000"/>
                </a:solidFill>
                <a:effectLst/>
                <a:latin typeface="IBM Plex Sans" panose="020B0503050203000203" pitchFamily="34" charset="0"/>
              </a:rPr>
              <a:t>Decision</a:t>
            </a:r>
            <a:r>
              <a:rPr lang="tr-TR" b="0" i="0" dirty="0">
                <a:solidFill>
                  <a:srgbClr val="FF0000"/>
                </a:solidFill>
                <a:effectLst/>
                <a:latin typeface="IBM Plex Sans" panose="020B0503050203000203" pitchFamily="34" charset="0"/>
              </a:rPr>
              <a:t> </a:t>
            </a:r>
            <a:r>
              <a:rPr lang="tr-TR" b="0" i="0" dirty="0" err="1">
                <a:solidFill>
                  <a:srgbClr val="FF0000"/>
                </a:solidFill>
                <a:effectLst/>
                <a:latin typeface="IBM Plex Sans" panose="020B0503050203000203" pitchFamily="34" charset="0"/>
              </a:rPr>
              <a:t>Process</a:t>
            </a:r>
            <a:r>
              <a:rPr lang="tr-TR" dirty="0">
                <a:solidFill>
                  <a:srgbClr val="FF0000"/>
                </a:solidFill>
              </a:rPr>
              <a:t>): </a:t>
            </a:r>
            <a:r>
              <a:rPr lang="tr-TR" dirty="0"/>
              <a:t>Genel olarak makine öğrenmesi algoritmaları tahmin veya sınıflandırma yapmak için kullanılır. Etiketlenebilen veya etiketlenemeyen bazı girdi verilerine dayanarak algoritmanız, verilerdeki bir model hakkında bir tahmin üretecektir. </a:t>
            </a:r>
          </a:p>
          <a:p>
            <a:r>
              <a:rPr lang="tr-TR" dirty="0">
                <a:solidFill>
                  <a:srgbClr val="FF0000"/>
                </a:solidFill>
              </a:rPr>
              <a:t>Hata Fonksiyonu</a:t>
            </a:r>
            <a:r>
              <a:rPr lang="tr-TR" dirty="0">
                <a:solidFill>
                  <a:srgbClr val="FF0000"/>
                </a:solidFill>
                <a:sym typeface="Wingdings" panose="05000000000000000000" pitchFamily="2" charset="2"/>
              </a:rPr>
              <a:t>(</a:t>
            </a:r>
            <a:r>
              <a:rPr lang="tr-TR" b="0" i="0" dirty="0" err="1">
                <a:solidFill>
                  <a:srgbClr val="FF0000"/>
                </a:solidFill>
                <a:effectLst/>
                <a:latin typeface="IBM Plex Sans" panose="020B0503050203000203" pitchFamily="34" charset="0"/>
              </a:rPr>
              <a:t>Error</a:t>
            </a:r>
            <a:r>
              <a:rPr lang="tr-TR" b="0" i="0" dirty="0">
                <a:solidFill>
                  <a:srgbClr val="FF0000"/>
                </a:solidFill>
                <a:effectLst/>
                <a:latin typeface="IBM Plex Sans" panose="020B0503050203000203" pitchFamily="34" charset="0"/>
              </a:rPr>
              <a:t> </a:t>
            </a:r>
            <a:r>
              <a:rPr lang="tr-TR" b="0" i="0" dirty="0" err="1">
                <a:solidFill>
                  <a:srgbClr val="FF0000"/>
                </a:solidFill>
                <a:effectLst/>
                <a:latin typeface="IBM Plex Sans" panose="020B0503050203000203" pitchFamily="34" charset="0"/>
              </a:rPr>
              <a:t>Function</a:t>
            </a:r>
            <a:r>
              <a:rPr lang="tr-TR" dirty="0">
                <a:solidFill>
                  <a:srgbClr val="FF0000"/>
                </a:solidFill>
                <a:sym typeface="Wingdings" panose="05000000000000000000" pitchFamily="2" charset="2"/>
              </a:rPr>
              <a:t>):</a:t>
            </a:r>
            <a:r>
              <a:rPr lang="tr-TR" dirty="0">
                <a:solidFill>
                  <a:srgbClr val="FF0000"/>
                </a:solidFill>
              </a:rPr>
              <a:t> </a:t>
            </a:r>
            <a:r>
              <a:rPr lang="tr-TR" dirty="0"/>
              <a:t>Bir hata fonksiyonu, modelin tahminini değerlendirir. Bilinen örnekler varsa, bir hata fonksiyonu modelin doğruluğunu değerlendirmek için bir karşılaştırma yapabilir. </a:t>
            </a:r>
          </a:p>
          <a:p>
            <a:r>
              <a:rPr lang="tr-TR" dirty="0">
                <a:solidFill>
                  <a:srgbClr val="FF0000"/>
                </a:solidFill>
              </a:rPr>
              <a:t>Model Optimizasyon Süreci(</a:t>
            </a:r>
            <a:r>
              <a:rPr lang="tr-TR" b="0" i="0" dirty="0">
                <a:solidFill>
                  <a:srgbClr val="FF0000"/>
                </a:solidFill>
                <a:effectLst/>
                <a:latin typeface="IBM Plex Sans" panose="020B0503050203000203" pitchFamily="34" charset="0"/>
              </a:rPr>
              <a:t>Model </a:t>
            </a:r>
            <a:r>
              <a:rPr lang="tr-TR" b="0" i="0" dirty="0" err="1">
                <a:solidFill>
                  <a:srgbClr val="FF0000"/>
                </a:solidFill>
                <a:effectLst/>
                <a:latin typeface="IBM Plex Sans" panose="020B0503050203000203" pitchFamily="34" charset="0"/>
              </a:rPr>
              <a:t>Optimization</a:t>
            </a:r>
            <a:r>
              <a:rPr lang="tr-TR" b="0" i="0" dirty="0">
                <a:solidFill>
                  <a:srgbClr val="FF0000"/>
                </a:solidFill>
                <a:effectLst/>
                <a:latin typeface="IBM Plex Sans" panose="020B0503050203000203" pitchFamily="34" charset="0"/>
              </a:rPr>
              <a:t> </a:t>
            </a:r>
            <a:r>
              <a:rPr lang="tr-TR" b="0" i="0" dirty="0" err="1">
                <a:solidFill>
                  <a:srgbClr val="FF0000"/>
                </a:solidFill>
                <a:effectLst/>
                <a:latin typeface="IBM Plex Sans" panose="020B0503050203000203" pitchFamily="34" charset="0"/>
              </a:rPr>
              <a:t>Process</a:t>
            </a:r>
            <a:r>
              <a:rPr lang="tr-TR" b="0" i="0" dirty="0">
                <a:solidFill>
                  <a:srgbClr val="FF0000"/>
                </a:solidFill>
                <a:effectLst/>
                <a:latin typeface="IBM Plex Sans" panose="020B0503050203000203" pitchFamily="34" charset="0"/>
              </a:rPr>
              <a:t> </a:t>
            </a:r>
            <a:r>
              <a:rPr lang="tr-TR" b="0" i="0" dirty="0" err="1">
                <a:solidFill>
                  <a:srgbClr val="FF0000"/>
                </a:solidFill>
                <a:effectLst/>
                <a:latin typeface="IBM Plex Sans" panose="020B0503050203000203" pitchFamily="34" charset="0"/>
              </a:rPr>
              <a:t>or</a:t>
            </a:r>
            <a:r>
              <a:rPr lang="tr-TR" b="0" i="0" dirty="0">
                <a:solidFill>
                  <a:srgbClr val="FF0000"/>
                </a:solidFill>
                <a:effectLst/>
                <a:latin typeface="IBM Plex Sans" panose="020B0503050203000203" pitchFamily="34" charset="0"/>
              </a:rPr>
              <a:t> Model </a:t>
            </a:r>
            <a:r>
              <a:rPr lang="tr-TR" b="0" i="0" dirty="0" err="1">
                <a:solidFill>
                  <a:srgbClr val="FF0000"/>
                </a:solidFill>
                <a:effectLst/>
                <a:latin typeface="IBM Plex Sans" panose="020B0503050203000203" pitchFamily="34" charset="0"/>
              </a:rPr>
              <a:t>Tunning</a:t>
            </a:r>
            <a:r>
              <a:rPr lang="tr-TR" b="0" i="0" dirty="0">
                <a:solidFill>
                  <a:srgbClr val="FF0000"/>
                </a:solidFill>
                <a:effectLst/>
                <a:latin typeface="IBM Plex Sans" panose="020B0503050203000203" pitchFamily="34" charset="0"/>
              </a:rPr>
              <a:t> </a:t>
            </a:r>
            <a:r>
              <a:rPr lang="tr-TR" b="0" i="0" dirty="0" err="1">
                <a:solidFill>
                  <a:srgbClr val="FF0000"/>
                </a:solidFill>
                <a:effectLst/>
                <a:latin typeface="IBM Plex Sans" panose="020B0503050203000203" pitchFamily="34" charset="0"/>
              </a:rPr>
              <a:t>Process</a:t>
            </a:r>
            <a:r>
              <a:rPr lang="tr-TR" dirty="0">
                <a:solidFill>
                  <a:srgbClr val="FF0000"/>
                </a:solidFill>
              </a:rPr>
              <a:t>): </a:t>
            </a:r>
            <a:r>
              <a:rPr lang="tr-TR" dirty="0"/>
              <a:t>Eğer model, eğitim setindeki veri noktalarına daha iyi uyum sağlıyorsa, bilinen örnek ile model tahmini arasındaki tutarsızlığı azaltmak için ağırlıklar ayarlanır. Algoritma bu "değerlendirme ve optimize etme" sürecini tekrarlayacak ve bir doğruluk eşiği karşılanıncaya kadar ağırlıkları bağımsız olarak güncelleyecektir.</a:t>
            </a:r>
          </a:p>
        </p:txBody>
      </p:sp>
    </p:spTree>
    <p:extLst>
      <p:ext uri="{BB962C8B-B14F-4D97-AF65-F5344CB8AC3E}">
        <p14:creationId xmlns:p14="http://schemas.microsoft.com/office/powerpoint/2010/main" val="159265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47FD53-A894-E3D6-C1EF-5A53830DCA1F}"/>
              </a:ext>
            </a:extLst>
          </p:cNvPr>
          <p:cNvSpPr>
            <a:spLocks noGrp="1"/>
          </p:cNvSpPr>
          <p:nvPr>
            <p:ph type="title"/>
          </p:nvPr>
        </p:nvSpPr>
        <p:spPr/>
        <p:txBody>
          <a:bodyPr/>
          <a:lstStyle/>
          <a:p>
            <a:r>
              <a:rPr lang="tr-TR" dirty="0"/>
              <a:t>	</a:t>
            </a:r>
            <a:r>
              <a:rPr lang="tr-TR" dirty="0" err="1"/>
              <a:t>Machıne</a:t>
            </a:r>
            <a:r>
              <a:rPr lang="tr-TR" dirty="0"/>
              <a:t> </a:t>
            </a:r>
            <a:r>
              <a:rPr lang="tr-TR" dirty="0" err="1"/>
              <a:t>learnıng</a:t>
            </a:r>
            <a:r>
              <a:rPr lang="tr-TR" dirty="0"/>
              <a:t> </a:t>
            </a:r>
            <a:r>
              <a:rPr lang="tr-TR" dirty="0" err="1"/>
              <a:t>metodları</a:t>
            </a:r>
            <a:endParaRPr lang="tr-TR" dirty="0"/>
          </a:p>
        </p:txBody>
      </p:sp>
      <p:sp>
        <p:nvSpPr>
          <p:cNvPr id="8" name="Metin kutusu 7">
            <a:extLst>
              <a:ext uri="{FF2B5EF4-FFF2-40B4-BE49-F238E27FC236}">
                <a16:creationId xmlns:a16="http://schemas.microsoft.com/office/drawing/2014/main" id="{F74ED59C-C73C-472D-BFC2-E5AF360CFE6A}"/>
              </a:ext>
            </a:extLst>
          </p:cNvPr>
          <p:cNvSpPr txBox="1"/>
          <p:nvPr/>
        </p:nvSpPr>
        <p:spPr>
          <a:xfrm>
            <a:off x="7234518" y="2250141"/>
            <a:ext cx="4688541" cy="1200329"/>
          </a:xfrm>
          <a:prstGeom prst="rect">
            <a:avLst/>
          </a:prstGeom>
          <a:noFill/>
        </p:spPr>
        <p:txBody>
          <a:bodyPr wrap="square" rtlCol="0">
            <a:spAutoFit/>
          </a:bodyPr>
          <a:lstStyle/>
          <a:p>
            <a:r>
              <a:rPr lang="tr-TR" dirty="0"/>
              <a:t>1- GÖZETİMLİ ÖĞRENME</a:t>
            </a:r>
          </a:p>
          <a:p>
            <a:r>
              <a:rPr lang="tr-TR" dirty="0"/>
              <a:t>2- GÖZETİMSİZ ÖĞRENME</a:t>
            </a:r>
          </a:p>
          <a:p>
            <a:r>
              <a:rPr lang="tr-TR" dirty="0"/>
              <a:t>3- YARI GÖZETİMLİ ÖĞRENME</a:t>
            </a:r>
          </a:p>
          <a:p>
            <a:r>
              <a:rPr lang="tr-TR" dirty="0"/>
              <a:t>4-PEKİŞTİRMELİ ÖĞRENME</a:t>
            </a:r>
          </a:p>
        </p:txBody>
      </p:sp>
      <p:pic>
        <p:nvPicPr>
          <p:cNvPr id="3076" name="Picture 4">
            <a:extLst>
              <a:ext uri="{FF2B5EF4-FFF2-40B4-BE49-F238E27FC236}">
                <a16:creationId xmlns:a16="http://schemas.microsoft.com/office/drawing/2014/main" id="{DD7A7613-DE91-E932-E799-2310AE777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1" y="2028825"/>
            <a:ext cx="666750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83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DF9716-7EDF-9676-EE43-85BF67B0E44B}"/>
              </a:ext>
            </a:extLst>
          </p:cNvPr>
          <p:cNvSpPr>
            <a:spLocks noGrp="1"/>
          </p:cNvSpPr>
          <p:nvPr>
            <p:ph type="title"/>
          </p:nvPr>
        </p:nvSpPr>
        <p:spPr/>
        <p:txBody>
          <a:bodyPr/>
          <a:lstStyle/>
          <a:p>
            <a:r>
              <a:rPr lang="tr-TR" dirty="0"/>
              <a:t>1-gözetimli öğrenme – </a:t>
            </a:r>
            <a:r>
              <a:rPr lang="tr-TR" dirty="0" err="1"/>
              <a:t>supervısed</a:t>
            </a:r>
            <a:r>
              <a:rPr lang="tr-TR" dirty="0"/>
              <a:t> </a:t>
            </a:r>
            <a:r>
              <a:rPr lang="tr-TR" dirty="0" err="1"/>
              <a:t>learnıng</a:t>
            </a:r>
            <a:r>
              <a:rPr lang="tr-TR" dirty="0"/>
              <a:t>*</a:t>
            </a:r>
          </a:p>
        </p:txBody>
      </p:sp>
      <p:sp>
        <p:nvSpPr>
          <p:cNvPr id="3" name="İçerik Yer Tutucusu 2">
            <a:extLst>
              <a:ext uri="{FF2B5EF4-FFF2-40B4-BE49-F238E27FC236}">
                <a16:creationId xmlns:a16="http://schemas.microsoft.com/office/drawing/2014/main" id="{1A0D0951-20BA-E497-2A3D-8A76C21F195D}"/>
              </a:ext>
            </a:extLst>
          </p:cNvPr>
          <p:cNvSpPr>
            <a:spLocks noGrp="1"/>
          </p:cNvSpPr>
          <p:nvPr>
            <p:ph idx="1"/>
          </p:nvPr>
        </p:nvSpPr>
        <p:spPr/>
        <p:txBody>
          <a:bodyPr>
            <a:normAutofit/>
          </a:bodyPr>
          <a:lstStyle/>
          <a:p>
            <a:r>
              <a:rPr lang="tr-TR" dirty="0"/>
              <a:t>Denetimli makine öğrenimi olarak da bilinen denetimli öğrenme, verileri sınıflandırmak veya sonuçları doğru bir şekilde tahmin etmek üzere algoritmaları eğitmek için etiketli veri kümelerinin kullanılmasıyla tanımlanır. Giriş verileri modele beslendikçe model, uygun şekilde takılana kadar ağırlıklarını ayarlar. Bu, modelin aşırı veya yetersiz uyumdan kaçınmasını sağlamak için çapraz doğrulama sürecinin bir parçası olarak gerçekleşir. Denetimli öğrenme, </a:t>
            </a:r>
            <a:r>
              <a:rPr lang="tr-TR" dirty="0" err="1"/>
              <a:t>spam'in</a:t>
            </a:r>
            <a:r>
              <a:rPr lang="tr-TR" dirty="0"/>
              <a:t> gelen kutunuzdan ayrı bir klasörde sınıflandırılması gibi, kuruluşların gerçek dünyadaki çeşitli sorunları geniş ölçekte çözmesine yardımcı olur. Denetimli öğrenmede kullanılan bazı yöntemler arasında sinir ağları, saf </a:t>
            </a:r>
            <a:r>
              <a:rPr lang="tr-TR" dirty="0" err="1"/>
              <a:t>bayes</a:t>
            </a:r>
            <a:r>
              <a:rPr lang="tr-TR" dirty="0"/>
              <a:t>, doğrusal regresyon, lojistik regresyon, rastgele orman ve destek vektör makinesi (SVM) bulunur.</a:t>
            </a:r>
          </a:p>
        </p:txBody>
      </p:sp>
    </p:spTree>
    <p:extLst>
      <p:ext uri="{BB962C8B-B14F-4D97-AF65-F5344CB8AC3E}">
        <p14:creationId xmlns:p14="http://schemas.microsoft.com/office/powerpoint/2010/main" val="3256790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upervised Learning (How supervised machine learning works?">
            <a:extLst>
              <a:ext uri="{FF2B5EF4-FFF2-40B4-BE49-F238E27FC236}">
                <a16:creationId xmlns:a16="http://schemas.microsoft.com/office/drawing/2014/main" id="{BE0143C1-1B99-2CFA-0C25-1C1E7BD83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81" y="0"/>
            <a:ext cx="96726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367184"/>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TotalTime>
  <Words>1018</Words>
  <Application>Microsoft Office PowerPoint</Application>
  <PresentationFormat>Geniş ekran</PresentationFormat>
  <Paragraphs>43</Paragraphs>
  <Slides>19</Slides>
  <Notes>0</Notes>
  <HiddenSlides>0</HiddenSlides>
  <MMClips>0</MMClips>
  <ScaleCrop>false</ScaleCrop>
  <HeadingPairs>
    <vt:vector size="8" baseType="variant">
      <vt:variant>
        <vt:lpstr>Kullanılan Yazı Tipleri</vt:lpstr>
      </vt:variant>
      <vt:variant>
        <vt:i4>5</vt:i4>
      </vt:variant>
      <vt:variant>
        <vt:lpstr>Tema</vt:lpstr>
      </vt:variant>
      <vt:variant>
        <vt:i4>1</vt:i4>
      </vt:variant>
      <vt:variant>
        <vt:lpstr>Eklenmiş OLE Hizmet Programları</vt:lpstr>
      </vt:variant>
      <vt:variant>
        <vt:i4>1</vt:i4>
      </vt:variant>
      <vt:variant>
        <vt:lpstr>Slayt Başlıkları</vt:lpstr>
      </vt:variant>
      <vt:variant>
        <vt:i4>19</vt:i4>
      </vt:variant>
    </vt:vector>
  </HeadingPairs>
  <TitlesOfParts>
    <vt:vector size="26" baseType="lpstr">
      <vt:lpstr>Arial</vt:lpstr>
      <vt:lpstr>Gill Sans MT</vt:lpstr>
      <vt:lpstr>IBM Plex Sans</vt:lpstr>
      <vt:lpstr>Proxima</vt:lpstr>
      <vt:lpstr>Wingdings</vt:lpstr>
      <vt:lpstr>Galeri</vt:lpstr>
      <vt:lpstr>Paketleyici Kabuk Nesnesi</vt:lpstr>
      <vt:lpstr>Machıne learnıng</vt:lpstr>
      <vt:lpstr>MACHINE LEARNING NEDİR ?</vt:lpstr>
      <vt:lpstr>PowerPoint Sunusu</vt:lpstr>
      <vt:lpstr>Machıne learnıng kullanım alanları</vt:lpstr>
      <vt:lpstr>PowerPoint Sunusu</vt:lpstr>
      <vt:lpstr>Machıne learnıng nasıl çalınır ?</vt:lpstr>
      <vt:lpstr> Machıne learnıng metodları</vt:lpstr>
      <vt:lpstr>1-gözetimli öğrenme – supervısed learnıng*</vt:lpstr>
      <vt:lpstr>PowerPoint Sunusu</vt:lpstr>
      <vt:lpstr>Denetimsiz öğrenme - Unsupervısed learnıng</vt:lpstr>
      <vt:lpstr>PowerPoint Sunusu</vt:lpstr>
      <vt:lpstr>3- yarı gözetimli öğrenme – semı-supervısed learnıng</vt:lpstr>
      <vt:lpstr>4-reınforcement learnıng</vt:lpstr>
      <vt:lpstr>Machıne learnıng algoritmalarıyla ne yapıyoruz ? </vt:lpstr>
      <vt:lpstr>Regressıon - regresyon</vt:lpstr>
      <vt:lpstr>2-classıfıcatıon - sınıflandırma</vt:lpstr>
      <vt:lpstr>3- clusterıng - kümeleme</vt:lpstr>
      <vt:lpstr>Yaygın kullanılan machıne learnıng algoritmaları</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Machıne learnıng</dc:title>
  <dc:creator>Yusuf Matur</dc:creator>
  <cp:lastModifiedBy>Yusuf Matur</cp:lastModifiedBy>
  <cp:revision>8</cp:revision>
  <dcterms:created xsi:type="dcterms:W3CDTF">2024-01-25T20:50:28Z</dcterms:created>
  <dcterms:modified xsi:type="dcterms:W3CDTF">2024-01-25T21:21:21Z</dcterms:modified>
</cp:coreProperties>
</file>