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5B6258D-899A-4178-B002-41254F71D46D}" type="datetimeFigureOut">
              <a:rPr lang="tr-TR" smtClean="0"/>
              <a:t>26.01.2024</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9CA9863-B335-44D0-93F8-D74F9A1DE68F}"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1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5B6258D-899A-4178-B002-41254F71D46D}"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A9863-B335-44D0-93F8-D74F9A1DE68F}"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7735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5B6258D-899A-4178-B002-41254F71D46D}"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A9863-B335-44D0-93F8-D74F9A1DE68F}"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6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5B6258D-899A-4178-B002-41254F71D46D}"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A9863-B335-44D0-93F8-D74F9A1DE68F}"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8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5B6258D-899A-4178-B002-41254F71D46D}"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A9863-B335-44D0-93F8-D74F9A1DE68F}"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52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5B6258D-899A-4178-B002-41254F71D46D}" type="datetimeFigureOut">
              <a:rPr lang="tr-TR" smtClean="0"/>
              <a:t>26.01.2024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9CA9863-B335-44D0-93F8-D74F9A1DE68F}"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025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5B6258D-899A-4178-B002-41254F71D46D}" type="datetimeFigureOut">
              <a:rPr lang="tr-TR" smtClean="0"/>
              <a:t>26.01.2024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9CA9863-B335-44D0-93F8-D74F9A1DE68F}"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2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5B6258D-899A-4178-B002-41254F71D46D}" type="datetimeFigureOut">
              <a:rPr lang="tr-TR" smtClean="0"/>
              <a:t>26.01.2024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9CA9863-B335-44D0-93F8-D74F9A1DE68F}"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041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6258D-899A-4178-B002-41254F71D46D}" type="datetimeFigureOut">
              <a:rPr lang="tr-TR" smtClean="0"/>
              <a:t>26.01.2024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9CA9863-B335-44D0-93F8-D74F9A1DE68F}" type="slidenum">
              <a:rPr lang="tr-TR" smtClean="0"/>
              <a:t>‹#›</a:t>
            </a:fld>
            <a:endParaRPr lang="tr-TR"/>
          </a:p>
        </p:txBody>
      </p:sp>
    </p:spTree>
    <p:extLst>
      <p:ext uri="{BB962C8B-B14F-4D97-AF65-F5344CB8AC3E}">
        <p14:creationId xmlns:p14="http://schemas.microsoft.com/office/powerpoint/2010/main" val="274053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5B6258D-899A-4178-B002-41254F71D46D}" type="datetimeFigureOut">
              <a:rPr lang="tr-TR" smtClean="0"/>
              <a:t>26.01.2024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9CA9863-B335-44D0-93F8-D74F9A1DE68F}"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0841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B6258D-899A-4178-B002-41254F71D46D}" type="datetimeFigureOut">
              <a:rPr lang="tr-TR" smtClean="0"/>
              <a:t>26.01.2024</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9CA9863-B335-44D0-93F8-D74F9A1DE68F}"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3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B6258D-899A-4178-B002-41254F71D46D}" type="datetimeFigureOut">
              <a:rPr lang="tr-TR" smtClean="0"/>
              <a:t>26.01.2024</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9CA9863-B335-44D0-93F8-D74F9A1DE68F}"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8109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edium.com/machine-learning-t&#252;rkiye/yapay-&#246;&#287;renme-model-do&#287;rulama-y&#246;ntemleri-78e0de0fb01#:~:text=Yapay%20&#246;&#287;renme%20(Makine%20&#214;&#287;renmesi)%20s&#252;re&#231;lerinde,Do&#287;rulama%20(Model%20Validation)%20deni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0B6833-E613-57C5-84C7-9A9B56F88DF3}"/>
              </a:ext>
            </a:extLst>
          </p:cNvPr>
          <p:cNvSpPr>
            <a:spLocks noGrp="1"/>
          </p:cNvSpPr>
          <p:nvPr>
            <p:ph type="ctrTitle"/>
          </p:nvPr>
        </p:nvSpPr>
        <p:spPr/>
        <p:txBody>
          <a:bodyPr/>
          <a:lstStyle/>
          <a:p>
            <a:r>
              <a:rPr lang="tr-TR" dirty="0" err="1"/>
              <a:t>Machıne</a:t>
            </a:r>
            <a:r>
              <a:rPr lang="tr-TR" dirty="0"/>
              <a:t> </a:t>
            </a:r>
            <a:r>
              <a:rPr lang="tr-TR" dirty="0" err="1"/>
              <a:t>learnıng</a:t>
            </a:r>
            <a:endParaRPr lang="tr-TR" dirty="0"/>
          </a:p>
        </p:txBody>
      </p:sp>
      <p:sp>
        <p:nvSpPr>
          <p:cNvPr id="3" name="Alt Başlık 2">
            <a:extLst>
              <a:ext uri="{FF2B5EF4-FFF2-40B4-BE49-F238E27FC236}">
                <a16:creationId xmlns:a16="http://schemas.microsoft.com/office/drawing/2014/main" id="{217B6313-5996-AAE2-21DE-79BFD2694DA1}"/>
              </a:ext>
            </a:extLst>
          </p:cNvPr>
          <p:cNvSpPr>
            <a:spLocks noGrp="1"/>
          </p:cNvSpPr>
          <p:nvPr>
            <p:ph type="subTitle" idx="1"/>
          </p:nvPr>
        </p:nvSpPr>
        <p:spPr/>
        <p:txBody>
          <a:bodyPr/>
          <a:lstStyle/>
          <a:p>
            <a:r>
              <a:rPr lang="tr-TR" dirty="0"/>
              <a:t>Model </a:t>
            </a:r>
            <a:r>
              <a:rPr lang="tr-TR" dirty="0" err="1"/>
              <a:t>valıdatıon</a:t>
            </a:r>
            <a:r>
              <a:rPr lang="tr-TR" dirty="0"/>
              <a:t> </a:t>
            </a:r>
            <a:r>
              <a:rPr lang="tr-TR" dirty="0" err="1"/>
              <a:t>metodları</a:t>
            </a:r>
            <a:endParaRPr lang="tr-TR" dirty="0"/>
          </a:p>
        </p:txBody>
      </p:sp>
    </p:spTree>
    <p:extLst>
      <p:ext uri="{BB962C8B-B14F-4D97-AF65-F5344CB8AC3E}">
        <p14:creationId xmlns:p14="http://schemas.microsoft.com/office/powerpoint/2010/main" val="20356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539C349-5824-09BC-290E-E53037D12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2052638"/>
            <a:ext cx="73342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86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26B0EA6-449C-6BB4-6192-CB77B2C52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009"/>
          <a:stretch/>
        </p:blipFill>
        <p:spPr bwMode="auto">
          <a:xfrm>
            <a:off x="2576512" y="0"/>
            <a:ext cx="6543467" cy="613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89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B3B46F-1E87-5F48-F102-BB17FBF8691A}"/>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9D299E1D-42EA-8CED-A1F6-80E721CFF7F7}"/>
              </a:ext>
            </a:extLst>
          </p:cNvPr>
          <p:cNvSpPr>
            <a:spLocks noGrp="1"/>
          </p:cNvSpPr>
          <p:nvPr>
            <p:ph idx="1"/>
          </p:nvPr>
        </p:nvSpPr>
        <p:spPr/>
        <p:txBody>
          <a:bodyPr/>
          <a:lstStyle/>
          <a:p>
            <a:r>
              <a:rPr lang="tr-TR" dirty="0">
                <a:hlinkClick r:id="rId2"/>
              </a:rPr>
              <a:t>https://medium.com/machine-learning-türkiye/yapay-öğrenme-model-doğrulama-yöntemleri-78e0de0fb01#:~:text=Yapay%20öğrenme%20(Makine%20Öğrenmesi)%20süreçlerinde,Doğrulama%20(Model%20Validation)%20denir</a:t>
            </a:r>
            <a:r>
              <a:rPr lang="tr-TR" dirty="0"/>
              <a:t>.</a:t>
            </a:r>
          </a:p>
          <a:p>
            <a:endParaRPr lang="tr-TR" dirty="0"/>
          </a:p>
        </p:txBody>
      </p:sp>
    </p:spTree>
    <p:extLst>
      <p:ext uri="{BB962C8B-B14F-4D97-AF65-F5344CB8AC3E}">
        <p14:creationId xmlns:p14="http://schemas.microsoft.com/office/powerpoint/2010/main" val="236794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E339A-D557-7722-1FC2-FE306F60750C}"/>
              </a:ext>
            </a:extLst>
          </p:cNvPr>
          <p:cNvSpPr>
            <a:spLocks noGrp="1"/>
          </p:cNvSpPr>
          <p:nvPr>
            <p:ph type="title"/>
          </p:nvPr>
        </p:nvSpPr>
        <p:spPr/>
        <p:txBody>
          <a:bodyPr/>
          <a:lstStyle/>
          <a:p>
            <a:r>
              <a:rPr lang="tr-TR" dirty="0"/>
              <a:t>Model doğrulama (model </a:t>
            </a:r>
            <a:r>
              <a:rPr lang="tr-TR" dirty="0" err="1"/>
              <a:t>valıdatıon</a:t>
            </a:r>
            <a:r>
              <a:rPr lang="tr-TR" dirty="0"/>
              <a:t> ) nedir</a:t>
            </a:r>
          </a:p>
        </p:txBody>
      </p:sp>
      <p:sp>
        <p:nvSpPr>
          <p:cNvPr id="3" name="İçerik Yer Tutucusu 2">
            <a:extLst>
              <a:ext uri="{FF2B5EF4-FFF2-40B4-BE49-F238E27FC236}">
                <a16:creationId xmlns:a16="http://schemas.microsoft.com/office/drawing/2014/main" id="{7355FF02-8AD8-D43B-9900-5A917578E281}"/>
              </a:ext>
            </a:extLst>
          </p:cNvPr>
          <p:cNvSpPr>
            <a:spLocks noGrp="1"/>
          </p:cNvSpPr>
          <p:nvPr>
            <p:ph idx="1"/>
          </p:nvPr>
        </p:nvSpPr>
        <p:spPr/>
        <p:txBody>
          <a:bodyPr/>
          <a:lstStyle/>
          <a:p>
            <a:r>
              <a:rPr lang="tr-TR" b="0" i="0" dirty="0">
                <a:solidFill>
                  <a:srgbClr val="242424"/>
                </a:solidFill>
                <a:effectLst/>
                <a:latin typeface="source-serif-pro"/>
              </a:rPr>
              <a:t>Yapay öğrenme (Makine Öğrenmesi) süreçlerinde elde edilen başarının daha doğru değerlendirilmesi için yapılan çalışmalara </a:t>
            </a:r>
            <a:r>
              <a:rPr lang="tr-TR" b="1" i="0" dirty="0">
                <a:solidFill>
                  <a:srgbClr val="242424"/>
                </a:solidFill>
                <a:effectLst/>
                <a:latin typeface="source-serif-pro"/>
              </a:rPr>
              <a:t>Model Doğrulama (Model </a:t>
            </a:r>
            <a:r>
              <a:rPr lang="tr-TR" b="1" i="0" dirty="0" err="1">
                <a:solidFill>
                  <a:srgbClr val="242424"/>
                </a:solidFill>
                <a:effectLst/>
                <a:latin typeface="source-serif-pro"/>
              </a:rPr>
              <a:t>Validation</a:t>
            </a:r>
            <a:r>
              <a:rPr lang="tr-TR" b="1" i="0" dirty="0">
                <a:solidFill>
                  <a:srgbClr val="242424"/>
                </a:solidFill>
                <a:effectLst/>
                <a:latin typeface="source-serif-pro"/>
              </a:rPr>
              <a:t>)</a:t>
            </a:r>
            <a:r>
              <a:rPr lang="tr-TR" b="0" i="0" dirty="0">
                <a:solidFill>
                  <a:srgbClr val="242424"/>
                </a:solidFill>
                <a:effectLst/>
                <a:latin typeface="source-serif-pro"/>
              </a:rPr>
              <a:t> denir. Bu bağlamda modeli doğrulama amacıyla kullanılan </a:t>
            </a:r>
            <a:r>
              <a:rPr lang="tr-TR" b="1" i="0" dirty="0">
                <a:solidFill>
                  <a:srgbClr val="242424"/>
                </a:solidFill>
                <a:effectLst/>
                <a:latin typeface="source-serif-pro"/>
              </a:rPr>
              <a:t>Sınama Seti Yöntemi (</a:t>
            </a:r>
            <a:r>
              <a:rPr lang="tr-TR" b="1" i="0" dirty="0" err="1">
                <a:solidFill>
                  <a:srgbClr val="242424"/>
                </a:solidFill>
                <a:effectLst/>
                <a:latin typeface="source-serif-pro"/>
              </a:rPr>
              <a:t>Holdout</a:t>
            </a:r>
            <a:r>
              <a:rPr lang="tr-TR" b="1" i="0" dirty="0">
                <a:solidFill>
                  <a:srgbClr val="242424"/>
                </a:solidFill>
                <a:effectLst/>
                <a:latin typeface="source-serif-pro"/>
              </a:rPr>
              <a:t> </a:t>
            </a:r>
            <a:r>
              <a:rPr lang="tr-TR" b="1" i="0" dirty="0" err="1">
                <a:solidFill>
                  <a:srgbClr val="242424"/>
                </a:solidFill>
                <a:effectLst/>
                <a:latin typeface="source-serif-pro"/>
              </a:rPr>
              <a:t>Method</a:t>
            </a:r>
            <a:r>
              <a:rPr lang="tr-TR" b="1" i="0" dirty="0">
                <a:solidFill>
                  <a:srgbClr val="242424"/>
                </a:solidFill>
                <a:effectLst/>
                <a:latin typeface="source-serif-pro"/>
              </a:rPr>
              <a:t>) </a:t>
            </a:r>
            <a:r>
              <a:rPr lang="tr-TR" b="0" i="0" dirty="0">
                <a:solidFill>
                  <a:srgbClr val="242424"/>
                </a:solidFill>
                <a:effectLst/>
                <a:latin typeface="source-serif-pro"/>
              </a:rPr>
              <a:t>ve</a:t>
            </a:r>
            <a:r>
              <a:rPr lang="tr-TR" b="1" i="0" dirty="0">
                <a:solidFill>
                  <a:srgbClr val="242424"/>
                </a:solidFill>
                <a:effectLst/>
                <a:latin typeface="source-serif-pro"/>
              </a:rPr>
              <a:t> K-Katlı Çapraz Doğrulama (K </a:t>
            </a:r>
            <a:r>
              <a:rPr lang="tr-TR" b="1" i="0" dirty="0" err="1">
                <a:solidFill>
                  <a:srgbClr val="242424"/>
                </a:solidFill>
                <a:effectLst/>
                <a:latin typeface="source-serif-pro"/>
              </a:rPr>
              <a:t>Fold</a:t>
            </a:r>
            <a:r>
              <a:rPr lang="tr-TR" b="1" i="0" dirty="0">
                <a:solidFill>
                  <a:srgbClr val="242424"/>
                </a:solidFill>
                <a:effectLst/>
                <a:latin typeface="source-serif-pro"/>
              </a:rPr>
              <a:t> Cross </a:t>
            </a:r>
            <a:r>
              <a:rPr lang="tr-TR" b="1" i="0" dirty="0" err="1">
                <a:solidFill>
                  <a:srgbClr val="242424"/>
                </a:solidFill>
                <a:effectLst/>
                <a:latin typeface="source-serif-pro"/>
              </a:rPr>
              <a:t>Validation</a:t>
            </a:r>
            <a:r>
              <a:rPr lang="tr-TR" b="1" i="0" dirty="0">
                <a:solidFill>
                  <a:srgbClr val="242424"/>
                </a:solidFill>
                <a:effectLst/>
                <a:latin typeface="source-serif-pro"/>
              </a:rPr>
              <a:t>) </a:t>
            </a:r>
            <a:r>
              <a:rPr lang="tr-TR" b="0" i="0" dirty="0">
                <a:solidFill>
                  <a:srgbClr val="242424"/>
                </a:solidFill>
                <a:effectLst/>
                <a:latin typeface="source-serif-pro"/>
              </a:rPr>
              <a:t>gibi bir takım teknikler mevcuttur.</a:t>
            </a:r>
            <a:endParaRPr lang="tr-TR" dirty="0"/>
          </a:p>
        </p:txBody>
      </p:sp>
    </p:spTree>
    <p:extLst>
      <p:ext uri="{BB962C8B-B14F-4D97-AF65-F5344CB8AC3E}">
        <p14:creationId xmlns:p14="http://schemas.microsoft.com/office/powerpoint/2010/main" val="292026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7EE148-2501-F5DA-F54A-CFFF20DF4498}"/>
              </a:ext>
            </a:extLst>
          </p:cNvPr>
          <p:cNvSpPr>
            <a:spLocks noGrp="1"/>
          </p:cNvSpPr>
          <p:nvPr>
            <p:ph type="title"/>
          </p:nvPr>
        </p:nvSpPr>
        <p:spPr/>
        <p:txBody>
          <a:bodyPr/>
          <a:lstStyle/>
          <a:p>
            <a:r>
              <a:rPr lang="tr-TR" b="1" i="0" dirty="0">
                <a:solidFill>
                  <a:srgbClr val="242424"/>
                </a:solidFill>
                <a:effectLst/>
                <a:latin typeface="source-serif-pro"/>
              </a:rPr>
              <a:t>Sınama Seti Yöntemi (</a:t>
            </a:r>
            <a:r>
              <a:rPr lang="tr-TR" b="1" i="0" dirty="0" err="1">
                <a:solidFill>
                  <a:srgbClr val="242424"/>
                </a:solidFill>
                <a:effectLst/>
                <a:latin typeface="source-serif-pro"/>
              </a:rPr>
              <a:t>Holdout</a:t>
            </a:r>
            <a:r>
              <a:rPr lang="tr-TR" b="1" i="0" dirty="0">
                <a:solidFill>
                  <a:srgbClr val="242424"/>
                </a:solidFill>
                <a:effectLst/>
                <a:latin typeface="source-serif-pro"/>
              </a:rPr>
              <a:t> </a:t>
            </a:r>
            <a:r>
              <a:rPr lang="tr-TR" b="1" i="0" dirty="0" err="1">
                <a:solidFill>
                  <a:srgbClr val="242424"/>
                </a:solidFill>
                <a:effectLst/>
                <a:latin typeface="source-serif-pro"/>
              </a:rPr>
              <a:t>Method</a:t>
            </a:r>
            <a:r>
              <a:rPr lang="tr-TR" b="1" i="0" dirty="0">
                <a:solidFill>
                  <a:srgbClr val="242424"/>
                </a:solidFill>
                <a:effectLst/>
                <a:latin typeface="source-serif-pro"/>
              </a:rPr>
              <a:t>):</a:t>
            </a:r>
            <a:br>
              <a:rPr lang="tr-TR" b="0" i="0" dirty="0">
                <a:solidFill>
                  <a:srgbClr val="242424"/>
                </a:solidFill>
                <a:effectLst/>
                <a:latin typeface="source-serif-pro"/>
              </a:rPr>
            </a:br>
            <a:endParaRPr lang="tr-TR" dirty="0"/>
          </a:p>
        </p:txBody>
      </p:sp>
      <p:sp>
        <p:nvSpPr>
          <p:cNvPr id="3" name="İçerik Yer Tutucusu 2">
            <a:extLst>
              <a:ext uri="{FF2B5EF4-FFF2-40B4-BE49-F238E27FC236}">
                <a16:creationId xmlns:a16="http://schemas.microsoft.com/office/drawing/2014/main" id="{A32E585E-11DE-8CA6-7B45-42AF7E60A831}"/>
              </a:ext>
            </a:extLst>
          </p:cNvPr>
          <p:cNvSpPr>
            <a:spLocks noGrp="1"/>
          </p:cNvSpPr>
          <p:nvPr>
            <p:ph idx="1"/>
          </p:nvPr>
        </p:nvSpPr>
        <p:spPr/>
        <p:txBody>
          <a:bodyPr/>
          <a:lstStyle/>
          <a:p>
            <a:pPr algn="l"/>
            <a:r>
              <a:rPr lang="tr-TR" b="0" i="0" dirty="0">
                <a:solidFill>
                  <a:srgbClr val="242424"/>
                </a:solidFill>
                <a:effectLst/>
                <a:latin typeface="source-serif-pro"/>
              </a:rPr>
              <a:t>Veri seti, eğitim seti ve test seti olarak ikiye bölünür. Eğitim seti üzerinde modelleme işlemi yani eğitim işlemi (Train) gerçekleştirilir. Model burada öğrenir. Daha sonra ilgili model test setinden sorular sorulur ve model test edilir. Bu şekilde iki setin başarısı değerlendirilir.</a:t>
            </a:r>
          </a:p>
          <a:p>
            <a:endParaRPr lang="tr-TR" dirty="0"/>
          </a:p>
        </p:txBody>
      </p:sp>
      <p:pic>
        <p:nvPicPr>
          <p:cNvPr id="1026" name="Picture 2">
            <a:extLst>
              <a:ext uri="{FF2B5EF4-FFF2-40B4-BE49-F238E27FC236}">
                <a16:creationId xmlns:a16="http://schemas.microsoft.com/office/drawing/2014/main" id="{2D9DE718-F386-1D9E-2124-412CA7BCC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193" y="3597929"/>
            <a:ext cx="733425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02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0C1D65B7-AAA7-7124-7CA0-EF231850EDD3}"/>
              </a:ext>
            </a:extLst>
          </p:cNvPr>
          <p:cNvSpPr>
            <a:spLocks noGrp="1"/>
          </p:cNvSpPr>
          <p:nvPr>
            <p:ph type="title"/>
          </p:nvPr>
        </p:nvSpPr>
        <p:spPr>
          <a:xfrm>
            <a:off x="1451579" y="804519"/>
            <a:ext cx="9603275" cy="1049235"/>
          </a:xfrm>
        </p:spPr>
        <p:txBody>
          <a:bodyPr>
            <a:normAutofit fontScale="90000"/>
          </a:bodyPr>
          <a:lstStyle/>
          <a:p>
            <a:r>
              <a:rPr lang="tr-TR" b="1" i="0" dirty="0">
                <a:solidFill>
                  <a:srgbClr val="242424"/>
                </a:solidFill>
                <a:effectLst/>
                <a:latin typeface="source-serif-pro"/>
              </a:rPr>
              <a:t>K-Katlı Çapraz Doğrulama (K-</a:t>
            </a:r>
            <a:r>
              <a:rPr lang="tr-TR" b="1" i="0" dirty="0" err="1">
                <a:solidFill>
                  <a:srgbClr val="242424"/>
                </a:solidFill>
                <a:effectLst/>
                <a:latin typeface="source-serif-pro"/>
              </a:rPr>
              <a:t>Fold</a:t>
            </a:r>
            <a:r>
              <a:rPr lang="tr-TR" b="1" i="0" dirty="0">
                <a:solidFill>
                  <a:srgbClr val="242424"/>
                </a:solidFill>
                <a:effectLst/>
                <a:latin typeface="source-serif-pro"/>
              </a:rPr>
              <a:t> Cross </a:t>
            </a:r>
            <a:r>
              <a:rPr lang="tr-TR" b="1" i="0" dirty="0" err="1">
                <a:solidFill>
                  <a:srgbClr val="242424"/>
                </a:solidFill>
                <a:effectLst/>
                <a:latin typeface="source-serif-pro"/>
              </a:rPr>
              <a:t>Validation</a:t>
            </a:r>
            <a:r>
              <a:rPr lang="tr-TR" b="1" i="0" dirty="0">
                <a:solidFill>
                  <a:srgbClr val="242424"/>
                </a:solidFill>
                <a:effectLst/>
                <a:latin typeface="source-serif-pro"/>
              </a:rPr>
              <a:t>):</a:t>
            </a:r>
            <a:br>
              <a:rPr lang="tr-TR" b="0" i="0" dirty="0">
                <a:solidFill>
                  <a:srgbClr val="242424"/>
                </a:solidFill>
                <a:effectLst/>
                <a:latin typeface="source-serif-pro"/>
              </a:rPr>
            </a:br>
            <a:br>
              <a:rPr lang="tr-TR" b="0" i="0" dirty="0">
                <a:solidFill>
                  <a:srgbClr val="242424"/>
                </a:solidFill>
                <a:effectLst/>
                <a:latin typeface="source-serif-pro"/>
              </a:rPr>
            </a:br>
            <a:endParaRPr lang="tr-TR" dirty="0"/>
          </a:p>
        </p:txBody>
      </p:sp>
      <p:sp>
        <p:nvSpPr>
          <p:cNvPr id="5" name="İçerik Yer Tutucusu 2">
            <a:extLst>
              <a:ext uri="{FF2B5EF4-FFF2-40B4-BE49-F238E27FC236}">
                <a16:creationId xmlns:a16="http://schemas.microsoft.com/office/drawing/2014/main" id="{3D066E64-1DA2-6BB1-8666-2ECBDE3FD1C0}"/>
              </a:ext>
            </a:extLst>
          </p:cNvPr>
          <p:cNvSpPr>
            <a:spLocks noGrp="1"/>
          </p:cNvSpPr>
          <p:nvPr>
            <p:ph idx="1"/>
          </p:nvPr>
        </p:nvSpPr>
        <p:spPr>
          <a:xfrm>
            <a:off x="1451579" y="2015732"/>
            <a:ext cx="9603275" cy="3450613"/>
          </a:xfrm>
        </p:spPr>
        <p:txBody>
          <a:bodyPr>
            <a:normAutofit fontScale="85000" lnSpcReduction="20000"/>
          </a:bodyPr>
          <a:lstStyle/>
          <a:p>
            <a:r>
              <a:rPr lang="tr-TR" b="0" i="0" dirty="0">
                <a:solidFill>
                  <a:srgbClr val="242424"/>
                </a:solidFill>
                <a:effectLst/>
                <a:latin typeface="source-serif-pro"/>
              </a:rPr>
              <a:t>Özellikle veri seti az olduğunda eğitim ve test setinin bölünme işlemlerinde test setinin taşıdığı bilgilerin verimliliği sorgulanabilir. Bu kapsamda </a:t>
            </a:r>
            <a:r>
              <a:rPr lang="tr-TR" b="0" i="0" dirty="0" err="1">
                <a:solidFill>
                  <a:srgbClr val="242424"/>
                </a:solidFill>
                <a:effectLst/>
                <a:latin typeface="source-serif-pro"/>
              </a:rPr>
              <a:t>Holdout</a:t>
            </a:r>
            <a:r>
              <a:rPr lang="tr-TR" b="0" i="0" dirty="0">
                <a:solidFill>
                  <a:srgbClr val="242424"/>
                </a:solidFill>
                <a:effectLst/>
                <a:latin typeface="source-serif-pro"/>
              </a:rPr>
              <a:t> metoduna alternatif olarak K-Katlı Çapraz Doğrulama Yöntemi Kullanılır. Bu yöntem iki şekilde kullanılabilir:</a:t>
            </a:r>
          </a:p>
          <a:p>
            <a:r>
              <a:rPr lang="tr-TR" b="1" i="1" dirty="0">
                <a:solidFill>
                  <a:srgbClr val="242424"/>
                </a:solidFill>
                <a:effectLst/>
                <a:latin typeface="source-serif-pro"/>
              </a:rPr>
              <a:t>Birinci Metot: </a:t>
            </a:r>
          </a:p>
          <a:p>
            <a:pPr marL="0" indent="0">
              <a:buNone/>
            </a:pPr>
            <a:r>
              <a:rPr lang="tr-TR" b="0" i="0" dirty="0">
                <a:solidFill>
                  <a:srgbClr val="242424"/>
                </a:solidFill>
                <a:effectLst/>
                <a:latin typeface="source-serif-pro"/>
              </a:rPr>
              <a:t>Orijinal veri seti 5 eşit parçaya bölünür.</a:t>
            </a:r>
          </a:p>
          <a:p>
            <a:pPr algn="l">
              <a:buFont typeface="+mj-lt"/>
              <a:buAutoNum type="arabicPeriod"/>
            </a:pPr>
            <a:r>
              <a:rPr lang="tr-TR" b="0" i="0" dirty="0">
                <a:solidFill>
                  <a:srgbClr val="242424"/>
                </a:solidFill>
                <a:effectLst/>
                <a:latin typeface="source-serif-pro"/>
              </a:rPr>
              <a:t>1,2,3,4,5 numaralı parçalardan 1,2,3,4 numaralı ile model kurulur. 5 numaralı parça ile test edilir.</a:t>
            </a:r>
          </a:p>
          <a:p>
            <a:pPr algn="l">
              <a:buFont typeface="+mj-lt"/>
              <a:buAutoNum type="arabicPeriod"/>
            </a:pPr>
            <a:r>
              <a:rPr lang="tr-TR" b="0" i="0" dirty="0">
                <a:solidFill>
                  <a:srgbClr val="242424"/>
                </a:solidFill>
                <a:effectLst/>
                <a:latin typeface="source-serif-pro"/>
              </a:rPr>
              <a:t>Ardından 1,2,3,5 numaralı parça ile model kurulur ve 4 numaralı parça ile test edilir.</a:t>
            </a:r>
          </a:p>
          <a:p>
            <a:pPr algn="l">
              <a:buFont typeface="+mj-lt"/>
              <a:buAutoNum type="arabicPeriod"/>
            </a:pPr>
            <a:r>
              <a:rPr lang="tr-TR" b="0" i="0" dirty="0">
                <a:solidFill>
                  <a:srgbClr val="242424"/>
                </a:solidFill>
                <a:effectLst/>
                <a:latin typeface="source-serif-pro"/>
              </a:rPr>
              <a:t>Ardından 1,2,4,5 numara model, 3 numara test, 1,3,4,5 numara model ve 2 numara test ve son olarak 2,3,4,5 numaralı parça model ve 1 numaralı parça test için kullanılır.</a:t>
            </a:r>
          </a:p>
          <a:p>
            <a:pPr algn="l">
              <a:buFont typeface="+mj-lt"/>
              <a:buAutoNum type="arabicPeriod"/>
            </a:pPr>
            <a:r>
              <a:rPr lang="tr-TR" b="0" i="0" dirty="0">
                <a:solidFill>
                  <a:srgbClr val="242424"/>
                </a:solidFill>
                <a:effectLst/>
                <a:latin typeface="source-serif-pro"/>
              </a:rPr>
              <a:t>Testlerin hatalarının ve başarılarının ortalaması alınır ve </a:t>
            </a:r>
            <a:r>
              <a:rPr lang="tr-TR" b="1" i="0" dirty="0">
                <a:solidFill>
                  <a:srgbClr val="242424"/>
                </a:solidFill>
                <a:effectLst/>
                <a:latin typeface="source-serif-pro"/>
              </a:rPr>
              <a:t>Cross </a:t>
            </a:r>
            <a:r>
              <a:rPr lang="tr-TR" b="1" i="0" dirty="0" err="1">
                <a:solidFill>
                  <a:srgbClr val="242424"/>
                </a:solidFill>
                <a:effectLst/>
                <a:latin typeface="source-serif-pro"/>
              </a:rPr>
              <a:t>Validation</a:t>
            </a:r>
            <a:r>
              <a:rPr lang="tr-TR" b="0" i="0" dirty="0">
                <a:solidFill>
                  <a:srgbClr val="242424"/>
                </a:solidFill>
                <a:effectLst/>
                <a:latin typeface="source-serif-pro"/>
              </a:rPr>
              <a:t> hatası bulunur.</a:t>
            </a:r>
          </a:p>
          <a:p>
            <a:endParaRPr lang="tr-TR" dirty="0"/>
          </a:p>
        </p:txBody>
      </p:sp>
    </p:spTree>
    <p:extLst>
      <p:ext uri="{BB962C8B-B14F-4D97-AF65-F5344CB8AC3E}">
        <p14:creationId xmlns:p14="http://schemas.microsoft.com/office/powerpoint/2010/main" val="225922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F4CEDAE-F0AF-3D59-9CC8-F06AA2160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79" y="13447"/>
            <a:ext cx="10139642" cy="642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92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E9BD5C7-B50F-466D-2AD5-02487E7CC25F}"/>
              </a:ext>
            </a:extLst>
          </p:cNvPr>
          <p:cNvSpPr>
            <a:spLocks noGrp="1"/>
          </p:cNvSpPr>
          <p:nvPr>
            <p:ph idx="1"/>
          </p:nvPr>
        </p:nvSpPr>
        <p:spPr/>
        <p:txBody>
          <a:bodyPr/>
          <a:lstStyle/>
          <a:p>
            <a:pPr algn="l"/>
            <a:r>
              <a:rPr lang="tr-TR" b="1" i="0" dirty="0">
                <a:solidFill>
                  <a:srgbClr val="242424"/>
                </a:solidFill>
                <a:effectLst/>
                <a:latin typeface="source-serif-pro"/>
              </a:rPr>
              <a:t>İkinci Metot: </a:t>
            </a:r>
            <a:r>
              <a:rPr lang="tr-TR" b="0" i="0" dirty="0">
                <a:solidFill>
                  <a:srgbClr val="242424"/>
                </a:solidFill>
                <a:effectLst/>
                <a:latin typeface="source-serif-pro"/>
              </a:rPr>
              <a:t>Özellikle zengin ve bol gözlem değerine sahip bir veri setinde çalışıldığında yaygın bir kullanıma sahiptir.</a:t>
            </a:r>
          </a:p>
          <a:p>
            <a:pPr algn="l">
              <a:buFont typeface="+mj-lt"/>
              <a:buAutoNum type="arabicPeriod"/>
            </a:pPr>
            <a:r>
              <a:rPr lang="tr-TR" b="0" i="0" dirty="0">
                <a:solidFill>
                  <a:srgbClr val="242424"/>
                </a:solidFill>
                <a:effectLst/>
                <a:latin typeface="source-serif-pro"/>
              </a:rPr>
              <a:t>Veri Seti, </a:t>
            </a:r>
            <a:r>
              <a:rPr lang="tr-TR" b="1" i="0" dirty="0">
                <a:solidFill>
                  <a:srgbClr val="242424"/>
                </a:solidFill>
                <a:effectLst/>
                <a:latin typeface="source-serif-pro"/>
              </a:rPr>
              <a:t>Eğitim</a:t>
            </a:r>
            <a:r>
              <a:rPr lang="tr-TR" b="0" i="0" dirty="0">
                <a:solidFill>
                  <a:srgbClr val="242424"/>
                </a:solidFill>
                <a:effectLst/>
                <a:latin typeface="source-serif-pro"/>
              </a:rPr>
              <a:t> ve </a:t>
            </a:r>
            <a:r>
              <a:rPr lang="tr-TR" b="1" i="0" dirty="0">
                <a:solidFill>
                  <a:srgbClr val="242424"/>
                </a:solidFill>
                <a:effectLst/>
                <a:latin typeface="source-serif-pro"/>
              </a:rPr>
              <a:t>Test</a:t>
            </a:r>
            <a:r>
              <a:rPr lang="tr-TR" b="0" i="0" dirty="0">
                <a:solidFill>
                  <a:srgbClr val="242424"/>
                </a:solidFill>
                <a:effectLst/>
                <a:latin typeface="source-serif-pro"/>
              </a:rPr>
              <a:t> seti olacak şekilde ikiye bölünür.</a:t>
            </a:r>
          </a:p>
          <a:p>
            <a:pPr algn="l">
              <a:buFont typeface="+mj-lt"/>
              <a:buAutoNum type="arabicPeriod"/>
            </a:pPr>
            <a:r>
              <a:rPr lang="tr-TR" b="1" i="0" dirty="0">
                <a:solidFill>
                  <a:srgbClr val="242424"/>
                </a:solidFill>
                <a:effectLst/>
                <a:latin typeface="source-serif-pro"/>
              </a:rPr>
              <a:t>Eğitim setine</a:t>
            </a:r>
            <a:r>
              <a:rPr lang="tr-TR" b="0" i="0" dirty="0">
                <a:solidFill>
                  <a:srgbClr val="242424"/>
                </a:solidFill>
                <a:effectLst/>
                <a:latin typeface="source-serif-pro"/>
              </a:rPr>
              <a:t> birinci metottaki </a:t>
            </a:r>
            <a:r>
              <a:rPr lang="tr-TR" b="1" i="0" dirty="0">
                <a:solidFill>
                  <a:srgbClr val="242424"/>
                </a:solidFill>
                <a:effectLst/>
                <a:latin typeface="source-serif-pro"/>
              </a:rPr>
              <a:t>Çapraz Doğrulama (Cross </a:t>
            </a:r>
            <a:r>
              <a:rPr lang="tr-TR" b="1" i="0" dirty="0" err="1">
                <a:solidFill>
                  <a:srgbClr val="242424"/>
                </a:solidFill>
                <a:effectLst/>
                <a:latin typeface="source-serif-pro"/>
              </a:rPr>
              <a:t>Validation</a:t>
            </a:r>
            <a:r>
              <a:rPr lang="tr-TR" b="1" i="0" dirty="0">
                <a:solidFill>
                  <a:srgbClr val="242424"/>
                </a:solidFill>
                <a:effectLst/>
                <a:latin typeface="source-serif-pro"/>
              </a:rPr>
              <a:t>) </a:t>
            </a:r>
            <a:r>
              <a:rPr lang="tr-TR" b="0" i="0" dirty="0">
                <a:solidFill>
                  <a:srgbClr val="242424"/>
                </a:solidFill>
                <a:effectLst/>
                <a:latin typeface="source-serif-pro"/>
              </a:rPr>
              <a:t>uygulanır.</a:t>
            </a:r>
          </a:p>
          <a:p>
            <a:pPr algn="l">
              <a:buFont typeface="+mj-lt"/>
              <a:buAutoNum type="arabicPeriod"/>
            </a:pPr>
            <a:r>
              <a:rPr lang="tr-TR" b="0" i="0" dirty="0">
                <a:solidFill>
                  <a:srgbClr val="242424"/>
                </a:solidFill>
                <a:effectLst/>
                <a:latin typeface="source-serif-pro"/>
              </a:rPr>
              <a:t>En son modelin hiç görmediği </a:t>
            </a:r>
            <a:r>
              <a:rPr lang="tr-TR" b="1" i="0" dirty="0">
                <a:solidFill>
                  <a:srgbClr val="242424"/>
                </a:solidFill>
                <a:effectLst/>
                <a:latin typeface="source-serif-pro"/>
              </a:rPr>
              <a:t>Test seti</a:t>
            </a:r>
            <a:r>
              <a:rPr lang="tr-TR" b="0" i="0" dirty="0">
                <a:solidFill>
                  <a:srgbClr val="242424"/>
                </a:solidFill>
                <a:effectLst/>
                <a:latin typeface="source-serif-pro"/>
              </a:rPr>
              <a:t> ile tekrar test edilir.</a:t>
            </a:r>
          </a:p>
          <a:p>
            <a:pPr marL="0" indent="0">
              <a:buNone/>
            </a:pPr>
            <a:endParaRPr lang="tr-TR" dirty="0"/>
          </a:p>
        </p:txBody>
      </p:sp>
    </p:spTree>
    <p:extLst>
      <p:ext uri="{BB962C8B-B14F-4D97-AF65-F5344CB8AC3E}">
        <p14:creationId xmlns:p14="http://schemas.microsoft.com/office/powerpoint/2010/main" val="393977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1F8919-9575-C963-A273-FF51596FD3BD}"/>
              </a:ext>
            </a:extLst>
          </p:cNvPr>
          <p:cNvSpPr>
            <a:spLocks noGrp="1"/>
          </p:cNvSpPr>
          <p:nvPr>
            <p:ph type="title"/>
          </p:nvPr>
        </p:nvSpPr>
        <p:spPr/>
        <p:txBody>
          <a:bodyPr/>
          <a:lstStyle/>
          <a:p>
            <a:r>
              <a:rPr lang="tr-TR" dirty="0"/>
              <a:t>Bazı terimler</a:t>
            </a:r>
          </a:p>
        </p:txBody>
      </p:sp>
      <p:sp>
        <p:nvSpPr>
          <p:cNvPr id="3" name="İçerik Yer Tutucusu 2">
            <a:extLst>
              <a:ext uri="{FF2B5EF4-FFF2-40B4-BE49-F238E27FC236}">
                <a16:creationId xmlns:a16="http://schemas.microsoft.com/office/drawing/2014/main" id="{FF42EEBB-64AC-4D17-181A-21E675D855BB}"/>
              </a:ext>
            </a:extLst>
          </p:cNvPr>
          <p:cNvSpPr>
            <a:spLocks noGrp="1"/>
          </p:cNvSpPr>
          <p:nvPr>
            <p:ph idx="1"/>
          </p:nvPr>
        </p:nvSpPr>
        <p:spPr/>
        <p:txBody>
          <a:bodyPr>
            <a:normAutofit fontScale="85000" lnSpcReduction="20000"/>
          </a:bodyPr>
          <a:lstStyle/>
          <a:p>
            <a:pPr algn="l">
              <a:buFont typeface="+mj-lt"/>
              <a:buAutoNum type="arabicPeriod"/>
            </a:pPr>
            <a:r>
              <a:rPr lang="tr-TR" b="1" i="0" dirty="0">
                <a:solidFill>
                  <a:srgbClr val="242424"/>
                </a:solidFill>
                <a:effectLst/>
                <a:latin typeface="source-serif-pro"/>
              </a:rPr>
              <a:t>Train ve Test veri seti:</a:t>
            </a:r>
            <a:r>
              <a:rPr lang="tr-TR" b="0" i="0" dirty="0">
                <a:solidFill>
                  <a:srgbClr val="242424"/>
                </a:solidFill>
                <a:effectLst/>
                <a:latin typeface="source-serif-pro"/>
              </a:rPr>
              <a:t> Veri setinde model için çalışılan kesite </a:t>
            </a:r>
            <a:r>
              <a:rPr lang="tr-TR" b="0" i="1" dirty="0">
                <a:solidFill>
                  <a:srgbClr val="242424"/>
                </a:solidFill>
                <a:effectLst/>
                <a:latin typeface="source-serif-pro"/>
              </a:rPr>
              <a:t>Train</a:t>
            </a:r>
            <a:r>
              <a:rPr lang="tr-TR" b="0" i="0" dirty="0">
                <a:solidFill>
                  <a:srgbClr val="242424"/>
                </a:solidFill>
                <a:effectLst/>
                <a:latin typeface="source-serif-pro"/>
              </a:rPr>
              <a:t>, modelin nasıl çalıştığını gözlemlemek için ayrılan veriye </a:t>
            </a:r>
            <a:r>
              <a:rPr lang="tr-TR" b="0" i="1" dirty="0">
                <a:solidFill>
                  <a:srgbClr val="242424"/>
                </a:solidFill>
                <a:effectLst/>
                <a:latin typeface="source-serif-pro"/>
              </a:rPr>
              <a:t>Test </a:t>
            </a:r>
            <a:r>
              <a:rPr lang="tr-TR" b="0" i="0" dirty="0">
                <a:solidFill>
                  <a:srgbClr val="242424"/>
                </a:solidFill>
                <a:effectLst/>
                <a:latin typeface="source-serif-pro"/>
              </a:rPr>
              <a:t>denir. </a:t>
            </a:r>
          </a:p>
          <a:p>
            <a:pPr algn="l">
              <a:buFont typeface="+mj-lt"/>
              <a:buAutoNum type="arabicPeriod"/>
            </a:pPr>
            <a:r>
              <a:rPr lang="tr-TR" b="1" i="0" dirty="0" err="1">
                <a:solidFill>
                  <a:srgbClr val="242424"/>
                </a:solidFill>
                <a:effectLst/>
                <a:latin typeface="source-serif-pro"/>
              </a:rPr>
              <a:t>Overfitting</a:t>
            </a:r>
            <a:r>
              <a:rPr lang="tr-TR" b="0" i="0" dirty="0">
                <a:solidFill>
                  <a:srgbClr val="242424"/>
                </a:solidFill>
                <a:effectLst/>
                <a:latin typeface="source-serif-pro"/>
              </a:rPr>
              <a:t>: </a:t>
            </a:r>
            <a:r>
              <a:rPr lang="tr-TR" b="0" i="1" dirty="0">
                <a:solidFill>
                  <a:srgbClr val="242424"/>
                </a:solidFill>
                <a:effectLst/>
                <a:latin typeface="source-serif-pro"/>
              </a:rPr>
              <a:t>Aşırı öğrenme, ezberleme.</a:t>
            </a:r>
            <a:r>
              <a:rPr lang="tr-TR" b="0" i="0" dirty="0">
                <a:solidFill>
                  <a:srgbClr val="242424"/>
                </a:solidFill>
                <a:effectLst/>
                <a:latin typeface="source-serif-pro"/>
              </a:rPr>
              <a:t> Bir modelde </a:t>
            </a:r>
            <a:r>
              <a:rPr lang="tr-TR" b="0" i="0" dirty="0" err="1">
                <a:solidFill>
                  <a:srgbClr val="242424"/>
                </a:solidFill>
                <a:effectLst/>
                <a:latin typeface="source-serif-pro"/>
              </a:rPr>
              <a:t>overfitting</a:t>
            </a:r>
            <a:r>
              <a:rPr lang="tr-TR" b="0" i="0" dirty="0">
                <a:solidFill>
                  <a:srgbClr val="242424"/>
                </a:solidFill>
                <a:effectLst/>
                <a:latin typeface="source-serif-pro"/>
              </a:rPr>
              <a:t> durumunu </a:t>
            </a:r>
            <a:r>
              <a:rPr lang="tr-TR" b="0" i="0" dirty="0" err="1">
                <a:solidFill>
                  <a:srgbClr val="242424"/>
                </a:solidFill>
                <a:effectLst/>
                <a:latin typeface="source-serif-pro"/>
              </a:rPr>
              <a:t>train</a:t>
            </a:r>
            <a:r>
              <a:rPr lang="tr-TR" b="0" i="0" dirty="0">
                <a:solidFill>
                  <a:srgbClr val="242424"/>
                </a:solidFill>
                <a:effectLst/>
                <a:latin typeface="source-serif-pro"/>
              </a:rPr>
              <a:t> ve test arasındaki doğruluk oranındaki farktan anlayabiliriz. Yüksek </a:t>
            </a:r>
            <a:r>
              <a:rPr lang="tr-TR" b="0" i="0" dirty="0" err="1">
                <a:solidFill>
                  <a:srgbClr val="242424"/>
                </a:solidFill>
                <a:effectLst/>
                <a:latin typeface="source-serif-pro"/>
              </a:rPr>
              <a:t>train</a:t>
            </a:r>
            <a:r>
              <a:rPr lang="tr-TR" b="0" i="0" dirty="0">
                <a:solidFill>
                  <a:srgbClr val="242424"/>
                </a:solidFill>
                <a:effectLst/>
                <a:latin typeface="source-serif-pro"/>
              </a:rPr>
              <a:t> performansı ve düşük test performansı, bize </a:t>
            </a:r>
            <a:r>
              <a:rPr lang="tr-TR" b="0" i="0" dirty="0" err="1">
                <a:solidFill>
                  <a:srgbClr val="242424"/>
                </a:solidFill>
                <a:effectLst/>
                <a:latin typeface="source-serif-pro"/>
              </a:rPr>
              <a:t>overfitting</a:t>
            </a:r>
            <a:r>
              <a:rPr lang="tr-TR" b="0" i="0" dirty="0">
                <a:solidFill>
                  <a:srgbClr val="242424"/>
                </a:solidFill>
                <a:effectLst/>
                <a:latin typeface="source-serif-pro"/>
              </a:rPr>
              <a:t> olduğunu gösterir.</a:t>
            </a:r>
          </a:p>
          <a:p>
            <a:pPr algn="l">
              <a:buFont typeface="+mj-lt"/>
              <a:buAutoNum type="arabicPeriod"/>
            </a:pPr>
            <a:r>
              <a:rPr lang="tr-TR" b="1" i="0" dirty="0" err="1">
                <a:solidFill>
                  <a:srgbClr val="242424"/>
                </a:solidFill>
                <a:effectLst/>
                <a:latin typeface="source-serif-pro"/>
              </a:rPr>
              <a:t>Underfitting</a:t>
            </a:r>
            <a:r>
              <a:rPr lang="tr-TR" b="0" i="0" dirty="0">
                <a:solidFill>
                  <a:srgbClr val="242424"/>
                </a:solidFill>
                <a:effectLst/>
                <a:latin typeface="source-serif-pro"/>
              </a:rPr>
              <a:t>: yetersiz ya da eksik öğrenme, aslında öğrenememe. Train edilen veri setinde model eğitilirken sonuçların doğruluğu düşük çıkıyor ise bir </a:t>
            </a:r>
            <a:r>
              <a:rPr lang="tr-TR" b="0" i="0" dirty="0" err="1">
                <a:solidFill>
                  <a:srgbClr val="242424"/>
                </a:solidFill>
                <a:effectLst/>
                <a:latin typeface="source-serif-pro"/>
              </a:rPr>
              <a:t>underfitting</a:t>
            </a:r>
            <a:r>
              <a:rPr lang="tr-TR" b="0" i="0" dirty="0">
                <a:solidFill>
                  <a:srgbClr val="242424"/>
                </a:solidFill>
                <a:effectLst/>
                <a:latin typeface="source-serif-pro"/>
              </a:rPr>
              <a:t> durumu var diyebiliriz.</a:t>
            </a:r>
          </a:p>
          <a:p>
            <a:pPr algn="l">
              <a:buFont typeface="+mj-lt"/>
              <a:buAutoNum type="arabicPeriod"/>
            </a:pPr>
            <a:r>
              <a:rPr lang="tr-TR" b="1" i="0" dirty="0" err="1">
                <a:solidFill>
                  <a:srgbClr val="242424"/>
                </a:solidFill>
                <a:effectLst/>
                <a:latin typeface="source-serif-pro"/>
              </a:rPr>
              <a:t>Bias</a:t>
            </a:r>
            <a:r>
              <a:rPr lang="tr-TR" b="1" i="0" dirty="0">
                <a:solidFill>
                  <a:srgbClr val="242424"/>
                </a:solidFill>
                <a:effectLst/>
                <a:latin typeface="source-serif-pro"/>
              </a:rPr>
              <a:t>(Yanlılık):</a:t>
            </a:r>
            <a:r>
              <a:rPr lang="tr-TR" b="0" i="0" dirty="0">
                <a:solidFill>
                  <a:srgbClr val="242424"/>
                </a:solidFill>
                <a:effectLst/>
                <a:latin typeface="source-serif-pro"/>
              </a:rPr>
              <a:t> Hata/yanlılık/sapma. Modelleme sonucunda tahmin edilen veriler ile gerçek veriler arasındaki uzaklığı yansıtan değerdir.</a:t>
            </a:r>
          </a:p>
          <a:p>
            <a:pPr algn="l">
              <a:buFont typeface="+mj-lt"/>
              <a:buAutoNum type="arabicPeriod"/>
            </a:pPr>
            <a:r>
              <a:rPr lang="tr-TR" b="1" i="0" dirty="0" err="1">
                <a:solidFill>
                  <a:srgbClr val="242424"/>
                </a:solidFill>
                <a:effectLst/>
                <a:latin typeface="source-serif-pro"/>
              </a:rPr>
              <a:t>Variance</a:t>
            </a:r>
            <a:r>
              <a:rPr lang="tr-TR" b="1" i="0" dirty="0">
                <a:solidFill>
                  <a:srgbClr val="242424"/>
                </a:solidFill>
                <a:effectLst/>
                <a:latin typeface="source-serif-pro"/>
              </a:rPr>
              <a:t> (Varyans): </a:t>
            </a:r>
            <a:r>
              <a:rPr lang="tr-TR" b="0" i="0" dirty="0">
                <a:solidFill>
                  <a:srgbClr val="242424"/>
                </a:solidFill>
                <a:effectLst/>
                <a:latin typeface="source-serif-pro"/>
              </a:rPr>
              <a:t>Varyans, belirli bir veri noktası için model tahmininin değişkenliği veya verilerin nasıl yayıldığını bize gösteren değerdir.</a:t>
            </a:r>
          </a:p>
          <a:p>
            <a:endParaRPr lang="tr-TR" dirty="0"/>
          </a:p>
        </p:txBody>
      </p:sp>
    </p:spTree>
    <p:extLst>
      <p:ext uri="{BB962C8B-B14F-4D97-AF65-F5344CB8AC3E}">
        <p14:creationId xmlns:p14="http://schemas.microsoft.com/office/powerpoint/2010/main" val="296158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D7C717C-8E00-6474-3E78-53AE9A39D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059" y="69017"/>
            <a:ext cx="8447882" cy="584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4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77CEAD-AD4D-8C25-A3E6-65D478EBDA53}"/>
              </a:ext>
            </a:extLst>
          </p:cNvPr>
          <p:cNvSpPr>
            <a:spLocks noGrp="1"/>
          </p:cNvSpPr>
          <p:nvPr>
            <p:ph type="title"/>
          </p:nvPr>
        </p:nvSpPr>
        <p:spPr/>
        <p:txBody>
          <a:bodyPr>
            <a:normAutofit fontScale="90000"/>
          </a:bodyPr>
          <a:lstStyle/>
          <a:p>
            <a:r>
              <a:rPr lang="tr-TR" b="1" i="0" dirty="0">
                <a:solidFill>
                  <a:srgbClr val="242424"/>
                </a:solidFill>
                <a:effectLst/>
                <a:latin typeface="sohne"/>
              </a:rPr>
              <a:t>Yanlılık-Varyans Değiş Tokuşu (</a:t>
            </a:r>
            <a:r>
              <a:rPr lang="tr-TR" b="1" i="0" dirty="0" err="1">
                <a:solidFill>
                  <a:srgbClr val="242424"/>
                </a:solidFill>
                <a:effectLst/>
                <a:latin typeface="sohne"/>
              </a:rPr>
              <a:t>Bias-Variance</a:t>
            </a:r>
            <a:r>
              <a:rPr lang="tr-TR" b="1" i="0" dirty="0">
                <a:solidFill>
                  <a:srgbClr val="242424"/>
                </a:solidFill>
                <a:effectLst/>
                <a:latin typeface="sohne"/>
              </a:rPr>
              <a:t> </a:t>
            </a:r>
            <a:r>
              <a:rPr lang="tr-TR" b="1" i="0" dirty="0" err="1">
                <a:solidFill>
                  <a:srgbClr val="242424"/>
                </a:solidFill>
                <a:effectLst/>
                <a:latin typeface="sohne"/>
              </a:rPr>
              <a:t>Tradeoff</a:t>
            </a:r>
            <a:r>
              <a:rPr lang="tr-TR" b="1" i="0" dirty="0">
                <a:solidFill>
                  <a:srgbClr val="242424"/>
                </a:solidFill>
                <a:effectLst/>
                <a:latin typeface="sohne"/>
              </a:rPr>
              <a:t>):</a:t>
            </a:r>
            <a:br>
              <a:rPr lang="tr-TR" b="1" i="0" dirty="0">
                <a:solidFill>
                  <a:srgbClr val="242424"/>
                </a:solidFill>
                <a:effectLst/>
                <a:latin typeface="sohne"/>
              </a:rPr>
            </a:br>
            <a:endParaRPr lang="tr-TR" dirty="0"/>
          </a:p>
        </p:txBody>
      </p:sp>
      <p:sp>
        <p:nvSpPr>
          <p:cNvPr id="3" name="İçerik Yer Tutucusu 2">
            <a:extLst>
              <a:ext uri="{FF2B5EF4-FFF2-40B4-BE49-F238E27FC236}">
                <a16:creationId xmlns:a16="http://schemas.microsoft.com/office/drawing/2014/main" id="{6CA320CD-0E00-94F8-A347-CAC37C6D541B}"/>
              </a:ext>
            </a:extLst>
          </p:cNvPr>
          <p:cNvSpPr>
            <a:spLocks noGrp="1"/>
          </p:cNvSpPr>
          <p:nvPr>
            <p:ph idx="1"/>
          </p:nvPr>
        </p:nvSpPr>
        <p:spPr/>
        <p:txBody>
          <a:bodyPr/>
          <a:lstStyle/>
          <a:p>
            <a:pPr algn="l"/>
            <a:r>
              <a:rPr lang="tr-TR" b="0" i="0" dirty="0">
                <a:solidFill>
                  <a:srgbClr val="242424"/>
                </a:solidFill>
                <a:effectLst/>
                <a:latin typeface="source-serif-pro"/>
              </a:rPr>
              <a:t>Bir yapay öğrenme problemi çözülürken uygun bir model geliştirilip kullanılmasının ardından, modelin başarısıyla ilgili değerlendirilme yapılan süreçte karşılaşılan bir takım problemler söz konusudur. Bunlar </a:t>
            </a:r>
            <a:r>
              <a:rPr lang="tr-TR" b="1" i="0" dirty="0" err="1">
                <a:solidFill>
                  <a:srgbClr val="242424"/>
                </a:solidFill>
                <a:effectLst/>
                <a:latin typeface="source-serif-pro"/>
              </a:rPr>
              <a:t>Underfitting</a:t>
            </a:r>
            <a:r>
              <a:rPr lang="tr-TR" b="0" i="0" dirty="0">
                <a:solidFill>
                  <a:srgbClr val="242424"/>
                </a:solidFill>
                <a:effectLst/>
                <a:latin typeface="source-serif-pro"/>
              </a:rPr>
              <a:t> ve </a:t>
            </a:r>
            <a:r>
              <a:rPr lang="tr-TR" b="1" i="0" dirty="0" err="1">
                <a:solidFill>
                  <a:srgbClr val="242424"/>
                </a:solidFill>
                <a:effectLst/>
                <a:latin typeface="source-serif-pro"/>
              </a:rPr>
              <a:t>Overfitting</a:t>
            </a:r>
            <a:r>
              <a:rPr lang="tr-TR" b="0" i="0" dirty="0">
                <a:solidFill>
                  <a:srgbClr val="242424"/>
                </a:solidFill>
                <a:effectLst/>
                <a:latin typeface="source-serif-pro"/>
              </a:rPr>
              <a:t> problemleridir.</a:t>
            </a:r>
          </a:p>
          <a:p>
            <a:pPr algn="l"/>
            <a:r>
              <a:rPr lang="tr-TR" b="0" i="0" dirty="0">
                <a:solidFill>
                  <a:srgbClr val="242424"/>
                </a:solidFill>
                <a:effectLst/>
                <a:latin typeface="source-serif-pro"/>
              </a:rPr>
              <a:t>Model kurmak bağımlı ve bağımsız değişkenler arasındaki ilişkiyi ve bu ilişkinin anlamını çıkartmaktır. Bu durumda modelimizden veriyi ezberlemesini değil, verinin yapısını öğrenmesini bekleriz.</a:t>
            </a:r>
          </a:p>
          <a:p>
            <a:endParaRPr lang="tr-TR" dirty="0"/>
          </a:p>
        </p:txBody>
      </p:sp>
    </p:spTree>
    <p:extLst>
      <p:ext uri="{BB962C8B-B14F-4D97-AF65-F5344CB8AC3E}">
        <p14:creationId xmlns:p14="http://schemas.microsoft.com/office/powerpoint/2010/main" val="2726897571"/>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TotalTime>
  <Words>540</Words>
  <Application>Microsoft Office PowerPoint</Application>
  <PresentationFormat>Geniş ekran</PresentationFormat>
  <Paragraphs>29</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Gill Sans MT</vt:lpstr>
      <vt:lpstr>sohne</vt:lpstr>
      <vt:lpstr>source-serif-pro</vt:lpstr>
      <vt:lpstr>Galeri</vt:lpstr>
      <vt:lpstr>Machıne learnıng</vt:lpstr>
      <vt:lpstr>Model doğrulama (model valıdatıon ) nedir</vt:lpstr>
      <vt:lpstr>Sınama Seti Yöntemi (Holdout Method): </vt:lpstr>
      <vt:lpstr>K-Katlı Çapraz Doğrulama (K-Fold Cross Validation):  </vt:lpstr>
      <vt:lpstr>PowerPoint Sunusu</vt:lpstr>
      <vt:lpstr>PowerPoint Sunusu</vt:lpstr>
      <vt:lpstr>Bazı terimler</vt:lpstr>
      <vt:lpstr>PowerPoint Sunusu</vt:lpstr>
      <vt:lpstr>Yanlılık-Varyans Değiş Tokuşu (Bias-Variance Tradeoff): </vt:lpstr>
      <vt:lpstr>PowerPoint Sunusu</vt:lpstr>
      <vt:lpstr>PowerPoint Sunusu</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Machıne learnıng</dc:title>
  <dc:creator>Yusuf Matur</dc:creator>
  <cp:lastModifiedBy>Yusuf Matur</cp:lastModifiedBy>
  <cp:revision>3</cp:revision>
  <dcterms:created xsi:type="dcterms:W3CDTF">2024-01-26T09:30:18Z</dcterms:created>
  <dcterms:modified xsi:type="dcterms:W3CDTF">2024-01-26T09:42:55Z</dcterms:modified>
</cp:coreProperties>
</file>