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9525E85-3CAE-49AD-AACB-0FF7674346B3}" type="datetimeFigureOut">
              <a:rPr lang="tr-TR" smtClean="0"/>
              <a:t>26.01.2024</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2D3C4F3B-06B4-4ABA-B31F-D2973D0584D8}"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7843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9525E85-3CAE-49AD-AACB-0FF7674346B3}" type="datetimeFigureOut">
              <a:rPr lang="tr-TR" smtClean="0"/>
              <a:t>26.01.2024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D3C4F3B-06B4-4ABA-B31F-D2973D0584D8}"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4169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9525E85-3CAE-49AD-AACB-0FF7674346B3}" type="datetimeFigureOut">
              <a:rPr lang="tr-TR" smtClean="0"/>
              <a:t>26.01.2024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D3C4F3B-06B4-4ABA-B31F-D2973D0584D8}"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6072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9525E85-3CAE-49AD-AACB-0FF7674346B3}" type="datetimeFigureOut">
              <a:rPr lang="tr-TR" smtClean="0"/>
              <a:t>26.01.2024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D3C4F3B-06B4-4ABA-B31F-D2973D0584D8}"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2689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9525E85-3CAE-49AD-AACB-0FF7674346B3}" type="datetimeFigureOut">
              <a:rPr lang="tr-TR" smtClean="0"/>
              <a:t>26.01.2024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D3C4F3B-06B4-4ABA-B31F-D2973D0584D8}"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7117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9525E85-3CAE-49AD-AACB-0FF7674346B3}" type="datetimeFigureOut">
              <a:rPr lang="tr-TR" smtClean="0"/>
              <a:t>26.01.2024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D3C4F3B-06B4-4ABA-B31F-D2973D0584D8}"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6363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9525E85-3CAE-49AD-AACB-0FF7674346B3}" type="datetimeFigureOut">
              <a:rPr lang="tr-TR" smtClean="0"/>
              <a:t>26.01.2024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D3C4F3B-06B4-4ABA-B31F-D2973D0584D8}"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213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9525E85-3CAE-49AD-AACB-0FF7674346B3}" type="datetimeFigureOut">
              <a:rPr lang="tr-TR" smtClean="0"/>
              <a:t>26.01.2024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D3C4F3B-06B4-4ABA-B31F-D2973D0584D8}"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0921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25E85-3CAE-49AD-AACB-0FF7674346B3}" type="datetimeFigureOut">
              <a:rPr lang="tr-TR" smtClean="0"/>
              <a:t>26.01.2024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D3C4F3B-06B4-4ABA-B31F-D2973D0584D8}" type="slidenum">
              <a:rPr lang="tr-TR" smtClean="0"/>
              <a:t>‹#›</a:t>
            </a:fld>
            <a:endParaRPr lang="tr-TR"/>
          </a:p>
        </p:txBody>
      </p:sp>
    </p:spTree>
    <p:extLst>
      <p:ext uri="{BB962C8B-B14F-4D97-AF65-F5344CB8AC3E}">
        <p14:creationId xmlns:p14="http://schemas.microsoft.com/office/powerpoint/2010/main" val="6005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9525E85-3CAE-49AD-AACB-0FF7674346B3}" type="datetimeFigureOut">
              <a:rPr lang="tr-TR" smtClean="0"/>
              <a:t>26.01.2024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D3C4F3B-06B4-4ABA-B31F-D2973D0584D8}"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4399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525E85-3CAE-49AD-AACB-0FF7674346B3}" type="datetimeFigureOut">
              <a:rPr lang="tr-TR" smtClean="0"/>
              <a:t>26.01.2024</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2D3C4F3B-06B4-4ABA-B31F-D2973D0584D8}"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4481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9525E85-3CAE-49AD-AACB-0FF7674346B3}" type="datetimeFigureOut">
              <a:rPr lang="tr-TR" smtClean="0"/>
              <a:t>26.01.2024</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D3C4F3B-06B4-4ABA-B31F-D2973D0584D8}"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307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EDE0A6-AE92-A1D8-1464-0468013FD72B}"/>
              </a:ext>
            </a:extLst>
          </p:cNvPr>
          <p:cNvSpPr>
            <a:spLocks noGrp="1"/>
          </p:cNvSpPr>
          <p:nvPr>
            <p:ph type="ctrTitle"/>
          </p:nvPr>
        </p:nvSpPr>
        <p:spPr/>
        <p:txBody>
          <a:bodyPr/>
          <a:lstStyle/>
          <a:p>
            <a:r>
              <a:rPr lang="tr-TR" dirty="0" err="1"/>
              <a:t>Supervısed</a:t>
            </a:r>
            <a:r>
              <a:rPr lang="tr-TR" dirty="0"/>
              <a:t> </a:t>
            </a:r>
            <a:r>
              <a:rPr lang="tr-TR" dirty="0" err="1"/>
              <a:t>learnıng</a:t>
            </a:r>
            <a:endParaRPr lang="tr-TR" dirty="0"/>
          </a:p>
        </p:txBody>
      </p:sp>
      <p:sp>
        <p:nvSpPr>
          <p:cNvPr id="3" name="Alt Başlık 2">
            <a:extLst>
              <a:ext uri="{FF2B5EF4-FFF2-40B4-BE49-F238E27FC236}">
                <a16:creationId xmlns:a16="http://schemas.microsoft.com/office/drawing/2014/main" id="{EB985A7E-0D49-037C-295E-21BCFDDD1730}"/>
              </a:ext>
            </a:extLst>
          </p:cNvPr>
          <p:cNvSpPr>
            <a:spLocks noGrp="1"/>
          </p:cNvSpPr>
          <p:nvPr>
            <p:ph type="subTitle" idx="1"/>
          </p:nvPr>
        </p:nvSpPr>
        <p:spPr/>
        <p:txBody>
          <a:bodyPr/>
          <a:lstStyle/>
          <a:p>
            <a:r>
              <a:rPr lang="tr-TR" dirty="0" err="1"/>
              <a:t>Multıple</a:t>
            </a:r>
            <a:r>
              <a:rPr lang="tr-TR" dirty="0"/>
              <a:t> </a:t>
            </a:r>
            <a:r>
              <a:rPr lang="tr-TR" dirty="0" err="1"/>
              <a:t>lınear</a:t>
            </a:r>
            <a:r>
              <a:rPr lang="tr-TR" dirty="0"/>
              <a:t> </a:t>
            </a:r>
            <a:r>
              <a:rPr lang="tr-TR" dirty="0" err="1"/>
              <a:t>regressıon</a:t>
            </a:r>
            <a:endParaRPr lang="tr-TR" dirty="0"/>
          </a:p>
        </p:txBody>
      </p:sp>
    </p:spTree>
    <p:extLst>
      <p:ext uri="{BB962C8B-B14F-4D97-AF65-F5344CB8AC3E}">
        <p14:creationId xmlns:p14="http://schemas.microsoft.com/office/powerpoint/2010/main" val="1464854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AFD804-68D6-F187-A138-808445674D4A}"/>
              </a:ext>
            </a:extLst>
          </p:cNvPr>
          <p:cNvSpPr>
            <a:spLocks noGrp="1"/>
          </p:cNvSpPr>
          <p:nvPr>
            <p:ph type="title"/>
          </p:nvPr>
        </p:nvSpPr>
        <p:spPr/>
        <p:txBody>
          <a:bodyPr/>
          <a:lstStyle/>
          <a:p>
            <a:r>
              <a:rPr lang="tr-TR" dirty="0"/>
              <a:t>MODELİ EĞİTME – K-FOLD CROSS VALIDATION</a:t>
            </a:r>
          </a:p>
        </p:txBody>
      </p:sp>
      <p:pic>
        <p:nvPicPr>
          <p:cNvPr id="5" name="Resim 4">
            <a:extLst>
              <a:ext uri="{FF2B5EF4-FFF2-40B4-BE49-F238E27FC236}">
                <a16:creationId xmlns:a16="http://schemas.microsoft.com/office/drawing/2014/main" id="{F74700F5-3130-2FD7-C34C-BDE9169BC08F}"/>
              </a:ext>
            </a:extLst>
          </p:cNvPr>
          <p:cNvPicPr>
            <a:picLocks noChangeAspect="1"/>
          </p:cNvPicPr>
          <p:nvPr/>
        </p:nvPicPr>
        <p:blipFill>
          <a:blip r:embed="rId2"/>
          <a:stretch>
            <a:fillRect/>
          </a:stretch>
        </p:blipFill>
        <p:spPr>
          <a:xfrm>
            <a:off x="1154167" y="1977337"/>
            <a:ext cx="8592749" cy="3172268"/>
          </a:xfrm>
          <a:prstGeom prst="rect">
            <a:avLst/>
          </a:prstGeom>
        </p:spPr>
      </p:pic>
    </p:spTree>
    <p:extLst>
      <p:ext uri="{BB962C8B-B14F-4D97-AF65-F5344CB8AC3E}">
        <p14:creationId xmlns:p14="http://schemas.microsoft.com/office/powerpoint/2010/main" val="1226906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01B806-1BD0-FEB3-AB47-87E54E7FED5D}"/>
              </a:ext>
            </a:extLst>
          </p:cNvPr>
          <p:cNvSpPr>
            <a:spLocks noGrp="1"/>
          </p:cNvSpPr>
          <p:nvPr>
            <p:ph type="title"/>
          </p:nvPr>
        </p:nvSpPr>
        <p:spPr/>
        <p:txBody>
          <a:bodyPr/>
          <a:lstStyle/>
          <a:p>
            <a:r>
              <a:rPr lang="tr-TR" dirty="0" err="1"/>
              <a:t>Multıple</a:t>
            </a:r>
            <a:r>
              <a:rPr lang="tr-TR" dirty="0"/>
              <a:t> </a:t>
            </a:r>
            <a:r>
              <a:rPr lang="tr-TR" dirty="0" err="1"/>
              <a:t>lınear</a:t>
            </a:r>
            <a:r>
              <a:rPr lang="tr-TR" dirty="0"/>
              <a:t> </a:t>
            </a:r>
            <a:r>
              <a:rPr lang="tr-TR" dirty="0" err="1"/>
              <a:t>regressıon</a:t>
            </a:r>
            <a:r>
              <a:rPr lang="tr-TR" dirty="0"/>
              <a:t> nedir ?</a:t>
            </a:r>
          </a:p>
        </p:txBody>
      </p:sp>
      <p:sp>
        <p:nvSpPr>
          <p:cNvPr id="3" name="İçerik Yer Tutucusu 2">
            <a:extLst>
              <a:ext uri="{FF2B5EF4-FFF2-40B4-BE49-F238E27FC236}">
                <a16:creationId xmlns:a16="http://schemas.microsoft.com/office/drawing/2014/main" id="{F9B8C087-973D-ED94-C7AB-161A730C6A64}"/>
              </a:ext>
            </a:extLst>
          </p:cNvPr>
          <p:cNvSpPr>
            <a:spLocks noGrp="1"/>
          </p:cNvSpPr>
          <p:nvPr>
            <p:ph idx="1"/>
          </p:nvPr>
        </p:nvSpPr>
        <p:spPr/>
        <p:txBody>
          <a:bodyPr/>
          <a:lstStyle/>
          <a:p>
            <a:pPr algn="l" rtl="0"/>
            <a:r>
              <a:rPr lang="tr-TR" b="0" i="0" dirty="0">
                <a:solidFill>
                  <a:srgbClr val="3C4043"/>
                </a:solidFill>
                <a:effectLst/>
                <a:latin typeface="Roboto" panose="02000000000000000000" pitchFamily="2" charset="0"/>
              </a:rPr>
              <a:t>Basitçe çoklu regresyon olarak da bilinen çoklu doğrusal regresyon (MLR), bir yanıt değişkeninin sonucunu tahmin etmek için çeşitli açıklayıcı değişkenler kullanan istatistiksel bir tekniktir. </a:t>
            </a:r>
          </a:p>
          <a:p>
            <a:pPr algn="l" rtl="0"/>
            <a:r>
              <a:rPr lang="tr-TR" b="0" i="0" dirty="0">
                <a:solidFill>
                  <a:srgbClr val="3C4043"/>
                </a:solidFill>
                <a:effectLst/>
                <a:latin typeface="Roboto" panose="02000000000000000000" pitchFamily="2" charset="0"/>
              </a:rPr>
              <a:t>Çoklu regresyon, yalnızca bir açıklayıcı değişken kullanan doğrusal (OLS) regresyonun bir uzantısıdır. </a:t>
            </a:r>
          </a:p>
          <a:p>
            <a:pPr algn="l" rtl="0"/>
            <a:r>
              <a:rPr lang="tr-TR" b="0" i="0" dirty="0">
                <a:solidFill>
                  <a:srgbClr val="3C4043"/>
                </a:solidFill>
                <a:effectLst/>
                <a:latin typeface="Roboto" panose="02000000000000000000" pitchFamily="2" charset="0"/>
              </a:rPr>
              <a:t>MLR, ekonometri ve finansal çıkarımlarda yaygın olarak kullanılmaktadır.</a:t>
            </a:r>
          </a:p>
          <a:p>
            <a:pPr marL="0" indent="0">
              <a:buNone/>
            </a:pPr>
            <a:br>
              <a:rPr lang="tr-TR" b="0" i="0" dirty="0">
                <a:solidFill>
                  <a:srgbClr val="5F6368"/>
                </a:solidFill>
                <a:effectLst/>
                <a:latin typeface="Roboto" panose="02000000000000000000" pitchFamily="2" charset="0"/>
              </a:rPr>
            </a:br>
            <a:endParaRPr lang="tr-TR" dirty="0"/>
          </a:p>
        </p:txBody>
      </p:sp>
    </p:spTree>
    <p:extLst>
      <p:ext uri="{BB962C8B-B14F-4D97-AF65-F5344CB8AC3E}">
        <p14:creationId xmlns:p14="http://schemas.microsoft.com/office/powerpoint/2010/main" val="98543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E9127A-A67D-335A-0838-B2B2E42FC3B8}"/>
              </a:ext>
            </a:extLst>
          </p:cNvPr>
          <p:cNvSpPr>
            <a:spLocks noGrp="1"/>
          </p:cNvSpPr>
          <p:nvPr>
            <p:ph type="title"/>
          </p:nvPr>
        </p:nvSpPr>
        <p:spPr/>
        <p:txBody>
          <a:bodyPr/>
          <a:lstStyle/>
          <a:p>
            <a:r>
              <a:rPr lang="tr-TR" dirty="0"/>
              <a:t>Belirleme katsayısı * </a:t>
            </a:r>
          </a:p>
        </p:txBody>
      </p:sp>
      <p:sp>
        <p:nvSpPr>
          <p:cNvPr id="3" name="İçerik Yer Tutucusu 2">
            <a:extLst>
              <a:ext uri="{FF2B5EF4-FFF2-40B4-BE49-F238E27FC236}">
                <a16:creationId xmlns:a16="http://schemas.microsoft.com/office/drawing/2014/main" id="{370CACC9-E655-4CEB-AFFF-2A39B1CE2845}"/>
              </a:ext>
            </a:extLst>
          </p:cNvPr>
          <p:cNvSpPr>
            <a:spLocks noGrp="1"/>
          </p:cNvSpPr>
          <p:nvPr>
            <p:ph idx="1"/>
          </p:nvPr>
        </p:nvSpPr>
        <p:spPr>
          <a:xfrm>
            <a:off x="6891" y="2006767"/>
            <a:ext cx="6089110" cy="4402998"/>
          </a:xfrm>
        </p:spPr>
        <p:txBody>
          <a:bodyPr>
            <a:normAutofit/>
          </a:bodyPr>
          <a:lstStyle/>
          <a:p>
            <a:r>
              <a:rPr lang="tr-TR" dirty="0"/>
              <a:t>Makine öğrenmesinde R kare (R2 ) değeri, belirleme katsayısı veya çoklu regresyon durumunda çoklu belirleme katsayısı olarak anılır.</a:t>
            </a:r>
          </a:p>
          <a:p>
            <a:r>
              <a:rPr lang="tr-TR" dirty="0"/>
              <a:t>Regresyonda R kare, veri noktalarının uygun regresyon çizgisi etrafındaki dağılımını değerlendirmek için bir değerlendirme ölçüsü görevi görür. Bağımlı değişkenin değişim yüzdesini tanır.</a:t>
            </a:r>
          </a:p>
          <a:p>
            <a:r>
              <a:rPr lang="tr-TR" dirty="0"/>
              <a:t>Basitçe bağımsız değişkenlerce, bağımlı değişkenin açıklanabilme yüzdesi olarak ifade edilebilir.</a:t>
            </a:r>
          </a:p>
        </p:txBody>
      </p:sp>
      <p:pic>
        <p:nvPicPr>
          <p:cNvPr id="1028" name="Picture 4">
            <a:extLst>
              <a:ext uri="{FF2B5EF4-FFF2-40B4-BE49-F238E27FC236}">
                <a16:creationId xmlns:a16="http://schemas.microsoft.com/office/drawing/2014/main" id="{7266123B-8C92-9779-DDED-953418197E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511" y="2658273"/>
            <a:ext cx="5950490" cy="33483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3682959-A93D-36C0-3B3C-AE63B248AC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510" y="0"/>
            <a:ext cx="594360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078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42B312-C06F-A84F-7144-D362A8883627}"/>
              </a:ext>
            </a:extLst>
          </p:cNvPr>
          <p:cNvSpPr>
            <a:spLocks noGrp="1"/>
          </p:cNvSpPr>
          <p:nvPr>
            <p:ph type="title"/>
          </p:nvPr>
        </p:nvSpPr>
        <p:spPr/>
        <p:txBody>
          <a:bodyPr/>
          <a:lstStyle/>
          <a:p>
            <a:r>
              <a:rPr lang="tr-TR" dirty="0" err="1"/>
              <a:t>Multıple</a:t>
            </a:r>
            <a:r>
              <a:rPr lang="tr-TR" dirty="0"/>
              <a:t> </a:t>
            </a:r>
            <a:r>
              <a:rPr lang="tr-TR" dirty="0" err="1"/>
              <a:t>lınear</a:t>
            </a:r>
            <a:r>
              <a:rPr lang="tr-TR" dirty="0"/>
              <a:t> </a:t>
            </a:r>
            <a:r>
              <a:rPr lang="tr-TR" dirty="0" err="1"/>
              <a:t>regressıon</a:t>
            </a:r>
            <a:endParaRPr lang="tr-TR" dirty="0"/>
          </a:p>
        </p:txBody>
      </p:sp>
      <p:pic>
        <p:nvPicPr>
          <p:cNvPr id="2050" name="Picture 2">
            <a:extLst>
              <a:ext uri="{FF2B5EF4-FFF2-40B4-BE49-F238E27FC236}">
                <a16:creationId xmlns:a16="http://schemas.microsoft.com/office/drawing/2014/main" id="{67AD8429-E234-9838-3F59-A7DAD61055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24603"/>
            <a:ext cx="7334250" cy="31051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109EF7E-22FF-0040-D97F-747490E33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1450" y="2024603"/>
            <a:ext cx="3997554"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67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37E029-D9E6-2EC7-47C6-DA295325BBFD}"/>
              </a:ext>
            </a:extLst>
          </p:cNvPr>
          <p:cNvSpPr>
            <a:spLocks noGrp="1"/>
          </p:cNvSpPr>
          <p:nvPr>
            <p:ph type="title"/>
          </p:nvPr>
        </p:nvSpPr>
        <p:spPr/>
        <p:txBody>
          <a:bodyPr/>
          <a:lstStyle/>
          <a:p>
            <a:r>
              <a:rPr lang="tr-TR" dirty="0"/>
              <a:t>MULTIPLE LINEAR REGRESSION - CODE</a:t>
            </a:r>
          </a:p>
        </p:txBody>
      </p:sp>
      <p:pic>
        <p:nvPicPr>
          <p:cNvPr id="5" name="Resim 4">
            <a:extLst>
              <a:ext uri="{FF2B5EF4-FFF2-40B4-BE49-F238E27FC236}">
                <a16:creationId xmlns:a16="http://schemas.microsoft.com/office/drawing/2014/main" id="{022D31CA-BCAE-449A-62BC-7C0BF291A0FA}"/>
              </a:ext>
            </a:extLst>
          </p:cNvPr>
          <p:cNvPicPr>
            <a:picLocks noChangeAspect="1"/>
          </p:cNvPicPr>
          <p:nvPr/>
        </p:nvPicPr>
        <p:blipFill>
          <a:blip r:embed="rId2"/>
          <a:stretch>
            <a:fillRect/>
          </a:stretch>
        </p:blipFill>
        <p:spPr>
          <a:xfrm>
            <a:off x="63472" y="1933615"/>
            <a:ext cx="5753903" cy="3439005"/>
          </a:xfrm>
          <a:prstGeom prst="rect">
            <a:avLst/>
          </a:prstGeom>
        </p:spPr>
      </p:pic>
      <p:sp>
        <p:nvSpPr>
          <p:cNvPr id="6" name="Metin kutusu 5">
            <a:extLst>
              <a:ext uri="{FF2B5EF4-FFF2-40B4-BE49-F238E27FC236}">
                <a16:creationId xmlns:a16="http://schemas.microsoft.com/office/drawing/2014/main" id="{2C13D0F8-1C04-7481-D0B2-C67A625B2138}"/>
              </a:ext>
            </a:extLst>
          </p:cNvPr>
          <p:cNvSpPr txBox="1"/>
          <p:nvPr/>
        </p:nvSpPr>
        <p:spPr>
          <a:xfrm>
            <a:off x="6253216" y="2241176"/>
            <a:ext cx="5185749" cy="369332"/>
          </a:xfrm>
          <a:prstGeom prst="rect">
            <a:avLst/>
          </a:prstGeom>
          <a:noFill/>
        </p:spPr>
        <p:txBody>
          <a:bodyPr wrap="square" rtlCol="0">
            <a:spAutoFit/>
          </a:bodyPr>
          <a:lstStyle/>
          <a:p>
            <a:r>
              <a:rPr lang="tr-TR" dirty="0" err="1"/>
              <a:t>Verisetini</a:t>
            </a:r>
            <a:r>
              <a:rPr lang="tr-TR" dirty="0"/>
              <a:t> </a:t>
            </a:r>
            <a:r>
              <a:rPr lang="tr-TR" dirty="0" err="1"/>
              <a:t>import</a:t>
            </a:r>
            <a:r>
              <a:rPr lang="tr-TR" dirty="0"/>
              <a:t> ederek </a:t>
            </a:r>
            <a:r>
              <a:rPr lang="tr-TR" dirty="0" err="1"/>
              <a:t>dataframe’e</a:t>
            </a:r>
            <a:r>
              <a:rPr lang="tr-TR" dirty="0"/>
              <a:t> dönüştürüyoruz</a:t>
            </a:r>
          </a:p>
        </p:txBody>
      </p:sp>
    </p:spTree>
    <p:extLst>
      <p:ext uri="{BB962C8B-B14F-4D97-AF65-F5344CB8AC3E}">
        <p14:creationId xmlns:p14="http://schemas.microsoft.com/office/powerpoint/2010/main" val="336200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CB966BD-DE33-4F3D-315E-9FD1B4CFA1B6}"/>
              </a:ext>
            </a:extLst>
          </p:cNvPr>
          <p:cNvSpPr>
            <a:spLocks noGrp="1"/>
          </p:cNvSpPr>
          <p:nvPr>
            <p:ph idx="1"/>
          </p:nvPr>
        </p:nvSpPr>
        <p:spPr>
          <a:xfrm>
            <a:off x="8355106" y="1927412"/>
            <a:ext cx="3836894" cy="4186517"/>
          </a:xfrm>
        </p:spPr>
        <p:txBody>
          <a:bodyPr>
            <a:normAutofit fontScale="92500" lnSpcReduction="20000"/>
          </a:bodyPr>
          <a:lstStyle/>
          <a:p>
            <a:r>
              <a:rPr lang="tr-TR" b="0" i="0" dirty="0">
                <a:solidFill>
                  <a:srgbClr val="242424"/>
                </a:solidFill>
                <a:effectLst/>
                <a:latin typeface="source-serif-pro"/>
              </a:rPr>
              <a:t> Sıradan en küçük kareler (OLS) regresyonu, doğrusal bir regresyon modelinde veri noktalarınıza mümkün olduğunca yakın düz bir çizgi bulmanıza yardımcı olan bir optimizasyon stratejisidir. OLS, katsayılarınız ve sabitiniz için tarafsız gerçek değer tahminleri bulmanıza yardımcı olabileceğinden doğrusal regresyon modelleri için en kullanışlı optimizasyon stratejisi olarak kabul edilir.</a:t>
            </a:r>
            <a:endParaRPr lang="tr-TR" dirty="0"/>
          </a:p>
        </p:txBody>
      </p:sp>
      <p:pic>
        <p:nvPicPr>
          <p:cNvPr id="9" name="Resim 8">
            <a:extLst>
              <a:ext uri="{FF2B5EF4-FFF2-40B4-BE49-F238E27FC236}">
                <a16:creationId xmlns:a16="http://schemas.microsoft.com/office/drawing/2014/main" id="{F87F67F2-23E7-3BBB-8137-EDD519FF2140}"/>
              </a:ext>
            </a:extLst>
          </p:cNvPr>
          <p:cNvPicPr>
            <a:picLocks noChangeAspect="1"/>
          </p:cNvPicPr>
          <p:nvPr/>
        </p:nvPicPr>
        <p:blipFill>
          <a:blip r:embed="rId2"/>
          <a:stretch>
            <a:fillRect/>
          </a:stretch>
        </p:blipFill>
        <p:spPr>
          <a:xfrm>
            <a:off x="0" y="0"/>
            <a:ext cx="8537713" cy="6858000"/>
          </a:xfrm>
          <a:prstGeom prst="rect">
            <a:avLst/>
          </a:prstGeom>
        </p:spPr>
      </p:pic>
      <p:sp>
        <p:nvSpPr>
          <p:cNvPr id="10" name="Başlık 1">
            <a:extLst>
              <a:ext uri="{FF2B5EF4-FFF2-40B4-BE49-F238E27FC236}">
                <a16:creationId xmlns:a16="http://schemas.microsoft.com/office/drawing/2014/main" id="{E180A3ED-98E8-89D8-B183-6D5184D0421B}"/>
              </a:ext>
            </a:extLst>
          </p:cNvPr>
          <p:cNvSpPr>
            <a:spLocks noGrp="1"/>
          </p:cNvSpPr>
          <p:nvPr>
            <p:ph type="title"/>
          </p:nvPr>
        </p:nvSpPr>
        <p:spPr>
          <a:xfrm>
            <a:off x="9474992" y="439089"/>
            <a:ext cx="1300586" cy="1049235"/>
          </a:xfrm>
        </p:spPr>
        <p:txBody>
          <a:bodyPr/>
          <a:lstStyle/>
          <a:p>
            <a:r>
              <a:rPr lang="tr-TR" dirty="0" err="1"/>
              <a:t>Ols</a:t>
            </a:r>
            <a:r>
              <a:rPr lang="tr-TR" dirty="0"/>
              <a:t> </a:t>
            </a:r>
          </a:p>
        </p:txBody>
      </p:sp>
    </p:spTree>
    <p:extLst>
      <p:ext uri="{BB962C8B-B14F-4D97-AF65-F5344CB8AC3E}">
        <p14:creationId xmlns:p14="http://schemas.microsoft.com/office/powerpoint/2010/main" val="153204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BD68F9-EC59-70F6-CDBC-AB6372B9714A}"/>
              </a:ext>
            </a:extLst>
          </p:cNvPr>
          <p:cNvSpPr>
            <a:spLocks noGrp="1"/>
          </p:cNvSpPr>
          <p:nvPr>
            <p:ph type="title"/>
          </p:nvPr>
        </p:nvSpPr>
        <p:spPr/>
        <p:txBody>
          <a:bodyPr/>
          <a:lstStyle/>
          <a:p>
            <a:r>
              <a:rPr lang="tr-TR" dirty="0"/>
              <a:t> </a:t>
            </a:r>
          </a:p>
        </p:txBody>
      </p:sp>
      <p:sp>
        <p:nvSpPr>
          <p:cNvPr id="3" name="İçerik Yer Tutucusu 2">
            <a:extLst>
              <a:ext uri="{FF2B5EF4-FFF2-40B4-BE49-F238E27FC236}">
                <a16:creationId xmlns:a16="http://schemas.microsoft.com/office/drawing/2014/main" id="{41C1AA7A-8F43-F54E-4EFA-91CF42D1FD4E}"/>
              </a:ext>
            </a:extLst>
          </p:cNvPr>
          <p:cNvSpPr>
            <a:spLocks noGrp="1"/>
          </p:cNvSpPr>
          <p:nvPr>
            <p:ph idx="1"/>
          </p:nvPr>
        </p:nvSpPr>
        <p:spPr>
          <a:xfrm>
            <a:off x="8839200" y="2015732"/>
            <a:ext cx="3523129" cy="3450613"/>
          </a:xfrm>
        </p:spPr>
        <p:txBody>
          <a:bodyPr/>
          <a:lstStyle/>
          <a:p>
            <a:r>
              <a:rPr lang="tr-TR" dirty="0"/>
              <a:t>Bağımsız değişken (</a:t>
            </a:r>
            <a:r>
              <a:rPr lang="tr-TR" dirty="0" err="1"/>
              <a:t>Features</a:t>
            </a:r>
            <a:r>
              <a:rPr lang="tr-TR" dirty="0"/>
              <a:t>) kadar beta-katsayımız bulunmakta</a:t>
            </a:r>
          </a:p>
        </p:txBody>
      </p:sp>
      <p:pic>
        <p:nvPicPr>
          <p:cNvPr id="5" name="Resim 4">
            <a:extLst>
              <a:ext uri="{FF2B5EF4-FFF2-40B4-BE49-F238E27FC236}">
                <a16:creationId xmlns:a16="http://schemas.microsoft.com/office/drawing/2014/main" id="{E2D823FA-1D64-77CD-1225-8B0981ED93CD}"/>
              </a:ext>
            </a:extLst>
          </p:cNvPr>
          <p:cNvPicPr>
            <a:picLocks noChangeAspect="1"/>
          </p:cNvPicPr>
          <p:nvPr/>
        </p:nvPicPr>
        <p:blipFill>
          <a:blip r:embed="rId2"/>
          <a:stretch>
            <a:fillRect/>
          </a:stretch>
        </p:blipFill>
        <p:spPr>
          <a:xfrm>
            <a:off x="343433" y="1993915"/>
            <a:ext cx="8421275" cy="1705213"/>
          </a:xfrm>
          <a:prstGeom prst="rect">
            <a:avLst/>
          </a:prstGeom>
        </p:spPr>
      </p:pic>
    </p:spTree>
    <p:extLst>
      <p:ext uri="{BB962C8B-B14F-4D97-AF65-F5344CB8AC3E}">
        <p14:creationId xmlns:p14="http://schemas.microsoft.com/office/powerpoint/2010/main" val="251022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D506E97-CCCE-6BBC-F290-973CE50E65B8}"/>
              </a:ext>
            </a:extLst>
          </p:cNvPr>
          <p:cNvSpPr>
            <a:spLocks noGrp="1"/>
          </p:cNvSpPr>
          <p:nvPr>
            <p:ph idx="1"/>
          </p:nvPr>
        </p:nvSpPr>
        <p:spPr>
          <a:xfrm>
            <a:off x="8659905" y="1878708"/>
            <a:ext cx="3074894" cy="3668505"/>
          </a:xfrm>
        </p:spPr>
        <p:txBody>
          <a:bodyPr/>
          <a:lstStyle/>
          <a:p>
            <a:r>
              <a:rPr lang="tr-TR" dirty="0"/>
              <a:t>Hata Hesaplama</a:t>
            </a:r>
          </a:p>
        </p:txBody>
      </p:sp>
      <p:pic>
        <p:nvPicPr>
          <p:cNvPr id="5" name="Resim 4">
            <a:extLst>
              <a:ext uri="{FF2B5EF4-FFF2-40B4-BE49-F238E27FC236}">
                <a16:creationId xmlns:a16="http://schemas.microsoft.com/office/drawing/2014/main" id="{0E744E8F-7882-7D47-FC4D-261B007604C9}"/>
              </a:ext>
            </a:extLst>
          </p:cNvPr>
          <p:cNvPicPr>
            <a:picLocks noChangeAspect="1"/>
          </p:cNvPicPr>
          <p:nvPr/>
        </p:nvPicPr>
        <p:blipFill>
          <a:blip r:embed="rId2"/>
          <a:stretch>
            <a:fillRect/>
          </a:stretch>
        </p:blipFill>
        <p:spPr>
          <a:xfrm>
            <a:off x="0" y="0"/>
            <a:ext cx="8583223" cy="5792008"/>
          </a:xfrm>
          <a:prstGeom prst="rect">
            <a:avLst/>
          </a:prstGeom>
        </p:spPr>
      </p:pic>
    </p:spTree>
    <p:extLst>
      <p:ext uri="{BB962C8B-B14F-4D97-AF65-F5344CB8AC3E}">
        <p14:creationId xmlns:p14="http://schemas.microsoft.com/office/powerpoint/2010/main" val="2948521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C34A66-789E-76F7-C8BB-818752129B2A}"/>
              </a:ext>
            </a:extLst>
          </p:cNvPr>
          <p:cNvSpPr>
            <a:spLocks noGrp="1"/>
          </p:cNvSpPr>
          <p:nvPr>
            <p:ph type="title"/>
          </p:nvPr>
        </p:nvSpPr>
        <p:spPr>
          <a:xfrm>
            <a:off x="1451579" y="804519"/>
            <a:ext cx="10193574" cy="1049235"/>
          </a:xfrm>
        </p:spPr>
        <p:txBody>
          <a:bodyPr/>
          <a:lstStyle/>
          <a:p>
            <a:r>
              <a:rPr lang="tr-TR" dirty="0"/>
              <a:t>Modeli eğitme  -  </a:t>
            </a:r>
            <a:r>
              <a:rPr lang="tr-TR" dirty="0" err="1"/>
              <a:t>Holdout</a:t>
            </a:r>
            <a:r>
              <a:rPr lang="tr-TR" dirty="0"/>
              <a:t> </a:t>
            </a:r>
            <a:r>
              <a:rPr lang="tr-TR" dirty="0" err="1"/>
              <a:t>mETHOD</a:t>
            </a:r>
            <a:endParaRPr lang="tr-TR" dirty="0"/>
          </a:p>
        </p:txBody>
      </p:sp>
      <p:pic>
        <p:nvPicPr>
          <p:cNvPr id="5" name="Resim 4">
            <a:extLst>
              <a:ext uri="{FF2B5EF4-FFF2-40B4-BE49-F238E27FC236}">
                <a16:creationId xmlns:a16="http://schemas.microsoft.com/office/drawing/2014/main" id="{B68660FA-12D0-EE95-1F22-2725EF528012}"/>
              </a:ext>
            </a:extLst>
          </p:cNvPr>
          <p:cNvPicPr>
            <a:picLocks noChangeAspect="1"/>
          </p:cNvPicPr>
          <p:nvPr/>
        </p:nvPicPr>
        <p:blipFill>
          <a:blip r:embed="rId2"/>
          <a:stretch>
            <a:fillRect/>
          </a:stretch>
        </p:blipFill>
        <p:spPr>
          <a:xfrm>
            <a:off x="135830" y="1974385"/>
            <a:ext cx="8621328" cy="1295581"/>
          </a:xfrm>
          <a:prstGeom prst="rect">
            <a:avLst/>
          </a:prstGeom>
        </p:spPr>
      </p:pic>
      <p:pic>
        <p:nvPicPr>
          <p:cNvPr id="7" name="Resim 6">
            <a:extLst>
              <a:ext uri="{FF2B5EF4-FFF2-40B4-BE49-F238E27FC236}">
                <a16:creationId xmlns:a16="http://schemas.microsoft.com/office/drawing/2014/main" id="{EF21BAE0-62DA-A3CC-863B-1F165ED93772}"/>
              </a:ext>
            </a:extLst>
          </p:cNvPr>
          <p:cNvPicPr>
            <a:picLocks noChangeAspect="1"/>
          </p:cNvPicPr>
          <p:nvPr/>
        </p:nvPicPr>
        <p:blipFill>
          <a:blip r:embed="rId3"/>
          <a:stretch>
            <a:fillRect/>
          </a:stretch>
        </p:blipFill>
        <p:spPr>
          <a:xfrm>
            <a:off x="135830" y="3269966"/>
            <a:ext cx="8640381" cy="3467584"/>
          </a:xfrm>
          <a:prstGeom prst="rect">
            <a:avLst/>
          </a:prstGeom>
        </p:spPr>
      </p:pic>
    </p:spTree>
    <p:extLst>
      <p:ext uri="{BB962C8B-B14F-4D97-AF65-F5344CB8AC3E}">
        <p14:creationId xmlns:p14="http://schemas.microsoft.com/office/powerpoint/2010/main" val="2344927729"/>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34</TotalTime>
  <Words>215</Words>
  <Application>Microsoft Office PowerPoint</Application>
  <PresentationFormat>Geniş ekran</PresentationFormat>
  <Paragraphs>21</Paragraphs>
  <Slides>10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Arial</vt:lpstr>
      <vt:lpstr>Gill Sans MT</vt:lpstr>
      <vt:lpstr>Roboto</vt:lpstr>
      <vt:lpstr>source-serif-pro</vt:lpstr>
      <vt:lpstr>Galeri</vt:lpstr>
      <vt:lpstr>Supervısed learnıng</vt:lpstr>
      <vt:lpstr>Multıple lınear regressıon nedir ?</vt:lpstr>
      <vt:lpstr>Belirleme katsayısı * </vt:lpstr>
      <vt:lpstr>Multıple lınear regressıon</vt:lpstr>
      <vt:lpstr>MULTIPLE LINEAR REGRESSION - CODE</vt:lpstr>
      <vt:lpstr>Ols </vt:lpstr>
      <vt:lpstr> </vt:lpstr>
      <vt:lpstr>PowerPoint Sunusu</vt:lpstr>
      <vt:lpstr>Modeli eğitme  -  Holdout mETHOD</vt:lpstr>
      <vt:lpstr>MODELİ EĞİTME – K-FOLD CROSS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Supervısed learnıng</dc:title>
  <dc:creator>Yusuf Matur</dc:creator>
  <cp:lastModifiedBy>Yusuf Matur</cp:lastModifiedBy>
  <cp:revision>5</cp:revision>
  <dcterms:created xsi:type="dcterms:W3CDTF">2024-01-26T10:15:46Z</dcterms:created>
  <dcterms:modified xsi:type="dcterms:W3CDTF">2024-01-26T10:49:51Z</dcterms:modified>
</cp:coreProperties>
</file>