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FDACB90-EABD-4FBD-958E-C42F0E19E0E3}" type="datetimeFigureOut">
              <a:rPr lang="tr-TR" smtClean="0"/>
              <a:t>26.01.2024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826045DB-215D-4AE0-A0BC-06870CE49ABB}"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216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FDACB90-EABD-4FBD-958E-C42F0E19E0E3}"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6045DB-215D-4AE0-A0BC-06870CE49ABB}"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80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FDACB90-EABD-4FBD-958E-C42F0E19E0E3}"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6045DB-215D-4AE0-A0BC-06870CE49ABB}"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40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FDACB90-EABD-4FBD-958E-C42F0E19E0E3}"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6045DB-215D-4AE0-A0BC-06870CE49ABB}"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25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FDACB90-EABD-4FBD-958E-C42F0E19E0E3}"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6045DB-215D-4AE0-A0BC-06870CE49ABB}"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05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FDACB90-EABD-4FBD-958E-C42F0E19E0E3}" type="datetimeFigureOut">
              <a:rPr lang="tr-TR" smtClean="0"/>
              <a:t>26.01.2024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26045DB-215D-4AE0-A0BC-06870CE49ABB}"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34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FDACB90-EABD-4FBD-958E-C42F0E19E0E3}" type="datetimeFigureOut">
              <a:rPr lang="tr-TR" smtClean="0"/>
              <a:t>26.01.2024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26045DB-215D-4AE0-A0BC-06870CE49ABB}"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23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FDACB90-EABD-4FBD-958E-C42F0E19E0E3}" type="datetimeFigureOut">
              <a:rPr lang="tr-TR" smtClean="0"/>
              <a:t>26.01.2024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26045DB-215D-4AE0-A0BC-06870CE49ABB}"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942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ACB90-EABD-4FBD-958E-C42F0E19E0E3}" type="datetimeFigureOut">
              <a:rPr lang="tr-TR" smtClean="0"/>
              <a:t>26.01.2024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26045DB-215D-4AE0-A0BC-06870CE49ABB}" type="slidenum">
              <a:rPr lang="tr-TR" smtClean="0"/>
              <a:t>‹#›</a:t>
            </a:fld>
            <a:endParaRPr lang="tr-TR"/>
          </a:p>
        </p:txBody>
      </p:sp>
    </p:spTree>
    <p:extLst>
      <p:ext uri="{BB962C8B-B14F-4D97-AF65-F5344CB8AC3E}">
        <p14:creationId xmlns:p14="http://schemas.microsoft.com/office/powerpoint/2010/main" val="215683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FDACB90-EABD-4FBD-958E-C42F0E19E0E3}" type="datetimeFigureOut">
              <a:rPr lang="tr-TR" smtClean="0"/>
              <a:t>26.01.2024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26045DB-215D-4AE0-A0BC-06870CE49ABB}"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90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DACB90-EABD-4FBD-958E-C42F0E19E0E3}" type="datetimeFigureOut">
              <a:rPr lang="tr-TR" smtClean="0"/>
              <a:t>26.01.2024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826045DB-215D-4AE0-A0BC-06870CE49ABB}"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608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FDACB90-EABD-4FBD-958E-C42F0E19E0E3}" type="datetimeFigureOut">
              <a:rPr lang="tr-TR" smtClean="0"/>
              <a:t>26.01.2024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26045DB-215D-4AE0-A0BC-06870CE49ABB}"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8567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834CA6-898D-43FF-627B-2B9EB8B29F4D}"/>
              </a:ext>
            </a:extLst>
          </p:cNvPr>
          <p:cNvSpPr>
            <a:spLocks noGrp="1"/>
          </p:cNvSpPr>
          <p:nvPr>
            <p:ph type="ctrTitle"/>
          </p:nvPr>
        </p:nvSpPr>
        <p:spPr/>
        <p:txBody>
          <a:bodyPr>
            <a:normAutofit/>
          </a:bodyPr>
          <a:lstStyle/>
          <a:p>
            <a:r>
              <a:rPr lang="tr-TR" dirty="0"/>
              <a:t>SUPERVISED LEARNING</a:t>
            </a:r>
          </a:p>
        </p:txBody>
      </p:sp>
      <p:sp>
        <p:nvSpPr>
          <p:cNvPr id="3" name="Alt Başlık 2">
            <a:extLst>
              <a:ext uri="{FF2B5EF4-FFF2-40B4-BE49-F238E27FC236}">
                <a16:creationId xmlns:a16="http://schemas.microsoft.com/office/drawing/2014/main" id="{F76DC002-FA99-09A5-F16D-F5B6862DDC58}"/>
              </a:ext>
            </a:extLst>
          </p:cNvPr>
          <p:cNvSpPr>
            <a:spLocks noGrp="1"/>
          </p:cNvSpPr>
          <p:nvPr>
            <p:ph type="subTitle" idx="1"/>
          </p:nvPr>
        </p:nvSpPr>
        <p:spPr/>
        <p:txBody>
          <a:bodyPr/>
          <a:lstStyle/>
          <a:p>
            <a:r>
              <a:rPr lang="tr-TR" dirty="0"/>
              <a:t>LINEAR REGRESSION ALGORITMALARI</a:t>
            </a:r>
          </a:p>
        </p:txBody>
      </p:sp>
    </p:spTree>
    <p:extLst>
      <p:ext uri="{BB962C8B-B14F-4D97-AF65-F5344CB8AC3E}">
        <p14:creationId xmlns:p14="http://schemas.microsoft.com/office/powerpoint/2010/main" val="356011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E64472-FA5C-A89D-8F36-47A7A72347AC}"/>
              </a:ext>
            </a:extLst>
          </p:cNvPr>
          <p:cNvSpPr>
            <a:spLocks noGrp="1"/>
          </p:cNvSpPr>
          <p:nvPr>
            <p:ph type="title"/>
          </p:nvPr>
        </p:nvSpPr>
        <p:spPr/>
        <p:txBody>
          <a:bodyPr/>
          <a:lstStyle/>
          <a:p>
            <a:r>
              <a:rPr lang="tr-TR" dirty="0"/>
              <a:t>EL İLE REGRESYON</a:t>
            </a:r>
          </a:p>
        </p:txBody>
      </p:sp>
      <p:pic>
        <p:nvPicPr>
          <p:cNvPr id="5" name="Resim 4">
            <a:extLst>
              <a:ext uri="{FF2B5EF4-FFF2-40B4-BE49-F238E27FC236}">
                <a16:creationId xmlns:a16="http://schemas.microsoft.com/office/drawing/2014/main" id="{0F9495C7-EDA3-EF79-FB4D-58A652325D53}"/>
              </a:ext>
            </a:extLst>
          </p:cNvPr>
          <p:cNvPicPr>
            <a:picLocks noChangeAspect="1"/>
          </p:cNvPicPr>
          <p:nvPr/>
        </p:nvPicPr>
        <p:blipFill>
          <a:blip r:embed="rId2"/>
          <a:stretch>
            <a:fillRect/>
          </a:stretch>
        </p:blipFill>
        <p:spPr>
          <a:xfrm>
            <a:off x="146480" y="1964352"/>
            <a:ext cx="8468907" cy="1149284"/>
          </a:xfrm>
          <a:prstGeom prst="rect">
            <a:avLst/>
          </a:prstGeom>
        </p:spPr>
      </p:pic>
      <p:pic>
        <p:nvPicPr>
          <p:cNvPr id="7" name="Resim 6">
            <a:extLst>
              <a:ext uri="{FF2B5EF4-FFF2-40B4-BE49-F238E27FC236}">
                <a16:creationId xmlns:a16="http://schemas.microsoft.com/office/drawing/2014/main" id="{0109D17C-AD2D-8BAF-4781-48832E26A078}"/>
              </a:ext>
            </a:extLst>
          </p:cNvPr>
          <p:cNvPicPr>
            <a:picLocks noChangeAspect="1"/>
          </p:cNvPicPr>
          <p:nvPr/>
        </p:nvPicPr>
        <p:blipFill>
          <a:blip r:embed="rId3"/>
          <a:stretch>
            <a:fillRect/>
          </a:stretch>
        </p:blipFill>
        <p:spPr>
          <a:xfrm>
            <a:off x="146480" y="3113636"/>
            <a:ext cx="8468907" cy="2124371"/>
          </a:xfrm>
          <a:prstGeom prst="rect">
            <a:avLst/>
          </a:prstGeom>
        </p:spPr>
      </p:pic>
      <p:pic>
        <p:nvPicPr>
          <p:cNvPr id="9" name="Resim 8">
            <a:extLst>
              <a:ext uri="{FF2B5EF4-FFF2-40B4-BE49-F238E27FC236}">
                <a16:creationId xmlns:a16="http://schemas.microsoft.com/office/drawing/2014/main" id="{9567763A-6BCE-85A6-377D-C90F56A3A77F}"/>
              </a:ext>
            </a:extLst>
          </p:cNvPr>
          <p:cNvPicPr>
            <a:picLocks noChangeAspect="1"/>
          </p:cNvPicPr>
          <p:nvPr/>
        </p:nvPicPr>
        <p:blipFill>
          <a:blip r:embed="rId4"/>
          <a:stretch>
            <a:fillRect/>
          </a:stretch>
        </p:blipFill>
        <p:spPr>
          <a:xfrm>
            <a:off x="5436429" y="1964352"/>
            <a:ext cx="6002535" cy="4182008"/>
          </a:xfrm>
          <a:prstGeom prst="rect">
            <a:avLst/>
          </a:prstGeom>
        </p:spPr>
      </p:pic>
      <p:sp>
        <p:nvSpPr>
          <p:cNvPr id="10" name="Metin kutusu 9">
            <a:extLst>
              <a:ext uri="{FF2B5EF4-FFF2-40B4-BE49-F238E27FC236}">
                <a16:creationId xmlns:a16="http://schemas.microsoft.com/office/drawing/2014/main" id="{AB2FF3EB-23D3-A99C-99F5-9DDA2EA10B2E}"/>
              </a:ext>
            </a:extLst>
          </p:cNvPr>
          <p:cNvSpPr txBox="1"/>
          <p:nvPr/>
        </p:nvSpPr>
        <p:spPr>
          <a:xfrm>
            <a:off x="7924800" y="869576"/>
            <a:ext cx="4078941" cy="646331"/>
          </a:xfrm>
          <a:prstGeom prst="rect">
            <a:avLst/>
          </a:prstGeom>
          <a:noFill/>
        </p:spPr>
        <p:txBody>
          <a:bodyPr wrap="square" rtlCol="0">
            <a:spAutoFit/>
          </a:bodyPr>
          <a:lstStyle/>
          <a:p>
            <a:r>
              <a:rPr lang="tr-TR" dirty="0"/>
              <a:t>Not: Sadece </a:t>
            </a:r>
            <a:r>
              <a:rPr lang="tr-TR" dirty="0" err="1"/>
              <a:t>matplotlib</a:t>
            </a:r>
            <a:r>
              <a:rPr lang="tr-TR" dirty="0"/>
              <a:t> kullanarak da uygulayabilirsiniz.</a:t>
            </a:r>
          </a:p>
        </p:txBody>
      </p:sp>
    </p:spTree>
    <p:extLst>
      <p:ext uri="{BB962C8B-B14F-4D97-AF65-F5344CB8AC3E}">
        <p14:creationId xmlns:p14="http://schemas.microsoft.com/office/powerpoint/2010/main" val="300128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4A27F5-E14F-65E8-EA96-6C4D005A74AF}"/>
              </a:ext>
            </a:extLst>
          </p:cNvPr>
          <p:cNvSpPr>
            <a:spLocks noGrp="1"/>
          </p:cNvSpPr>
          <p:nvPr>
            <p:ph type="title"/>
          </p:nvPr>
        </p:nvSpPr>
        <p:spPr/>
        <p:txBody>
          <a:bodyPr/>
          <a:lstStyle/>
          <a:p>
            <a:r>
              <a:rPr lang="tr-TR" dirty="0"/>
              <a:t>El ile regresyon - tahmin</a:t>
            </a:r>
          </a:p>
        </p:txBody>
      </p:sp>
      <p:pic>
        <p:nvPicPr>
          <p:cNvPr id="5" name="İçerik Yer Tutucusu 4">
            <a:extLst>
              <a:ext uri="{FF2B5EF4-FFF2-40B4-BE49-F238E27FC236}">
                <a16:creationId xmlns:a16="http://schemas.microsoft.com/office/drawing/2014/main" id="{F2D5768A-2BB1-6D56-249C-DDA1B3E91714}"/>
              </a:ext>
            </a:extLst>
          </p:cNvPr>
          <p:cNvPicPr>
            <a:picLocks noGrp="1" noChangeAspect="1"/>
          </p:cNvPicPr>
          <p:nvPr>
            <p:ph idx="1"/>
          </p:nvPr>
        </p:nvPicPr>
        <p:blipFill>
          <a:blip r:embed="rId2"/>
          <a:stretch>
            <a:fillRect/>
          </a:stretch>
        </p:blipFill>
        <p:spPr>
          <a:xfrm>
            <a:off x="185708" y="1853754"/>
            <a:ext cx="8459381" cy="1667108"/>
          </a:xfrm>
        </p:spPr>
      </p:pic>
      <p:sp>
        <p:nvSpPr>
          <p:cNvPr id="8" name="Başlık 1">
            <a:extLst>
              <a:ext uri="{FF2B5EF4-FFF2-40B4-BE49-F238E27FC236}">
                <a16:creationId xmlns:a16="http://schemas.microsoft.com/office/drawing/2014/main" id="{B31CFF1F-6308-68E1-372A-E271A655E35D}"/>
              </a:ext>
            </a:extLst>
          </p:cNvPr>
          <p:cNvSpPr txBox="1">
            <a:spLocks/>
          </p:cNvSpPr>
          <p:nvPr/>
        </p:nvSpPr>
        <p:spPr>
          <a:xfrm>
            <a:off x="1451579" y="386148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tr-TR" dirty="0" err="1"/>
              <a:t>Sklearn</a:t>
            </a:r>
            <a:r>
              <a:rPr lang="tr-TR" dirty="0"/>
              <a:t> kullanarak regresyon - tahmin</a:t>
            </a:r>
          </a:p>
        </p:txBody>
      </p:sp>
      <p:pic>
        <p:nvPicPr>
          <p:cNvPr id="11" name="Resim 10">
            <a:extLst>
              <a:ext uri="{FF2B5EF4-FFF2-40B4-BE49-F238E27FC236}">
                <a16:creationId xmlns:a16="http://schemas.microsoft.com/office/drawing/2014/main" id="{7640A522-AD74-07DB-97DC-186C3AC76D23}"/>
              </a:ext>
            </a:extLst>
          </p:cNvPr>
          <p:cNvPicPr>
            <a:picLocks noChangeAspect="1"/>
          </p:cNvPicPr>
          <p:nvPr/>
        </p:nvPicPr>
        <p:blipFill>
          <a:blip r:embed="rId3"/>
          <a:stretch>
            <a:fillRect/>
          </a:stretch>
        </p:blipFill>
        <p:spPr>
          <a:xfrm>
            <a:off x="684363" y="4442589"/>
            <a:ext cx="8564170" cy="1086002"/>
          </a:xfrm>
          <a:prstGeom prst="rect">
            <a:avLst/>
          </a:prstGeom>
        </p:spPr>
      </p:pic>
      <p:pic>
        <p:nvPicPr>
          <p:cNvPr id="13" name="Resim 12">
            <a:extLst>
              <a:ext uri="{FF2B5EF4-FFF2-40B4-BE49-F238E27FC236}">
                <a16:creationId xmlns:a16="http://schemas.microsoft.com/office/drawing/2014/main" id="{C2901039-6B12-602B-7E78-34129C969FEA}"/>
              </a:ext>
            </a:extLst>
          </p:cNvPr>
          <p:cNvPicPr>
            <a:picLocks noChangeAspect="1"/>
          </p:cNvPicPr>
          <p:nvPr/>
        </p:nvPicPr>
        <p:blipFill>
          <a:blip r:embed="rId4"/>
          <a:stretch>
            <a:fillRect/>
          </a:stretch>
        </p:blipFill>
        <p:spPr>
          <a:xfrm>
            <a:off x="9421024" y="4425367"/>
            <a:ext cx="2638793" cy="1848108"/>
          </a:xfrm>
          <a:prstGeom prst="rect">
            <a:avLst/>
          </a:prstGeom>
        </p:spPr>
      </p:pic>
    </p:spTree>
    <p:extLst>
      <p:ext uri="{BB962C8B-B14F-4D97-AF65-F5344CB8AC3E}">
        <p14:creationId xmlns:p14="http://schemas.microsoft.com/office/powerpoint/2010/main" val="9778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FE3C5-CB7E-E1D3-0D5A-ABF0ACC7B8B6}"/>
              </a:ext>
            </a:extLst>
          </p:cNvPr>
          <p:cNvSpPr>
            <a:spLocks noGrp="1"/>
          </p:cNvSpPr>
          <p:nvPr>
            <p:ph type="title"/>
          </p:nvPr>
        </p:nvSpPr>
        <p:spPr/>
        <p:txBody>
          <a:bodyPr/>
          <a:lstStyle/>
          <a:p>
            <a:r>
              <a:rPr lang="tr-TR" dirty="0" err="1"/>
              <a:t>Resıduals</a:t>
            </a:r>
            <a:r>
              <a:rPr lang="tr-TR" dirty="0"/>
              <a:t> (ERRORS) -  artıklar</a:t>
            </a:r>
          </a:p>
        </p:txBody>
      </p:sp>
      <p:sp>
        <p:nvSpPr>
          <p:cNvPr id="3" name="İçerik Yer Tutucusu 2">
            <a:extLst>
              <a:ext uri="{FF2B5EF4-FFF2-40B4-BE49-F238E27FC236}">
                <a16:creationId xmlns:a16="http://schemas.microsoft.com/office/drawing/2014/main" id="{C435616D-E721-60FF-A9CA-B974CC01E358}"/>
              </a:ext>
            </a:extLst>
          </p:cNvPr>
          <p:cNvSpPr>
            <a:spLocks noGrp="1"/>
          </p:cNvSpPr>
          <p:nvPr>
            <p:ph idx="1"/>
          </p:nvPr>
        </p:nvSpPr>
        <p:spPr>
          <a:xfrm>
            <a:off x="1451579" y="1988837"/>
            <a:ext cx="9603275" cy="3450613"/>
          </a:xfrm>
        </p:spPr>
        <p:txBody>
          <a:bodyPr/>
          <a:lstStyle/>
          <a:p>
            <a:r>
              <a:rPr lang="tr-TR" b="0" i="0" dirty="0">
                <a:solidFill>
                  <a:srgbClr val="3C4043"/>
                </a:solidFill>
                <a:effectLst/>
                <a:latin typeface="Roboto" panose="02000000000000000000" pitchFamily="2" charset="0"/>
              </a:rPr>
              <a:t>Artık, bir noktanın regresyon çizgisinden dikey olarak ne kadar uzakta olduğunun bir ölçüsüdür. Basitçe, tahmin edilen değer ile gözlemlenen gerçek değer arasındaki hatadır.</a:t>
            </a:r>
            <a:endParaRPr lang="tr-TR" dirty="0"/>
          </a:p>
        </p:txBody>
      </p:sp>
      <p:pic>
        <p:nvPicPr>
          <p:cNvPr id="2050" name="Picture 2">
            <a:extLst>
              <a:ext uri="{FF2B5EF4-FFF2-40B4-BE49-F238E27FC236}">
                <a16:creationId xmlns:a16="http://schemas.microsoft.com/office/drawing/2014/main" id="{63CA6957-CAE1-B498-ABEA-A7D3254F1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4" y="3497853"/>
            <a:ext cx="3380534" cy="4325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F68C04A-2809-5F1E-1C01-A165E18F0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216" y="3147339"/>
            <a:ext cx="39052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31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a:extLst>
              <a:ext uri="{FF2B5EF4-FFF2-40B4-BE49-F238E27FC236}">
                <a16:creationId xmlns:a16="http://schemas.microsoft.com/office/drawing/2014/main" id="{8AA59703-BD58-5F22-265D-2C7413AAA7DC}"/>
              </a:ext>
            </a:extLst>
          </p:cNvPr>
          <p:cNvPicPr>
            <a:picLocks noChangeAspect="1"/>
          </p:cNvPicPr>
          <p:nvPr/>
        </p:nvPicPr>
        <p:blipFill>
          <a:blip r:embed="rId2"/>
          <a:stretch>
            <a:fillRect/>
          </a:stretch>
        </p:blipFill>
        <p:spPr>
          <a:xfrm>
            <a:off x="0" y="0"/>
            <a:ext cx="5673352" cy="6858001"/>
          </a:xfrm>
          <a:prstGeom prst="rect">
            <a:avLst/>
          </a:prstGeom>
        </p:spPr>
      </p:pic>
      <p:pic>
        <p:nvPicPr>
          <p:cNvPr id="15" name="Resim 14">
            <a:extLst>
              <a:ext uri="{FF2B5EF4-FFF2-40B4-BE49-F238E27FC236}">
                <a16:creationId xmlns:a16="http://schemas.microsoft.com/office/drawing/2014/main" id="{86A8651D-6A4A-6C20-6D29-4F0F66445095}"/>
              </a:ext>
            </a:extLst>
          </p:cNvPr>
          <p:cNvPicPr>
            <a:picLocks noChangeAspect="1"/>
          </p:cNvPicPr>
          <p:nvPr/>
        </p:nvPicPr>
        <p:blipFill rotWithShape="1">
          <a:blip r:embed="rId3"/>
          <a:srcRect r="39041"/>
          <a:stretch/>
        </p:blipFill>
        <p:spPr>
          <a:xfrm>
            <a:off x="6229164" y="-1"/>
            <a:ext cx="5962836" cy="5092581"/>
          </a:xfrm>
          <a:prstGeom prst="rect">
            <a:avLst/>
          </a:prstGeom>
        </p:spPr>
      </p:pic>
    </p:spTree>
    <p:extLst>
      <p:ext uri="{BB962C8B-B14F-4D97-AF65-F5344CB8AC3E}">
        <p14:creationId xmlns:p14="http://schemas.microsoft.com/office/powerpoint/2010/main" val="297852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6D36C5-420F-9739-B70F-D0CDDFF907C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748044D-2FE0-C5DA-6508-DC66A9CCA410}"/>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88591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32E42-5C62-AA76-97B8-7C5809726D8A}"/>
              </a:ext>
            </a:extLst>
          </p:cNvPr>
          <p:cNvSpPr>
            <a:spLocks noGrp="1"/>
          </p:cNvSpPr>
          <p:nvPr>
            <p:ph type="title"/>
          </p:nvPr>
        </p:nvSpPr>
        <p:spPr/>
        <p:txBody>
          <a:bodyPr/>
          <a:lstStyle/>
          <a:p>
            <a:r>
              <a:rPr lang="tr-TR" dirty="0" err="1"/>
              <a:t>Lınear</a:t>
            </a:r>
            <a:r>
              <a:rPr lang="tr-TR" dirty="0"/>
              <a:t> </a:t>
            </a:r>
            <a:r>
              <a:rPr lang="tr-TR" dirty="0" err="1"/>
              <a:t>regressıon</a:t>
            </a:r>
            <a:r>
              <a:rPr lang="tr-TR" dirty="0"/>
              <a:t> algoritmaları</a:t>
            </a:r>
          </a:p>
        </p:txBody>
      </p:sp>
      <p:sp>
        <p:nvSpPr>
          <p:cNvPr id="3" name="İçerik Yer Tutucusu 2">
            <a:extLst>
              <a:ext uri="{FF2B5EF4-FFF2-40B4-BE49-F238E27FC236}">
                <a16:creationId xmlns:a16="http://schemas.microsoft.com/office/drawing/2014/main" id="{C773444B-5D2D-A001-B572-3D60EB0CD4C5}"/>
              </a:ext>
            </a:extLst>
          </p:cNvPr>
          <p:cNvSpPr>
            <a:spLocks noGrp="1"/>
          </p:cNvSpPr>
          <p:nvPr>
            <p:ph idx="1"/>
          </p:nvPr>
        </p:nvSpPr>
        <p:spPr/>
        <p:txBody>
          <a:bodyPr/>
          <a:lstStyle/>
          <a:p>
            <a:r>
              <a:rPr lang="tr-TR" dirty="0"/>
              <a:t>Simple </a:t>
            </a:r>
            <a:r>
              <a:rPr lang="tr-TR" dirty="0" err="1"/>
              <a:t>Linear</a:t>
            </a:r>
            <a:r>
              <a:rPr lang="tr-TR" dirty="0"/>
              <a:t> </a:t>
            </a:r>
            <a:r>
              <a:rPr lang="tr-TR" dirty="0" err="1"/>
              <a:t>Regression</a:t>
            </a:r>
            <a:r>
              <a:rPr lang="tr-TR" dirty="0"/>
              <a:t> *</a:t>
            </a:r>
          </a:p>
          <a:p>
            <a:r>
              <a:rPr lang="tr-TR" dirty="0"/>
              <a:t>Multiple </a:t>
            </a:r>
            <a:r>
              <a:rPr lang="tr-TR" dirty="0" err="1"/>
              <a:t>Linear</a:t>
            </a:r>
            <a:r>
              <a:rPr lang="tr-TR" dirty="0"/>
              <a:t> </a:t>
            </a:r>
            <a:r>
              <a:rPr lang="tr-TR" dirty="0" err="1"/>
              <a:t>Regression</a:t>
            </a:r>
            <a:r>
              <a:rPr lang="tr-TR" dirty="0"/>
              <a:t> *</a:t>
            </a:r>
          </a:p>
          <a:p>
            <a:r>
              <a:rPr lang="tr-TR" dirty="0" err="1"/>
              <a:t>Ridge</a:t>
            </a:r>
            <a:r>
              <a:rPr lang="tr-TR" dirty="0"/>
              <a:t> </a:t>
            </a:r>
            <a:r>
              <a:rPr lang="tr-TR" dirty="0" err="1"/>
              <a:t>Regression</a:t>
            </a:r>
            <a:endParaRPr lang="tr-TR" dirty="0"/>
          </a:p>
          <a:p>
            <a:r>
              <a:rPr lang="tr-TR" dirty="0" err="1"/>
              <a:t>Lasso</a:t>
            </a:r>
            <a:r>
              <a:rPr lang="tr-TR" dirty="0"/>
              <a:t> </a:t>
            </a:r>
            <a:r>
              <a:rPr lang="tr-TR" dirty="0" err="1"/>
              <a:t>Regression</a:t>
            </a:r>
            <a:endParaRPr lang="tr-TR" dirty="0"/>
          </a:p>
          <a:p>
            <a:r>
              <a:rPr lang="tr-TR" dirty="0" err="1"/>
              <a:t>ElasticNet</a:t>
            </a:r>
            <a:r>
              <a:rPr lang="tr-TR" dirty="0"/>
              <a:t> </a:t>
            </a:r>
            <a:r>
              <a:rPr lang="tr-TR" dirty="0" err="1"/>
              <a:t>Regression</a:t>
            </a:r>
            <a:endParaRPr lang="tr-TR" dirty="0"/>
          </a:p>
        </p:txBody>
      </p:sp>
    </p:spTree>
    <p:extLst>
      <p:ext uri="{BB962C8B-B14F-4D97-AF65-F5344CB8AC3E}">
        <p14:creationId xmlns:p14="http://schemas.microsoft.com/office/powerpoint/2010/main" val="399829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D4B162-83F6-7D31-024A-BCD52C0407D2}"/>
              </a:ext>
            </a:extLst>
          </p:cNvPr>
          <p:cNvSpPr>
            <a:spLocks noGrp="1"/>
          </p:cNvSpPr>
          <p:nvPr>
            <p:ph type="title"/>
          </p:nvPr>
        </p:nvSpPr>
        <p:spPr/>
        <p:txBody>
          <a:bodyPr/>
          <a:lstStyle/>
          <a:p>
            <a:r>
              <a:rPr lang="tr-TR" dirty="0" err="1"/>
              <a:t>Sımple</a:t>
            </a:r>
            <a:r>
              <a:rPr lang="tr-TR" dirty="0"/>
              <a:t> </a:t>
            </a:r>
            <a:r>
              <a:rPr lang="tr-TR" dirty="0" err="1"/>
              <a:t>lınear</a:t>
            </a:r>
            <a:r>
              <a:rPr lang="tr-TR" dirty="0"/>
              <a:t> </a:t>
            </a:r>
            <a:r>
              <a:rPr lang="tr-TR" dirty="0" err="1"/>
              <a:t>regressıon</a:t>
            </a:r>
            <a:endParaRPr lang="tr-TR" dirty="0"/>
          </a:p>
        </p:txBody>
      </p:sp>
      <p:sp>
        <p:nvSpPr>
          <p:cNvPr id="3" name="İçerik Yer Tutucusu 2">
            <a:extLst>
              <a:ext uri="{FF2B5EF4-FFF2-40B4-BE49-F238E27FC236}">
                <a16:creationId xmlns:a16="http://schemas.microsoft.com/office/drawing/2014/main" id="{015F8DCD-22A7-8C7C-AF61-B2A0AABCA364}"/>
              </a:ext>
            </a:extLst>
          </p:cNvPr>
          <p:cNvSpPr>
            <a:spLocks noGrp="1"/>
          </p:cNvSpPr>
          <p:nvPr>
            <p:ph idx="1"/>
          </p:nvPr>
        </p:nvSpPr>
        <p:spPr/>
        <p:txBody>
          <a:bodyPr>
            <a:normAutofit fontScale="85000" lnSpcReduction="10000"/>
          </a:bodyPr>
          <a:lstStyle/>
          <a:p>
            <a:r>
              <a:rPr lang="tr-TR" dirty="0"/>
              <a:t>Sadece iki niceliksel değişken arasındaki ilişkiyi tahmin etmek için basit doğrusal regresyon kullanılır. Aşağıdakileri bilmek istediğinizde basit doğrusal regresyonu kullanabilirsiniz:</a:t>
            </a:r>
          </a:p>
          <a:p>
            <a:endParaRPr lang="tr-TR" dirty="0"/>
          </a:p>
          <a:p>
            <a:r>
              <a:rPr lang="tr-TR" dirty="0"/>
              <a:t>İki değişken arasındaki ilişkinin ne kadar güçlü olduğu (örneğin yağış ve toprak erozyonu arasındaki ilişki).</a:t>
            </a:r>
          </a:p>
          <a:p>
            <a:r>
              <a:rPr lang="tr-TR" dirty="0"/>
              <a:t>Bağımsız değişkenin belirli bir değerindeki bağımlı değişkenin değeri (örneğin, belirli bir yağış düzeyinde toprak erozyonu miktarı).</a:t>
            </a:r>
          </a:p>
          <a:p>
            <a:r>
              <a:rPr lang="tr-TR" dirty="0"/>
              <a:t>Regresyon modelleri, değişkenler arasındaki ilişkiyi gözlemlenen verilere bir çizgi oluşturarak açıklar. Doğrusal regresyon modelleri düz bir çizgi kullanırken, lojistik ve doğrusal olmayan regresyon modelleri eğri bir çizgi kullanır. Regresyon, bağımsız değişken(</a:t>
            </a:r>
            <a:r>
              <a:rPr lang="tr-TR" dirty="0" err="1"/>
              <a:t>ler</a:t>
            </a:r>
            <a:r>
              <a:rPr lang="tr-TR" dirty="0"/>
              <a:t>) değiştikçe bağımlı değişkenin nasıl değişeceğini tahmin etmenizi sağlar.</a:t>
            </a:r>
          </a:p>
        </p:txBody>
      </p:sp>
    </p:spTree>
    <p:extLst>
      <p:ext uri="{BB962C8B-B14F-4D97-AF65-F5344CB8AC3E}">
        <p14:creationId xmlns:p14="http://schemas.microsoft.com/office/powerpoint/2010/main" val="161040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715609-B729-FD64-FA4E-0F955DD3F2E0}"/>
              </a:ext>
            </a:extLst>
          </p:cNvPr>
          <p:cNvSpPr>
            <a:spLocks noGrp="1"/>
          </p:cNvSpPr>
          <p:nvPr>
            <p:ph type="title"/>
          </p:nvPr>
        </p:nvSpPr>
        <p:spPr/>
        <p:txBody>
          <a:bodyPr/>
          <a:lstStyle/>
          <a:p>
            <a:r>
              <a:rPr lang="tr-TR" dirty="0" err="1"/>
              <a:t>Sımple</a:t>
            </a:r>
            <a:r>
              <a:rPr lang="tr-TR" dirty="0"/>
              <a:t> </a:t>
            </a:r>
            <a:r>
              <a:rPr lang="tr-TR" dirty="0" err="1"/>
              <a:t>lınear</a:t>
            </a:r>
            <a:r>
              <a:rPr lang="tr-TR" dirty="0"/>
              <a:t> </a:t>
            </a:r>
            <a:r>
              <a:rPr lang="tr-TR" dirty="0" err="1"/>
              <a:t>regressıon</a:t>
            </a:r>
            <a:r>
              <a:rPr lang="tr-TR" dirty="0"/>
              <a:t> örnek</a:t>
            </a:r>
          </a:p>
        </p:txBody>
      </p:sp>
      <p:sp>
        <p:nvSpPr>
          <p:cNvPr id="3" name="İçerik Yer Tutucusu 2">
            <a:extLst>
              <a:ext uri="{FF2B5EF4-FFF2-40B4-BE49-F238E27FC236}">
                <a16:creationId xmlns:a16="http://schemas.microsoft.com/office/drawing/2014/main" id="{EED8C769-F19F-CD95-4D01-6B7C04C7C4A6}"/>
              </a:ext>
            </a:extLst>
          </p:cNvPr>
          <p:cNvSpPr>
            <a:spLocks noGrp="1"/>
          </p:cNvSpPr>
          <p:nvPr>
            <p:ph idx="1"/>
          </p:nvPr>
        </p:nvSpPr>
        <p:spPr/>
        <p:txBody>
          <a:bodyPr/>
          <a:lstStyle/>
          <a:p>
            <a:r>
              <a:rPr lang="tr-TR" b="0" i="0" dirty="0">
                <a:solidFill>
                  <a:srgbClr val="3C4043"/>
                </a:solidFill>
                <a:effectLst/>
                <a:latin typeface="Roboto" panose="020F0502020204030204" pitchFamily="2" charset="0"/>
              </a:rPr>
              <a:t>Gelir ve mutluluk arasındaki ilişkiyle ilgilenen bir sosyal araştırmacısınız. Gelirleri 15.000 ile 75.000 arasında değişen 500 kişiye anket yapıyorsunuz ve onlardan mutluluklarını 1'den 10'a kadar derecelendirmelerini istiyorsunuz. </a:t>
            </a:r>
          </a:p>
          <a:p>
            <a:r>
              <a:rPr lang="tr-TR" b="0" i="0" dirty="0">
                <a:solidFill>
                  <a:srgbClr val="FF0000"/>
                </a:solidFill>
                <a:effectLst/>
                <a:latin typeface="Roboto" panose="020F0502020204030204" pitchFamily="2" charset="0"/>
              </a:rPr>
              <a:t>Bağımsız değişkeniniz (gelir) </a:t>
            </a:r>
            <a:r>
              <a:rPr lang="tr-TR" b="0" i="0" dirty="0">
                <a:solidFill>
                  <a:srgbClr val="3C4043"/>
                </a:solidFill>
                <a:effectLst/>
                <a:latin typeface="Roboto" panose="020F0502020204030204" pitchFamily="2" charset="0"/>
              </a:rPr>
              <a:t>ve </a:t>
            </a:r>
            <a:r>
              <a:rPr lang="tr-TR" b="0" i="0" dirty="0">
                <a:solidFill>
                  <a:srgbClr val="FF0000"/>
                </a:solidFill>
                <a:effectLst/>
                <a:latin typeface="Roboto" panose="020F0502020204030204" pitchFamily="2" charset="0"/>
              </a:rPr>
              <a:t>bağımlı değişkeniniz (mutluluk) </a:t>
            </a:r>
            <a:r>
              <a:rPr lang="tr-TR" b="0" i="0" dirty="0">
                <a:solidFill>
                  <a:srgbClr val="3C4043"/>
                </a:solidFill>
                <a:effectLst/>
                <a:latin typeface="Roboto" panose="020F0502020204030204" pitchFamily="2" charset="0"/>
              </a:rPr>
              <a:t>nicelikseldir, dolayısıyla aralarında doğrusal bir ilişki olup olmadığını görmek için bir regresyon analizi yapabilirsiniz.</a:t>
            </a:r>
            <a:endParaRPr lang="tr-TR" dirty="0"/>
          </a:p>
        </p:txBody>
      </p:sp>
    </p:spTree>
    <p:extLst>
      <p:ext uri="{BB962C8B-B14F-4D97-AF65-F5344CB8AC3E}">
        <p14:creationId xmlns:p14="http://schemas.microsoft.com/office/powerpoint/2010/main" val="192403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D76430-F6F5-973D-C449-512D0E1821A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4E24009-3458-C293-B88F-4449D1DE3E6A}"/>
              </a:ext>
            </a:extLst>
          </p:cNvPr>
          <p:cNvSpPr>
            <a:spLocks noGrp="1"/>
          </p:cNvSpPr>
          <p:nvPr>
            <p:ph idx="1"/>
          </p:nvPr>
        </p:nvSpPr>
        <p:spPr/>
        <p:txBody>
          <a:bodyPr>
            <a:normAutofit fontScale="85000" lnSpcReduction="20000"/>
          </a:bodyPr>
          <a:lstStyle/>
          <a:p>
            <a:r>
              <a:rPr lang="tr-TR" b="0" i="0" dirty="0">
                <a:solidFill>
                  <a:srgbClr val="3C4043"/>
                </a:solidFill>
                <a:effectLst/>
                <a:latin typeface="Roboto" panose="02000000000000000000" pitchFamily="2" charset="0"/>
              </a:rPr>
              <a:t>Basit doğrusal regresyon parametrik bir testtir, yani veriler hakkında belirli varsayımlarda bulunur. Bu varsayımlar şunlardır: </a:t>
            </a:r>
          </a:p>
          <a:p>
            <a:r>
              <a:rPr lang="tr-TR" b="0" i="0" dirty="0">
                <a:solidFill>
                  <a:srgbClr val="FF0000"/>
                </a:solidFill>
                <a:effectLst/>
                <a:latin typeface="Roboto" panose="02000000000000000000" pitchFamily="2" charset="0"/>
              </a:rPr>
              <a:t>Varyansın homojenliği (</a:t>
            </a:r>
            <a:r>
              <a:rPr lang="tr-TR" b="0" i="0" dirty="0" err="1">
                <a:solidFill>
                  <a:srgbClr val="FF0000"/>
                </a:solidFill>
                <a:effectLst/>
                <a:latin typeface="Roboto" panose="02000000000000000000" pitchFamily="2" charset="0"/>
              </a:rPr>
              <a:t>homoskedastisite</a:t>
            </a:r>
            <a:r>
              <a:rPr lang="tr-TR" b="0" i="0" dirty="0">
                <a:solidFill>
                  <a:srgbClr val="FF0000"/>
                </a:solidFill>
                <a:effectLst/>
                <a:latin typeface="Roboto" panose="02000000000000000000" pitchFamily="2" charset="0"/>
              </a:rPr>
              <a:t>): </a:t>
            </a:r>
            <a:r>
              <a:rPr lang="tr-TR" b="0" i="0" dirty="0">
                <a:solidFill>
                  <a:srgbClr val="3C4043"/>
                </a:solidFill>
                <a:effectLst/>
                <a:latin typeface="Roboto" panose="02000000000000000000" pitchFamily="2" charset="0"/>
              </a:rPr>
              <a:t>Tahminimizdeki hatanın boyutu, bağımsız değişkenin değerleri arasında önemli ölçüde değişmez. </a:t>
            </a:r>
          </a:p>
          <a:p>
            <a:r>
              <a:rPr lang="tr-TR" b="0" i="0" dirty="0">
                <a:solidFill>
                  <a:srgbClr val="FF0000"/>
                </a:solidFill>
                <a:effectLst/>
                <a:latin typeface="Roboto" panose="02000000000000000000" pitchFamily="2" charset="0"/>
              </a:rPr>
              <a:t>Gözlemlerin bağımsızlığı: </a:t>
            </a:r>
            <a:r>
              <a:rPr lang="tr-TR" b="0" i="0" dirty="0">
                <a:solidFill>
                  <a:srgbClr val="3C4043"/>
                </a:solidFill>
                <a:effectLst/>
                <a:latin typeface="Roboto" panose="02000000000000000000" pitchFamily="2" charset="0"/>
              </a:rPr>
              <a:t>Veri kümesindeki gözlemler istatistiksel olarak geçerli örnekleme yöntemleri kullanılarak toplanmıştır ve gözlemler arasında gizli ilişkiler yoktur. </a:t>
            </a:r>
          </a:p>
          <a:p>
            <a:r>
              <a:rPr lang="tr-TR" b="0" i="0" dirty="0">
                <a:solidFill>
                  <a:srgbClr val="FF0000"/>
                </a:solidFill>
                <a:effectLst/>
                <a:latin typeface="Roboto" panose="02000000000000000000" pitchFamily="2" charset="0"/>
              </a:rPr>
              <a:t>Normallik: </a:t>
            </a:r>
            <a:r>
              <a:rPr lang="tr-TR" b="0" i="0" dirty="0">
                <a:solidFill>
                  <a:srgbClr val="3C4043"/>
                </a:solidFill>
                <a:effectLst/>
                <a:latin typeface="Roboto" panose="02000000000000000000" pitchFamily="2" charset="0"/>
              </a:rPr>
              <a:t>Veriler normal dağılıma uygundur. </a:t>
            </a:r>
          </a:p>
          <a:p>
            <a:pPr marL="0" indent="0">
              <a:buNone/>
            </a:pPr>
            <a:r>
              <a:rPr lang="tr-TR" b="0" i="0" dirty="0">
                <a:solidFill>
                  <a:srgbClr val="3C4043"/>
                </a:solidFill>
                <a:effectLst/>
                <a:latin typeface="Roboto" panose="02000000000000000000" pitchFamily="2" charset="0"/>
              </a:rPr>
              <a:t>Doğrusal regresyon ek bir varsayımda bulunur:</a:t>
            </a:r>
          </a:p>
          <a:p>
            <a:r>
              <a:rPr lang="tr-TR" b="0" i="0" dirty="0">
                <a:solidFill>
                  <a:srgbClr val="FF0000"/>
                </a:solidFill>
                <a:effectLst/>
                <a:latin typeface="Roboto" panose="02000000000000000000" pitchFamily="2" charset="0"/>
              </a:rPr>
              <a:t> Bağımsız ve bağımlı değişken arasındaki ilişki doğrusaldır: </a:t>
            </a:r>
            <a:r>
              <a:rPr lang="tr-TR" b="0" i="0" dirty="0">
                <a:solidFill>
                  <a:srgbClr val="3C4043"/>
                </a:solidFill>
                <a:effectLst/>
                <a:latin typeface="Roboto" panose="02000000000000000000" pitchFamily="2" charset="0"/>
              </a:rPr>
              <a:t>Veri noktalarına en iyi uyum sağlayan çizgi düz bir çizgidir (bir eğri veya bir tür gruplandırma faktörü yerine).</a:t>
            </a:r>
            <a:endParaRPr lang="tr-TR" dirty="0"/>
          </a:p>
        </p:txBody>
      </p:sp>
    </p:spTree>
    <p:extLst>
      <p:ext uri="{BB962C8B-B14F-4D97-AF65-F5344CB8AC3E}">
        <p14:creationId xmlns:p14="http://schemas.microsoft.com/office/powerpoint/2010/main" val="148059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958860-935A-B7E1-E1CB-AEDF3BB9C412}"/>
              </a:ext>
            </a:extLst>
          </p:cNvPr>
          <p:cNvSpPr>
            <a:spLocks noGrp="1"/>
          </p:cNvSpPr>
          <p:nvPr>
            <p:ph type="title"/>
          </p:nvPr>
        </p:nvSpPr>
        <p:spPr/>
        <p:txBody>
          <a:bodyPr/>
          <a:lstStyle/>
          <a:p>
            <a:r>
              <a:rPr lang="tr-TR" dirty="0"/>
              <a:t>SIMPLE LINEAR REGRESSION NASIL UYGULANIR</a:t>
            </a:r>
          </a:p>
        </p:txBody>
      </p:sp>
      <p:pic>
        <p:nvPicPr>
          <p:cNvPr id="1028" name="Picture 4">
            <a:extLst>
              <a:ext uri="{FF2B5EF4-FFF2-40B4-BE49-F238E27FC236}">
                <a16:creationId xmlns:a16="http://schemas.microsoft.com/office/drawing/2014/main" id="{CDDFD083-1C82-60C3-A537-484C81449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3754"/>
            <a:ext cx="7485529" cy="4209006"/>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9E720696-4B0F-6878-CD8D-9774061E9F32}"/>
              </a:ext>
            </a:extLst>
          </p:cNvPr>
          <p:cNvSpPr txBox="1"/>
          <p:nvPr/>
        </p:nvSpPr>
        <p:spPr>
          <a:xfrm>
            <a:off x="7485529" y="1853753"/>
            <a:ext cx="4320989" cy="4247317"/>
          </a:xfrm>
          <a:prstGeom prst="rect">
            <a:avLst/>
          </a:prstGeom>
          <a:noFill/>
        </p:spPr>
        <p:txBody>
          <a:bodyPr wrap="square">
            <a:spAutoFit/>
          </a:bodyPr>
          <a:lstStyle/>
          <a:p>
            <a:r>
              <a:rPr lang="tr-TR" dirty="0">
                <a:solidFill>
                  <a:srgbClr val="FF0000"/>
                </a:solidFill>
              </a:rPr>
              <a:t>Şapkalı y</a:t>
            </a:r>
            <a:r>
              <a:rPr lang="tr-TR" dirty="0"/>
              <a:t>, bağımsız değişkenin (x) herhangi bir değeri için bağımlı değişkenin (y) tahmin edilen değeridir.</a:t>
            </a:r>
          </a:p>
          <a:p>
            <a:endParaRPr lang="tr-TR" dirty="0"/>
          </a:p>
          <a:p>
            <a:r>
              <a:rPr lang="tr-TR" dirty="0">
                <a:solidFill>
                  <a:srgbClr val="FF0000"/>
                </a:solidFill>
              </a:rPr>
              <a:t>B0</a:t>
            </a:r>
            <a:r>
              <a:rPr lang="tr-TR" dirty="0"/>
              <a:t> kesişme noktasıdır, x 0 olduğunda y'nin tahmin edilen değeridir.</a:t>
            </a:r>
          </a:p>
          <a:p>
            <a:endParaRPr lang="tr-TR" dirty="0"/>
          </a:p>
          <a:p>
            <a:r>
              <a:rPr lang="tr-TR" dirty="0">
                <a:solidFill>
                  <a:srgbClr val="FF0000"/>
                </a:solidFill>
              </a:rPr>
              <a:t>B1 </a:t>
            </a:r>
            <a:r>
              <a:rPr lang="tr-TR" dirty="0"/>
              <a:t>regresyon katsayısıdır - x arttıkça y'nin ne kadar değişmesini beklediğimiz.</a:t>
            </a:r>
          </a:p>
          <a:p>
            <a:endParaRPr lang="tr-TR" dirty="0"/>
          </a:p>
          <a:p>
            <a:r>
              <a:rPr lang="tr-TR" dirty="0">
                <a:solidFill>
                  <a:srgbClr val="FF0000"/>
                </a:solidFill>
              </a:rPr>
              <a:t>x</a:t>
            </a:r>
            <a:r>
              <a:rPr lang="tr-TR" dirty="0"/>
              <a:t> bağımsız değişkendir (beklediğimiz değişken y'yi etkilemektedir).</a:t>
            </a:r>
          </a:p>
          <a:p>
            <a:endParaRPr lang="tr-TR" dirty="0"/>
          </a:p>
          <a:p>
            <a:r>
              <a:rPr lang="tr-TR" dirty="0">
                <a:solidFill>
                  <a:srgbClr val="FF0000"/>
                </a:solidFill>
              </a:rPr>
              <a:t>e, </a:t>
            </a:r>
            <a:r>
              <a:rPr lang="tr-TR" dirty="0"/>
              <a:t>tahminin hatasıdır veya regresyon katsayısı tahminimizde ne kadar değişiklik vardır.</a:t>
            </a:r>
          </a:p>
        </p:txBody>
      </p:sp>
    </p:spTree>
    <p:extLst>
      <p:ext uri="{BB962C8B-B14F-4D97-AF65-F5344CB8AC3E}">
        <p14:creationId xmlns:p14="http://schemas.microsoft.com/office/powerpoint/2010/main" val="425685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A3E6114-7C2B-66FC-492D-827918259114}"/>
              </a:ext>
            </a:extLst>
          </p:cNvPr>
          <p:cNvSpPr>
            <a:spLocks noGrp="1"/>
          </p:cNvSpPr>
          <p:nvPr>
            <p:ph idx="1"/>
          </p:nvPr>
        </p:nvSpPr>
        <p:spPr/>
        <p:txBody>
          <a:bodyPr/>
          <a:lstStyle/>
          <a:p>
            <a:r>
              <a:rPr lang="tr-TR" dirty="0">
                <a:solidFill>
                  <a:srgbClr val="FF0000"/>
                </a:solidFill>
              </a:rPr>
              <a:t>Doğrusal regresyon, modelin toplam hatasını (e) en aza indiren regresyon katsayısını (B1) arayarak verileriniz üzerinden en uygun çizgiyi bulur.</a:t>
            </a:r>
          </a:p>
          <a:p>
            <a:r>
              <a:rPr lang="tr-TR" dirty="0"/>
              <a:t>Bunun için çeşitli kütüphaneler ve programlama dilleri </a:t>
            </a:r>
            <a:r>
              <a:rPr lang="tr-TR" dirty="0" err="1"/>
              <a:t>kullanılabilir.Bizler</a:t>
            </a:r>
            <a:r>
              <a:rPr lang="tr-TR" dirty="0"/>
              <a:t> </a:t>
            </a:r>
            <a:r>
              <a:rPr lang="tr-TR" dirty="0" err="1"/>
              <a:t>sklearn</a:t>
            </a:r>
            <a:r>
              <a:rPr lang="tr-TR" dirty="0"/>
              <a:t> kütüphanesini kullanacağız.</a:t>
            </a:r>
          </a:p>
          <a:p>
            <a:pPr marL="0" indent="0">
              <a:buNone/>
            </a:pPr>
            <a:endParaRPr lang="tr-TR" dirty="0"/>
          </a:p>
        </p:txBody>
      </p:sp>
    </p:spTree>
    <p:extLst>
      <p:ext uri="{BB962C8B-B14F-4D97-AF65-F5344CB8AC3E}">
        <p14:creationId xmlns:p14="http://schemas.microsoft.com/office/powerpoint/2010/main" val="378107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341AE5-33EA-4D55-A49D-5B420BD0913C}"/>
              </a:ext>
            </a:extLst>
          </p:cNvPr>
          <p:cNvSpPr>
            <a:spLocks noGrp="1"/>
          </p:cNvSpPr>
          <p:nvPr>
            <p:ph type="title"/>
          </p:nvPr>
        </p:nvSpPr>
        <p:spPr/>
        <p:txBody>
          <a:bodyPr/>
          <a:lstStyle/>
          <a:p>
            <a:r>
              <a:rPr lang="tr-TR" dirty="0" err="1"/>
              <a:t>Sımple</a:t>
            </a:r>
            <a:r>
              <a:rPr lang="tr-TR" dirty="0"/>
              <a:t> </a:t>
            </a:r>
            <a:r>
              <a:rPr lang="tr-TR" dirty="0" err="1"/>
              <a:t>lınear</a:t>
            </a:r>
            <a:r>
              <a:rPr lang="tr-TR" dirty="0"/>
              <a:t> </a:t>
            </a:r>
            <a:r>
              <a:rPr lang="tr-TR" dirty="0" err="1"/>
              <a:t>regessıon</a:t>
            </a:r>
            <a:r>
              <a:rPr lang="tr-TR" dirty="0"/>
              <a:t> - </a:t>
            </a:r>
            <a:r>
              <a:rPr lang="tr-TR" dirty="0" err="1"/>
              <a:t>code</a:t>
            </a:r>
            <a:endParaRPr lang="tr-TR" dirty="0"/>
          </a:p>
        </p:txBody>
      </p:sp>
      <p:pic>
        <p:nvPicPr>
          <p:cNvPr id="5" name="Resim 4">
            <a:extLst>
              <a:ext uri="{FF2B5EF4-FFF2-40B4-BE49-F238E27FC236}">
                <a16:creationId xmlns:a16="http://schemas.microsoft.com/office/drawing/2014/main" id="{3D260A2D-1A41-1AC3-2D33-0F3B38EF3249}"/>
              </a:ext>
            </a:extLst>
          </p:cNvPr>
          <p:cNvPicPr>
            <a:picLocks noChangeAspect="1"/>
          </p:cNvPicPr>
          <p:nvPr/>
        </p:nvPicPr>
        <p:blipFill>
          <a:blip r:embed="rId2"/>
          <a:stretch>
            <a:fillRect/>
          </a:stretch>
        </p:blipFill>
        <p:spPr>
          <a:xfrm>
            <a:off x="0" y="1996195"/>
            <a:ext cx="7942729" cy="4861805"/>
          </a:xfrm>
          <a:prstGeom prst="rect">
            <a:avLst/>
          </a:prstGeom>
        </p:spPr>
      </p:pic>
      <p:sp>
        <p:nvSpPr>
          <p:cNvPr id="6" name="Metin kutusu 5">
            <a:extLst>
              <a:ext uri="{FF2B5EF4-FFF2-40B4-BE49-F238E27FC236}">
                <a16:creationId xmlns:a16="http://schemas.microsoft.com/office/drawing/2014/main" id="{5A6EE2FB-BF1C-2C62-B1BA-6AA8C9F2365C}"/>
              </a:ext>
            </a:extLst>
          </p:cNvPr>
          <p:cNvSpPr txBox="1"/>
          <p:nvPr/>
        </p:nvSpPr>
        <p:spPr>
          <a:xfrm>
            <a:off x="8857129" y="2205318"/>
            <a:ext cx="3146612" cy="646331"/>
          </a:xfrm>
          <a:prstGeom prst="rect">
            <a:avLst/>
          </a:prstGeom>
          <a:noFill/>
        </p:spPr>
        <p:txBody>
          <a:bodyPr wrap="square" rtlCol="0">
            <a:spAutoFit/>
          </a:bodyPr>
          <a:lstStyle/>
          <a:p>
            <a:r>
              <a:rPr lang="tr-TR" dirty="0"/>
              <a:t>İlgili </a:t>
            </a:r>
            <a:r>
              <a:rPr lang="tr-TR" dirty="0" err="1"/>
              <a:t>Verisetini</a:t>
            </a:r>
            <a:r>
              <a:rPr lang="tr-TR" dirty="0"/>
              <a:t> </a:t>
            </a:r>
            <a:r>
              <a:rPr lang="tr-TR" dirty="0" err="1"/>
              <a:t>import</a:t>
            </a:r>
            <a:r>
              <a:rPr lang="tr-TR" dirty="0"/>
              <a:t> edilerek gerekli bilgiler ediniyoruz.</a:t>
            </a:r>
          </a:p>
        </p:txBody>
      </p:sp>
    </p:spTree>
    <p:extLst>
      <p:ext uri="{BB962C8B-B14F-4D97-AF65-F5344CB8AC3E}">
        <p14:creationId xmlns:p14="http://schemas.microsoft.com/office/powerpoint/2010/main" val="239949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A9E0D7-A382-59FE-8C30-47735E3D9A9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6821BFD-32D7-9418-D976-4EA6CA237C2C}"/>
              </a:ext>
            </a:extLst>
          </p:cNvPr>
          <p:cNvSpPr>
            <a:spLocks noGrp="1"/>
          </p:cNvSpPr>
          <p:nvPr>
            <p:ph idx="1"/>
          </p:nvPr>
        </p:nvSpPr>
        <p:spPr>
          <a:xfrm>
            <a:off x="9569869" y="1932956"/>
            <a:ext cx="2622131" cy="3293467"/>
          </a:xfrm>
        </p:spPr>
        <p:txBody>
          <a:bodyPr>
            <a:normAutofit/>
          </a:bodyPr>
          <a:lstStyle/>
          <a:p>
            <a:r>
              <a:rPr lang="tr-TR" dirty="0"/>
              <a:t>Gerekli verileri, </a:t>
            </a:r>
            <a:r>
              <a:rPr lang="tr-TR" dirty="0" err="1"/>
              <a:t>verisetinden</a:t>
            </a:r>
            <a:r>
              <a:rPr lang="tr-TR" dirty="0"/>
              <a:t> çıkarıp ilgili değişkenlere atadıktan sonra </a:t>
            </a:r>
            <a:r>
              <a:rPr lang="tr-TR" dirty="0" err="1"/>
              <a:t>Linear</a:t>
            </a:r>
            <a:r>
              <a:rPr lang="tr-TR" dirty="0"/>
              <a:t> </a:t>
            </a:r>
            <a:r>
              <a:rPr lang="tr-TR" dirty="0" err="1"/>
              <a:t>Regression</a:t>
            </a:r>
            <a:r>
              <a:rPr lang="tr-TR" dirty="0"/>
              <a:t> Modelimizi  oluşturuyoruz</a:t>
            </a:r>
          </a:p>
        </p:txBody>
      </p:sp>
      <p:pic>
        <p:nvPicPr>
          <p:cNvPr id="5" name="Resim 4">
            <a:extLst>
              <a:ext uri="{FF2B5EF4-FFF2-40B4-BE49-F238E27FC236}">
                <a16:creationId xmlns:a16="http://schemas.microsoft.com/office/drawing/2014/main" id="{159EE3DA-8258-27EB-2D03-A4526D036FB9}"/>
              </a:ext>
            </a:extLst>
          </p:cNvPr>
          <p:cNvPicPr>
            <a:picLocks noChangeAspect="1"/>
          </p:cNvPicPr>
          <p:nvPr/>
        </p:nvPicPr>
        <p:blipFill>
          <a:blip r:embed="rId2"/>
          <a:stretch>
            <a:fillRect/>
          </a:stretch>
        </p:blipFill>
        <p:spPr>
          <a:xfrm>
            <a:off x="273379" y="1853754"/>
            <a:ext cx="8668960" cy="2324424"/>
          </a:xfrm>
          <a:prstGeom prst="rect">
            <a:avLst/>
          </a:prstGeom>
        </p:spPr>
      </p:pic>
    </p:spTree>
    <p:extLst>
      <p:ext uri="{BB962C8B-B14F-4D97-AF65-F5344CB8AC3E}">
        <p14:creationId xmlns:p14="http://schemas.microsoft.com/office/powerpoint/2010/main" val="1129408592"/>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Template>
  <TotalTime>61</TotalTime>
  <Words>480</Words>
  <Application>Microsoft Office PowerPoint</Application>
  <PresentationFormat>Geniş ekran</PresentationFormat>
  <Paragraphs>44</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Gill Sans MT</vt:lpstr>
      <vt:lpstr>Roboto</vt:lpstr>
      <vt:lpstr>Galeri</vt:lpstr>
      <vt:lpstr>SUPERVISED LEARNING</vt:lpstr>
      <vt:lpstr>Lınear regressıon algoritmaları</vt:lpstr>
      <vt:lpstr>Sımple lınear regressıon</vt:lpstr>
      <vt:lpstr>Sımple lınear regressıon örnek</vt:lpstr>
      <vt:lpstr>PowerPoint Sunusu</vt:lpstr>
      <vt:lpstr>SIMPLE LINEAR REGRESSION NASIL UYGULANIR</vt:lpstr>
      <vt:lpstr>PowerPoint Sunusu</vt:lpstr>
      <vt:lpstr>Sımple lınear regessıon - code</vt:lpstr>
      <vt:lpstr>PowerPoint Sunusu</vt:lpstr>
      <vt:lpstr>EL İLE REGRESYON</vt:lpstr>
      <vt:lpstr>El ile regresyon - tahmin</vt:lpstr>
      <vt:lpstr>Resıduals (ERRORS) -  artıklar</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Yusuf Matur</dc:creator>
  <cp:lastModifiedBy>Yusuf Matur</cp:lastModifiedBy>
  <cp:revision>8</cp:revision>
  <dcterms:created xsi:type="dcterms:W3CDTF">2024-01-26T09:12:18Z</dcterms:created>
  <dcterms:modified xsi:type="dcterms:W3CDTF">2024-01-26T10:14:07Z</dcterms:modified>
</cp:coreProperties>
</file>