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B5C91E-4442-4DC7-A333-384C421AEA2B}" type="datetimeFigureOut">
              <a:rPr lang="tr-TR" smtClean="0"/>
              <a:t>11.02.2024</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5DB1E486-7421-49D7-B3D6-0C5681C187B8}"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358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5C91E-4442-4DC7-A333-384C421AEA2B}" type="datetimeFigureOut">
              <a:rPr lang="tr-TR" smtClean="0"/>
              <a:t>11.02.2024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DB1E486-7421-49D7-B3D6-0C5681C187B8}"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458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5C91E-4442-4DC7-A333-384C421AEA2B}" type="datetimeFigureOut">
              <a:rPr lang="tr-TR" smtClean="0"/>
              <a:t>11.02.2024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DB1E486-7421-49D7-B3D6-0C5681C187B8}"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558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5C91E-4442-4DC7-A333-384C421AEA2B}" type="datetimeFigureOut">
              <a:rPr lang="tr-TR" smtClean="0"/>
              <a:t>11.02.2024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DB1E486-7421-49D7-B3D6-0C5681C187B8}"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385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B5C91E-4442-4DC7-A333-384C421AEA2B}" type="datetimeFigureOut">
              <a:rPr lang="tr-TR" smtClean="0"/>
              <a:t>11.02.2024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DB1E486-7421-49D7-B3D6-0C5681C187B8}"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7778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B5C91E-4442-4DC7-A333-384C421AEA2B}" type="datetimeFigureOut">
              <a:rPr lang="tr-TR" smtClean="0"/>
              <a:t>11.02.2024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DB1E486-7421-49D7-B3D6-0C5681C187B8}"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6018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B5C91E-4442-4DC7-A333-384C421AEA2B}" type="datetimeFigureOut">
              <a:rPr lang="tr-TR" smtClean="0"/>
              <a:t>11.02.2024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DB1E486-7421-49D7-B3D6-0C5681C187B8}"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014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B5C91E-4442-4DC7-A333-384C421AEA2B}" type="datetimeFigureOut">
              <a:rPr lang="tr-TR" smtClean="0"/>
              <a:t>11.02.2024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DB1E486-7421-49D7-B3D6-0C5681C187B8}"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349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B5C91E-4442-4DC7-A333-384C421AEA2B}" type="datetimeFigureOut">
              <a:rPr lang="tr-TR" smtClean="0"/>
              <a:t>11.02.2024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DB1E486-7421-49D7-B3D6-0C5681C187B8}" type="slidenum">
              <a:rPr lang="tr-TR" smtClean="0"/>
              <a:t>‹#›</a:t>
            </a:fld>
            <a:endParaRPr lang="tr-TR"/>
          </a:p>
        </p:txBody>
      </p:sp>
    </p:spTree>
    <p:extLst>
      <p:ext uri="{BB962C8B-B14F-4D97-AF65-F5344CB8AC3E}">
        <p14:creationId xmlns:p14="http://schemas.microsoft.com/office/powerpoint/2010/main" val="427897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5C91E-4442-4DC7-A333-384C421AEA2B}" type="datetimeFigureOut">
              <a:rPr lang="tr-TR" smtClean="0"/>
              <a:t>11.02.2024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DB1E486-7421-49D7-B3D6-0C5681C187B8}"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8939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0B5C91E-4442-4DC7-A333-384C421AEA2B}" type="datetimeFigureOut">
              <a:rPr lang="tr-TR" smtClean="0"/>
              <a:t>11.02.2024</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5DB1E486-7421-49D7-B3D6-0C5681C187B8}"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7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0B5C91E-4442-4DC7-A333-384C421AEA2B}" type="datetimeFigureOut">
              <a:rPr lang="tr-TR" smtClean="0"/>
              <a:t>11.02.2024</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DB1E486-7421-49D7-B3D6-0C5681C187B8}"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568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C7F95-4D94-891C-6083-E6EB6C0B052E}"/>
              </a:ext>
            </a:extLst>
          </p:cNvPr>
          <p:cNvSpPr>
            <a:spLocks noGrp="1"/>
          </p:cNvSpPr>
          <p:nvPr>
            <p:ph type="ctrTitle"/>
          </p:nvPr>
        </p:nvSpPr>
        <p:spPr/>
        <p:txBody>
          <a:bodyPr/>
          <a:lstStyle/>
          <a:p>
            <a:r>
              <a:rPr lang="tr-TR" dirty="0"/>
              <a:t>Supervısed learnıng</a:t>
            </a:r>
          </a:p>
        </p:txBody>
      </p:sp>
      <p:sp>
        <p:nvSpPr>
          <p:cNvPr id="3" name="Subtitle 2">
            <a:extLst>
              <a:ext uri="{FF2B5EF4-FFF2-40B4-BE49-F238E27FC236}">
                <a16:creationId xmlns:a16="http://schemas.microsoft.com/office/drawing/2014/main" id="{E73E359E-5C81-7B9A-5AB0-9623968024EE}"/>
              </a:ext>
            </a:extLst>
          </p:cNvPr>
          <p:cNvSpPr>
            <a:spLocks noGrp="1"/>
          </p:cNvSpPr>
          <p:nvPr>
            <p:ph type="subTitle" idx="1"/>
          </p:nvPr>
        </p:nvSpPr>
        <p:spPr/>
        <p:txBody>
          <a:bodyPr/>
          <a:lstStyle/>
          <a:p>
            <a:r>
              <a:rPr lang="tr-TR" dirty="0"/>
              <a:t>Decısıon trees wıth cart</a:t>
            </a:r>
          </a:p>
        </p:txBody>
      </p:sp>
    </p:spTree>
    <p:extLst>
      <p:ext uri="{BB962C8B-B14F-4D97-AF65-F5344CB8AC3E}">
        <p14:creationId xmlns:p14="http://schemas.microsoft.com/office/powerpoint/2010/main" val="405167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112D-E43A-5ADA-3C04-22837D9AAA4A}"/>
              </a:ext>
            </a:extLst>
          </p:cNvPr>
          <p:cNvSpPr>
            <a:spLocks noGrp="1"/>
          </p:cNvSpPr>
          <p:nvPr>
            <p:ph type="title"/>
          </p:nvPr>
        </p:nvSpPr>
        <p:spPr/>
        <p:txBody>
          <a:bodyPr/>
          <a:lstStyle/>
          <a:p>
            <a:r>
              <a:rPr lang="tr-TR" dirty="0"/>
              <a:t>Karar ağaçları (decısıon trees) nedir</a:t>
            </a:r>
          </a:p>
        </p:txBody>
      </p:sp>
      <p:sp>
        <p:nvSpPr>
          <p:cNvPr id="3" name="Content Placeholder 2">
            <a:extLst>
              <a:ext uri="{FF2B5EF4-FFF2-40B4-BE49-F238E27FC236}">
                <a16:creationId xmlns:a16="http://schemas.microsoft.com/office/drawing/2014/main" id="{F9E39A10-3428-DB2B-0B96-3FCD2231591A}"/>
              </a:ext>
            </a:extLst>
          </p:cNvPr>
          <p:cNvSpPr>
            <a:spLocks noGrp="1"/>
          </p:cNvSpPr>
          <p:nvPr>
            <p:ph idx="1"/>
          </p:nvPr>
        </p:nvSpPr>
        <p:spPr>
          <a:xfrm>
            <a:off x="835915" y="1930636"/>
            <a:ext cx="4736592" cy="2257316"/>
          </a:xfrm>
        </p:spPr>
        <p:txBody>
          <a:bodyPr>
            <a:normAutofit/>
          </a:bodyPr>
          <a:lstStyle/>
          <a:p>
            <a:r>
              <a:rPr lang="tr-TR" sz="1600" dirty="0"/>
              <a:t>Karar ağacı, hem sınıflandırma hem de regresyon görevleri için kullanılan, parametrik olmayan denetimli bir öğrenme algoritmasıdır. Kök düğüm, dallar, iç düğümler ve yaprak düğümlerden oluşan hiyerarşik bir ağaç yapısına sahiptir.</a:t>
            </a:r>
          </a:p>
        </p:txBody>
      </p:sp>
      <p:pic>
        <p:nvPicPr>
          <p:cNvPr id="1026" name="Picture 2" descr="Model of a decision tree">
            <a:extLst>
              <a:ext uri="{FF2B5EF4-FFF2-40B4-BE49-F238E27FC236}">
                <a16:creationId xmlns:a16="http://schemas.microsoft.com/office/drawing/2014/main" id="{E4AB452A-3D70-7503-5D60-305819594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494" y="2076940"/>
            <a:ext cx="5522976" cy="311160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A06E87B-917A-F42E-451B-21550C491BA5}"/>
              </a:ext>
            </a:extLst>
          </p:cNvPr>
          <p:cNvSpPr txBox="1"/>
          <p:nvPr/>
        </p:nvSpPr>
        <p:spPr>
          <a:xfrm>
            <a:off x="598932" y="3361126"/>
            <a:ext cx="5074920" cy="2831544"/>
          </a:xfrm>
          <a:prstGeom prst="rect">
            <a:avLst/>
          </a:prstGeom>
          <a:noFill/>
        </p:spPr>
        <p:txBody>
          <a:bodyPr wrap="square">
            <a:spAutoFit/>
          </a:bodyPr>
          <a:lstStyle/>
          <a:p>
            <a:endParaRPr lang="tr-TR" dirty="0"/>
          </a:p>
          <a:p>
            <a:pPr marL="285750" indent="-285750">
              <a:buFont typeface="Arial" panose="020B0604020202020204" pitchFamily="34" charset="0"/>
              <a:buChar char="•"/>
            </a:pPr>
            <a:r>
              <a:rPr lang="tr-TR" sz="1600" dirty="0"/>
              <a:t>Kök düğümden çıkan dallar daha sonra karar düğümleri olarak da bilinen iç düğümlere beslenir. Mevcut özelliklere bağlı olarak, her iki düğüm türü de yaprak düğümler veya terminal düğümlerle gösterilen homojen alt kümeler oluşturmak için değerlendirmeler gerçekleştirir. Yaprak düğümler veri kümesindeki tüm olası sonuçları temsil eder. Örnek olarak, sörf yapıp yapmamanız gerektiğini değerlendirmeye çalıştığınızı varsayalım. Seçim yapmak için aşağıdaki karar kurallarını kullanabilirsiniz:</a:t>
            </a:r>
          </a:p>
        </p:txBody>
      </p:sp>
    </p:spTree>
    <p:extLst>
      <p:ext uri="{BB962C8B-B14F-4D97-AF65-F5344CB8AC3E}">
        <p14:creationId xmlns:p14="http://schemas.microsoft.com/office/powerpoint/2010/main" val="235643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2B40-D879-3013-F095-5CCC0C71730C}"/>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473229C6-766B-E9EE-D251-3E0E7F189480}"/>
              </a:ext>
            </a:extLst>
          </p:cNvPr>
          <p:cNvSpPr>
            <a:spLocks noGrp="1"/>
          </p:cNvSpPr>
          <p:nvPr>
            <p:ph idx="1"/>
          </p:nvPr>
        </p:nvSpPr>
        <p:spPr/>
        <p:txBody>
          <a:bodyPr/>
          <a:lstStyle/>
          <a:p>
            <a:endParaRPr lang="tr-TR"/>
          </a:p>
        </p:txBody>
      </p:sp>
      <p:pic>
        <p:nvPicPr>
          <p:cNvPr id="2050" name="Picture 2" descr="Example of a decision tree">
            <a:extLst>
              <a:ext uri="{FF2B5EF4-FFF2-40B4-BE49-F238E27FC236}">
                <a16:creationId xmlns:a16="http://schemas.microsoft.com/office/drawing/2014/main" id="{56C9A319-91BD-0C09-CF4A-FFBE3B56A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62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5D53-88E7-7F67-01B7-C15D2AF36F3E}"/>
              </a:ext>
            </a:extLst>
          </p:cNvPr>
          <p:cNvSpPr>
            <a:spLocks noGrp="1"/>
          </p:cNvSpPr>
          <p:nvPr>
            <p:ph type="title"/>
          </p:nvPr>
        </p:nvSpPr>
        <p:spPr/>
        <p:txBody>
          <a:bodyPr/>
          <a:lstStyle/>
          <a:p>
            <a:r>
              <a:rPr lang="tr-TR" dirty="0"/>
              <a:t>KARAR AĞAÇLARI</a:t>
            </a:r>
          </a:p>
        </p:txBody>
      </p:sp>
      <p:sp>
        <p:nvSpPr>
          <p:cNvPr id="5" name="TextBox 4">
            <a:extLst>
              <a:ext uri="{FF2B5EF4-FFF2-40B4-BE49-F238E27FC236}">
                <a16:creationId xmlns:a16="http://schemas.microsoft.com/office/drawing/2014/main" id="{D4B9FCEA-A6DE-80E7-74F9-C7151FC01FBE}"/>
              </a:ext>
            </a:extLst>
          </p:cNvPr>
          <p:cNvSpPr txBox="1"/>
          <p:nvPr/>
        </p:nvSpPr>
        <p:spPr>
          <a:xfrm>
            <a:off x="301751" y="1853754"/>
            <a:ext cx="11594593" cy="4247317"/>
          </a:xfrm>
          <a:prstGeom prst="rect">
            <a:avLst/>
          </a:prstGeom>
          <a:noFill/>
        </p:spPr>
        <p:txBody>
          <a:bodyPr wrap="square">
            <a:spAutoFit/>
          </a:bodyPr>
          <a:lstStyle/>
          <a:p>
            <a:r>
              <a:rPr lang="tr-TR" dirty="0"/>
              <a:t>   Karar ağacı öğrenimi, bir ağaç içindeki en uygun bölünme noktalarını belirlemek için açgözlü(GREEDY) bir arama yürüterek böl ve yönet (Divide and conquer)stratejisini kullanır. Bu bölme işlemi daha sonra kayıtların tümü veya çoğunluğu belirli sınıf etiketleri altında sınıflandırılıncaya kadar yukarıdan aşağıya, yinelemeli(recursive) bir şekilde tekrarlanır. Tüm veri noktalarının homojen kümeler olarak sınıflandırılıp sınıflandırılmayacağı büyük ölçüde karar ağacının karmaşıklığına bağlıdır. Daha küçük ağaçlar saf yaprak düğümlerine daha kolay ulaşabilirler; Tek bir sınıftaki veri noktaları. Bununla birlikte, bir ağacın boyutu büyüdükçe bu saflığı korumak giderek zorlaşır ve bu genellikle belirli bir alt ağaç içerisine çok az veri düşmesine neden olur. Bu meydana geldiğinde buna veri parçalanması (data fragmentation) denir ve çoğu zaman overfitting sonuçlanabilir. </a:t>
            </a:r>
          </a:p>
          <a:p>
            <a:r>
              <a:rPr lang="tr-TR" dirty="0"/>
              <a:t>   Sonuç olarak, karar ağaçlarının küçük ağaçları tercih etmesi Occam's Razor'daki tutumluluk ilkesiyle tutarlıdır; yani “varlıklar zorunluluktan fazla çoğaltılmamalıdır.” Başka bir deyişle, en basit açıklama çoğu zaman en iyisi olduğundan, karar ağaçları yalnızca gerektiğinde karmaşıklık katmalıdır. Karmaşıklığı azaltmak ve fazla takmayı önlemek için genellikle budama(</a:t>
            </a:r>
            <a:r>
              <a:rPr lang="tr-TR" b="0" i="0" dirty="0">
                <a:solidFill>
                  <a:srgbClr val="161616"/>
                </a:solidFill>
                <a:effectLst/>
                <a:latin typeface="IBM Plex Sans" panose="020B0503050203000203" pitchFamily="34" charset="0"/>
              </a:rPr>
              <a:t>pruning </a:t>
            </a:r>
            <a:r>
              <a:rPr lang="tr-TR" dirty="0"/>
              <a:t>) kullanılır; bu, düşük öneme sahip özelliklere göre ayrılan dalları ortadan kaldıran bir süreçtir. Modelin uyumu daha sonra çapraz doğrulama (cv) süreci yoluyla değerlendirilebilir. Karar ağaçlarının doğruluğunu koruyabilmesinin bir başka yolu da rastgele orman(RANDOM FORESTS) algoritması aracılığıyla bir topluluk oluşturmaktır; bu sınıflandırıcı, özellikle tek tek ağaçlar birbiriyle ilişkili olmadığında daha doğru sonuçlar öngörür.</a:t>
            </a:r>
          </a:p>
        </p:txBody>
      </p:sp>
    </p:spTree>
    <p:extLst>
      <p:ext uri="{BB962C8B-B14F-4D97-AF65-F5344CB8AC3E}">
        <p14:creationId xmlns:p14="http://schemas.microsoft.com/office/powerpoint/2010/main" val="86422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6D09-BE49-E8CE-EDCE-D6D436DA6790}"/>
              </a:ext>
            </a:extLst>
          </p:cNvPr>
          <p:cNvSpPr>
            <a:spLocks noGrp="1"/>
          </p:cNvSpPr>
          <p:nvPr>
            <p:ph type="title"/>
          </p:nvPr>
        </p:nvSpPr>
        <p:spPr/>
        <p:txBody>
          <a:bodyPr/>
          <a:lstStyle/>
          <a:p>
            <a:r>
              <a:rPr lang="tr-TR" dirty="0"/>
              <a:t>CART (CLASIFICATION AND REGRESSION TREES)</a:t>
            </a:r>
          </a:p>
        </p:txBody>
      </p:sp>
      <p:sp>
        <p:nvSpPr>
          <p:cNvPr id="3" name="Content Placeholder 2">
            <a:extLst>
              <a:ext uri="{FF2B5EF4-FFF2-40B4-BE49-F238E27FC236}">
                <a16:creationId xmlns:a16="http://schemas.microsoft.com/office/drawing/2014/main" id="{717D1BA4-3DAC-7B36-7BA0-C3BF99D4F82D}"/>
              </a:ext>
            </a:extLst>
          </p:cNvPr>
          <p:cNvSpPr>
            <a:spLocks noGrp="1"/>
          </p:cNvSpPr>
          <p:nvPr>
            <p:ph idx="1"/>
          </p:nvPr>
        </p:nvSpPr>
        <p:spPr/>
        <p:txBody>
          <a:bodyPr/>
          <a:lstStyle/>
          <a:p>
            <a:r>
              <a:rPr lang="tr-TR" dirty="0"/>
              <a:t>- CART: CART terimi “sınıflandırma ve regresyon ağaçları”nın kısaltmasıdır ve Leo Breiman tarafından ortaya atılmıştır. Bu algoritma genellikle bölünecek ideal özelliği belirlemek için Gini safsızlığını(</a:t>
            </a:r>
            <a:r>
              <a:rPr lang="tr-TR" b="0" i="0" dirty="0">
                <a:solidFill>
                  <a:srgbClr val="161616"/>
                </a:solidFill>
                <a:effectLst/>
                <a:latin typeface="IBM Plex Sans" panose="020B0503050203000203" pitchFamily="34" charset="0"/>
              </a:rPr>
              <a:t>Gini impurity</a:t>
            </a:r>
            <a:r>
              <a:rPr lang="tr-TR" dirty="0"/>
              <a:t>) kullanır. Gini safsızlığı, rastgele seçilen bir özelliğin ne sıklıkla yanlış sınıflandırıldığını ölçer. Gini safsızlığı kullanılarak değerlendirme yapılırken daha düşük bir değer daha idealdir.</a:t>
            </a:r>
          </a:p>
        </p:txBody>
      </p:sp>
    </p:spTree>
    <p:extLst>
      <p:ext uri="{BB962C8B-B14F-4D97-AF65-F5344CB8AC3E}">
        <p14:creationId xmlns:p14="http://schemas.microsoft.com/office/powerpoint/2010/main" val="358851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EB87-110C-77BD-8488-D5C0C65D28D2}"/>
              </a:ext>
            </a:extLst>
          </p:cNvPr>
          <p:cNvSpPr>
            <a:spLocks noGrp="1"/>
          </p:cNvSpPr>
          <p:nvPr>
            <p:ph type="title"/>
          </p:nvPr>
        </p:nvSpPr>
        <p:spPr/>
        <p:txBody>
          <a:bodyPr/>
          <a:lstStyle/>
          <a:p>
            <a:r>
              <a:rPr lang="tr-TR" dirty="0"/>
              <a:t>Avantajlar ve dezavantajlar: karar ağaçları</a:t>
            </a:r>
          </a:p>
        </p:txBody>
      </p:sp>
      <p:sp>
        <p:nvSpPr>
          <p:cNvPr id="3" name="Content Placeholder 2">
            <a:extLst>
              <a:ext uri="{FF2B5EF4-FFF2-40B4-BE49-F238E27FC236}">
                <a16:creationId xmlns:a16="http://schemas.microsoft.com/office/drawing/2014/main" id="{E87C0A7A-EAAC-9516-7EC1-320F0D79D8BE}"/>
              </a:ext>
            </a:extLst>
          </p:cNvPr>
          <p:cNvSpPr>
            <a:spLocks noGrp="1"/>
          </p:cNvSpPr>
          <p:nvPr>
            <p:ph idx="1"/>
          </p:nvPr>
        </p:nvSpPr>
        <p:spPr/>
        <p:txBody>
          <a:bodyPr>
            <a:normAutofit/>
          </a:bodyPr>
          <a:lstStyle/>
          <a:p>
            <a:r>
              <a:rPr lang="tr-TR" dirty="0"/>
              <a:t>Yorumlanması kolay</a:t>
            </a:r>
          </a:p>
          <a:p>
            <a:r>
              <a:rPr lang="tr-TR" dirty="0"/>
              <a:t>Çok az veya hiç veri hazırlığı gerektirmez                     </a:t>
            </a:r>
            <a:r>
              <a:rPr lang="tr-TR" dirty="0">
                <a:sym typeface="Wingdings" panose="05000000000000000000" pitchFamily="2" charset="2"/>
              </a:rPr>
              <a:t> Avantajları</a:t>
            </a:r>
            <a:endParaRPr lang="tr-TR" dirty="0"/>
          </a:p>
          <a:p>
            <a:r>
              <a:rPr lang="tr-TR" dirty="0"/>
              <a:t>Daha esnek</a:t>
            </a:r>
          </a:p>
          <a:p>
            <a:endParaRPr lang="tr-TR" dirty="0"/>
          </a:p>
          <a:p>
            <a:r>
              <a:rPr lang="tr-TR" dirty="0"/>
              <a:t>Aşırı uyum eğilimi</a:t>
            </a:r>
          </a:p>
          <a:p>
            <a:r>
              <a:rPr lang="tr-TR" dirty="0"/>
              <a:t>Yüksek varyans tahmin edicileri			      </a:t>
            </a:r>
            <a:r>
              <a:rPr lang="tr-TR" dirty="0">
                <a:sym typeface="Wingdings" panose="05000000000000000000" pitchFamily="2" charset="2"/>
              </a:rPr>
              <a:t> Dezavantajları</a:t>
            </a:r>
            <a:endParaRPr lang="tr-TR" dirty="0"/>
          </a:p>
          <a:p>
            <a:r>
              <a:rPr lang="tr-TR" dirty="0"/>
              <a:t>Daha maliyetli</a:t>
            </a:r>
          </a:p>
          <a:p>
            <a:endParaRPr lang="tr-TR" dirty="0"/>
          </a:p>
        </p:txBody>
      </p:sp>
    </p:spTree>
    <p:extLst>
      <p:ext uri="{BB962C8B-B14F-4D97-AF65-F5344CB8AC3E}">
        <p14:creationId xmlns:p14="http://schemas.microsoft.com/office/powerpoint/2010/main" val="818688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A963C-48EA-4BFC-AE3F-4E96F4017956}"/>
              </a:ext>
            </a:extLst>
          </p:cNvPr>
          <p:cNvSpPr>
            <a:spLocks noGrp="1"/>
          </p:cNvSpPr>
          <p:nvPr>
            <p:ph type="title"/>
          </p:nvPr>
        </p:nvSpPr>
        <p:spPr/>
        <p:txBody>
          <a:bodyPr/>
          <a:lstStyle/>
          <a:p>
            <a:r>
              <a:rPr lang="tr-TR" dirty="0"/>
              <a:t>CART CODES</a:t>
            </a:r>
          </a:p>
        </p:txBody>
      </p:sp>
      <p:sp>
        <p:nvSpPr>
          <p:cNvPr id="3" name="Content Placeholder 2">
            <a:extLst>
              <a:ext uri="{FF2B5EF4-FFF2-40B4-BE49-F238E27FC236}">
                <a16:creationId xmlns:a16="http://schemas.microsoft.com/office/drawing/2014/main" id="{B0389F28-8637-94DD-990B-BBA759F5E28C}"/>
              </a:ext>
            </a:extLst>
          </p:cNvPr>
          <p:cNvSpPr>
            <a:spLocks noGrp="1"/>
          </p:cNvSpPr>
          <p:nvPr>
            <p:ph idx="1"/>
          </p:nvPr>
        </p:nvSpPr>
        <p:spPr/>
        <p:txBody>
          <a:bodyPr/>
          <a:lstStyle/>
          <a:p>
            <a:r>
              <a:rPr lang="tr-TR" dirty="0"/>
              <a:t>*CART Notebook</a:t>
            </a:r>
          </a:p>
        </p:txBody>
      </p:sp>
    </p:spTree>
    <p:extLst>
      <p:ext uri="{BB962C8B-B14F-4D97-AF65-F5344CB8AC3E}">
        <p14:creationId xmlns:p14="http://schemas.microsoft.com/office/powerpoint/2010/main" val="32310364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42</TotalTime>
  <Words>478</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IBM Plex Sans</vt:lpstr>
      <vt:lpstr>Gallery</vt:lpstr>
      <vt:lpstr>Supervısed learnıng</vt:lpstr>
      <vt:lpstr>Karar ağaçları (decısıon trees) nedir</vt:lpstr>
      <vt:lpstr>PowerPoint Presentation</vt:lpstr>
      <vt:lpstr>KARAR AĞAÇLARI</vt:lpstr>
      <vt:lpstr>CART (CLASIFICATION AND REGRESSION TREES)</vt:lpstr>
      <vt:lpstr>Avantajlar ve dezavantajlar: karar ağaçları</vt:lpstr>
      <vt:lpstr>CART CODES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Supervısed learnıng</dc:title>
  <dc:creator>Yusuf</dc:creator>
  <cp:lastModifiedBy>Yusuf</cp:lastModifiedBy>
  <cp:revision>2</cp:revision>
  <dcterms:created xsi:type="dcterms:W3CDTF">2024-02-11T06:42:54Z</dcterms:created>
  <dcterms:modified xsi:type="dcterms:W3CDTF">2024-02-11T07:25:25Z</dcterms:modified>
</cp:coreProperties>
</file>