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B28AEE-6306-41A5-B7CE-AF9105FF16A6}" type="datetimeFigureOut">
              <a:rPr lang="tr-TR" smtClean="0"/>
              <a:t>11.02.2024</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BE418D2A-AFF6-4A21-9F7E-266CBFBB3CD8}"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777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28AEE-6306-41A5-B7CE-AF9105FF16A6}" type="datetimeFigureOut">
              <a:rPr lang="tr-TR" smtClean="0"/>
              <a:t>11.02.2024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E418D2A-AFF6-4A21-9F7E-266CBFBB3CD8}"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014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28AEE-6306-41A5-B7CE-AF9105FF16A6}" type="datetimeFigureOut">
              <a:rPr lang="tr-TR" smtClean="0"/>
              <a:t>11.02.2024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E418D2A-AFF6-4A21-9F7E-266CBFBB3CD8}"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64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28AEE-6306-41A5-B7CE-AF9105FF16A6}" type="datetimeFigureOut">
              <a:rPr lang="tr-TR" smtClean="0"/>
              <a:t>11.02.2024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E418D2A-AFF6-4A21-9F7E-266CBFBB3CD8}"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334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28AEE-6306-41A5-B7CE-AF9105FF16A6}" type="datetimeFigureOut">
              <a:rPr lang="tr-TR" smtClean="0"/>
              <a:t>11.02.2024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E418D2A-AFF6-4A21-9F7E-266CBFBB3CD8}"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267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B28AEE-6306-41A5-B7CE-AF9105FF16A6}" type="datetimeFigureOut">
              <a:rPr lang="tr-TR" smtClean="0"/>
              <a:t>11.02.2024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E418D2A-AFF6-4A21-9F7E-266CBFBB3CD8}"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59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B28AEE-6306-41A5-B7CE-AF9105FF16A6}" type="datetimeFigureOut">
              <a:rPr lang="tr-TR" smtClean="0"/>
              <a:t>11.02.2024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E418D2A-AFF6-4A21-9F7E-266CBFBB3CD8}"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881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B28AEE-6306-41A5-B7CE-AF9105FF16A6}" type="datetimeFigureOut">
              <a:rPr lang="tr-TR" smtClean="0"/>
              <a:t>11.02.2024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E418D2A-AFF6-4A21-9F7E-266CBFBB3CD8}"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960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28AEE-6306-41A5-B7CE-AF9105FF16A6}" type="datetimeFigureOut">
              <a:rPr lang="tr-TR" smtClean="0"/>
              <a:t>11.02.2024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E418D2A-AFF6-4A21-9F7E-266CBFBB3CD8}" type="slidenum">
              <a:rPr lang="tr-TR" smtClean="0"/>
              <a:t>‹#›</a:t>
            </a:fld>
            <a:endParaRPr lang="tr-TR"/>
          </a:p>
        </p:txBody>
      </p:sp>
    </p:spTree>
    <p:extLst>
      <p:ext uri="{BB962C8B-B14F-4D97-AF65-F5344CB8AC3E}">
        <p14:creationId xmlns:p14="http://schemas.microsoft.com/office/powerpoint/2010/main" val="51430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28AEE-6306-41A5-B7CE-AF9105FF16A6}" type="datetimeFigureOut">
              <a:rPr lang="tr-TR" smtClean="0"/>
              <a:t>11.02.2024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E418D2A-AFF6-4A21-9F7E-266CBFBB3CD8}"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334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7B28AEE-6306-41A5-B7CE-AF9105FF16A6}" type="datetimeFigureOut">
              <a:rPr lang="tr-TR" smtClean="0"/>
              <a:t>11.02.2024</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BE418D2A-AFF6-4A21-9F7E-266CBFBB3CD8}"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270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7B28AEE-6306-41A5-B7CE-AF9105FF16A6}" type="datetimeFigureOut">
              <a:rPr lang="tr-TR" smtClean="0"/>
              <a:t>11.02.2024</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E418D2A-AFF6-4A21-9F7E-266CBFBB3CD8}"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752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86DE6-6E28-7C3F-808A-EC7BF956F88A}"/>
              </a:ext>
            </a:extLst>
          </p:cNvPr>
          <p:cNvSpPr>
            <a:spLocks noGrp="1"/>
          </p:cNvSpPr>
          <p:nvPr>
            <p:ph type="ctrTitle"/>
          </p:nvPr>
        </p:nvSpPr>
        <p:spPr/>
        <p:txBody>
          <a:bodyPr/>
          <a:lstStyle/>
          <a:p>
            <a:r>
              <a:rPr lang="en-US" dirty="0"/>
              <a:t>Supervised learning</a:t>
            </a:r>
            <a:endParaRPr lang="tr-TR" dirty="0"/>
          </a:p>
        </p:txBody>
      </p:sp>
      <p:sp>
        <p:nvSpPr>
          <p:cNvPr id="3" name="Subtitle 2">
            <a:extLst>
              <a:ext uri="{FF2B5EF4-FFF2-40B4-BE49-F238E27FC236}">
                <a16:creationId xmlns:a16="http://schemas.microsoft.com/office/drawing/2014/main" id="{333FBAF3-A287-E630-D362-EDE81FF2061C}"/>
              </a:ext>
            </a:extLst>
          </p:cNvPr>
          <p:cNvSpPr>
            <a:spLocks noGrp="1"/>
          </p:cNvSpPr>
          <p:nvPr>
            <p:ph type="subTitle" idx="1"/>
          </p:nvPr>
        </p:nvSpPr>
        <p:spPr/>
        <p:txBody>
          <a:bodyPr/>
          <a:lstStyle/>
          <a:p>
            <a:r>
              <a:rPr lang="en-US" dirty="0" err="1"/>
              <a:t>sUpport</a:t>
            </a:r>
            <a:r>
              <a:rPr lang="en-US" dirty="0"/>
              <a:t> vector regression</a:t>
            </a:r>
            <a:endParaRPr lang="tr-TR" dirty="0"/>
          </a:p>
        </p:txBody>
      </p:sp>
    </p:spTree>
    <p:extLst>
      <p:ext uri="{BB962C8B-B14F-4D97-AF65-F5344CB8AC3E}">
        <p14:creationId xmlns:p14="http://schemas.microsoft.com/office/powerpoint/2010/main" val="257376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6F0A-0DF8-47C3-80F0-C69DB0A07764}"/>
              </a:ext>
            </a:extLst>
          </p:cNvPr>
          <p:cNvSpPr>
            <a:spLocks noGrp="1"/>
          </p:cNvSpPr>
          <p:nvPr>
            <p:ph type="title"/>
          </p:nvPr>
        </p:nvSpPr>
        <p:spPr/>
        <p:txBody>
          <a:bodyPr/>
          <a:lstStyle/>
          <a:p>
            <a:r>
              <a:rPr lang="en-US" dirty="0"/>
              <a:t>Support </a:t>
            </a:r>
            <a:r>
              <a:rPr lang="tr-TR" dirty="0"/>
              <a:t> </a:t>
            </a:r>
            <a:r>
              <a:rPr lang="en-US" dirty="0"/>
              <a:t>vector regression </a:t>
            </a:r>
            <a:r>
              <a:rPr lang="tr-TR" dirty="0"/>
              <a:t>(svr) </a:t>
            </a:r>
            <a:r>
              <a:rPr lang="en-US" dirty="0" err="1"/>
              <a:t>ned</a:t>
            </a:r>
            <a:r>
              <a:rPr lang="tr-TR" dirty="0"/>
              <a:t>ir</a:t>
            </a:r>
          </a:p>
        </p:txBody>
      </p:sp>
      <p:sp>
        <p:nvSpPr>
          <p:cNvPr id="3" name="Content Placeholder 2">
            <a:extLst>
              <a:ext uri="{FF2B5EF4-FFF2-40B4-BE49-F238E27FC236}">
                <a16:creationId xmlns:a16="http://schemas.microsoft.com/office/drawing/2014/main" id="{B77BE673-32EA-2023-0513-13A7D3E90122}"/>
              </a:ext>
            </a:extLst>
          </p:cNvPr>
          <p:cNvSpPr>
            <a:spLocks noGrp="1"/>
          </p:cNvSpPr>
          <p:nvPr>
            <p:ph idx="1"/>
          </p:nvPr>
        </p:nvSpPr>
        <p:spPr/>
        <p:txBody>
          <a:bodyPr>
            <a:normAutofit lnSpcReduction="10000"/>
          </a:bodyPr>
          <a:lstStyle/>
          <a:p>
            <a:r>
              <a:rPr lang="tr-TR" dirty="0"/>
              <a:t>Destek Vektör Regresyon (SVR), regresyon analizi için kullanılan bir tür makine öğrenme algoritmasıdır. SVR'nin amacı, tahmin hatasını en aza indirirken girdi değişkenleri ile sürekli bir hedef değişken arasındaki ilişkiye yaklaşan bir fonksiyon bulmaktır.</a:t>
            </a:r>
          </a:p>
          <a:p>
            <a:endParaRPr lang="tr-TR" dirty="0"/>
          </a:p>
          <a:p>
            <a:r>
              <a:rPr lang="tr-TR" dirty="0"/>
              <a:t>Sınıflandırma görevleri için kullanılan Destek Vektör Makinelerinden (SVM'ler) farklı olarak SVR, sürekli bir alandaki veri noktalarına en iyi uyan hiperdüzlemi (hyperplane) bulmaya çalışır. Bu, giriş değişkenlerini yüksek boyutlu bir özellik uzayına eşleyerek ve hiperdüzlem ile en yakın veri noktaları arasındaki marjı (mesafeyi) maksimuma çıkaran ve aynı zamanda tahmin hatasını en aza indiren hiperdüzlemi bularak elde edilir.</a:t>
            </a:r>
          </a:p>
        </p:txBody>
      </p:sp>
    </p:spTree>
    <p:extLst>
      <p:ext uri="{BB962C8B-B14F-4D97-AF65-F5344CB8AC3E}">
        <p14:creationId xmlns:p14="http://schemas.microsoft.com/office/powerpoint/2010/main" val="400471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4C7BD-EAEF-867A-872D-B95882925710}"/>
              </a:ext>
            </a:extLst>
          </p:cNvPr>
          <p:cNvSpPr>
            <a:spLocks noGrp="1"/>
          </p:cNvSpPr>
          <p:nvPr>
            <p:ph type="title"/>
          </p:nvPr>
        </p:nvSpPr>
        <p:spPr/>
        <p:txBody>
          <a:bodyPr/>
          <a:lstStyle/>
          <a:p>
            <a:r>
              <a:rPr lang="tr-TR" dirty="0"/>
              <a:t>Verileri daha yüksek boyutlu alan ile eşleme</a:t>
            </a:r>
          </a:p>
        </p:txBody>
      </p:sp>
      <p:sp>
        <p:nvSpPr>
          <p:cNvPr id="3" name="Content Placeholder 2">
            <a:extLst>
              <a:ext uri="{FF2B5EF4-FFF2-40B4-BE49-F238E27FC236}">
                <a16:creationId xmlns:a16="http://schemas.microsoft.com/office/drawing/2014/main" id="{EB434A28-6B33-B7FB-D848-4AD0CC3EA287}"/>
              </a:ext>
            </a:extLst>
          </p:cNvPr>
          <p:cNvSpPr>
            <a:spLocks noGrp="1"/>
          </p:cNvSpPr>
          <p:nvPr>
            <p:ph idx="1"/>
          </p:nvPr>
        </p:nvSpPr>
        <p:spPr/>
        <p:txBody>
          <a:bodyPr/>
          <a:lstStyle/>
          <a:p>
            <a:r>
              <a:rPr lang="tr-TR" dirty="0"/>
              <a:t>* SVR, verileri daha yüksek boyutlu bir alana eşlemek için bir çekirdek fonksiyonu (kernel function) kullanarak giriş değişkenleri ile hedef değişken arasındaki doğrusal olmayan ilişkileri yönetebilir. Bu, girdi değişkenleri ile hedef değişken arasında karmaşık ilişkilerin olabileceği regresyon görevleri için onu güçlü bir araç haline getirir.</a:t>
            </a:r>
          </a:p>
          <a:p>
            <a:endParaRPr lang="tr-TR" dirty="0"/>
          </a:p>
          <a:p>
            <a:r>
              <a:rPr lang="tr-TR" dirty="0"/>
              <a:t>Destek Vektör Regresyon (SVR), SVM ile aynı prensibi kullanır ancak regresyon sorunları için kullanılır. </a:t>
            </a:r>
          </a:p>
        </p:txBody>
      </p:sp>
    </p:spTree>
    <p:extLst>
      <p:ext uri="{BB962C8B-B14F-4D97-AF65-F5344CB8AC3E}">
        <p14:creationId xmlns:p14="http://schemas.microsoft.com/office/powerpoint/2010/main" val="341898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E04B-7936-B253-A210-83EE1B6B41C1}"/>
              </a:ext>
            </a:extLst>
          </p:cNvPr>
          <p:cNvSpPr>
            <a:spLocks noGrp="1"/>
          </p:cNvSpPr>
          <p:nvPr>
            <p:ph type="title"/>
          </p:nvPr>
        </p:nvSpPr>
        <p:spPr/>
        <p:txBody>
          <a:bodyPr/>
          <a:lstStyle/>
          <a:p>
            <a:r>
              <a:rPr lang="tr-TR" dirty="0"/>
              <a:t>Svr çalışma prensibi</a:t>
            </a:r>
          </a:p>
        </p:txBody>
      </p:sp>
      <p:pic>
        <p:nvPicPr>
          <p:cNvPr id="1026" name="Picture 2" descr="Support Vector Regression">
            <a:extLst>
              <a:ext uri="{FF2B5EF4-FFF2-40B4-BE49-F238E27FC236}">
                <a16:creationId xmlns:a16="http://schemas.microsoft.com/office/drawing/2014/main" id="{061BF55C-212F-1E32-53EC-6700700EA5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6795" y="2098421"/>
            <a:ext cx="4687502" cy="34496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C3C24C6-380D-5B9F-B126-65A87F6DC817}"/>
              </a:ext>
            </a:extLst>
          </p:cNvPr>
          <p:cNvSpPr txBox="1"/>
          <p:nvPr/>
        </p:nvSpPr>
        <p:spPr>
          <a:xfrm>
            <a:off x="6253216" y="1999964"/>
            <a:ext cx="5423672" cy="1477328"/>
          </a:xfrm>
          <a:prstGeom prst="rect">
            <a:avLst/>
          </a:prstGeom>
          <a:noFill/>
        </p:spPr>
        <p:txBody>
          <a:bodyPr wrap="square">
            <a:spAutoFit/>
          </a:bodyPr>
          <a:lstStyle/>
          <a:p>
            <a:r>
              <a:rPr lang="en-US" b="0" i="0" dirty="0">
                <a:effectLst/>
                <a:latin typeface="Inter"/>
              </a:rPr>
              <a:t>Bu </a:t>
            </a:r>
            <a:r>
              <a:rPr lang="en-US" b="0" i="0" dirty="0" err="1">
                <a:effectLst/>
                <a:latin typeface="Inter"/>
              </a:rPr>
              <a:t>iki</a:t>
            </a:r>
            <a:r>
              <a:rPr lang="en-US" b="0" i="0" dirty="0">
                <a:effectLst/>
                <a:latin typeface="Inter"/>
              </a:rPr>
              <a:t> </a:t>
            </a:r>
            <a:r>
              <a:rPr lang="en-US" b="0" i="0" dirty="0" err="1">
                <a:effectLst/>
                <a:latin typeface="Inter"/>
              </a:rPr>
              <a:t>kırmızı</a:t>
            </a:r>
            <a:r>
              <a:rPr lang="en-US" b="0" i="0" dirty="0">
                <a:effectLst/>
                <a:latin typeface="Inter"/>
              </a:rPr>
              <a:t> </a:t>
            </a:r>
            <a:r>
              <a:rPr lang="en-US" b="0" i="0" dirty="0" err="1">
                <a:effectLst/>
                <a:latin typeface="Inter"/>
              </a:rPr>
              <a:t>çizgiyi</a:t>
            </a:r>
            <a:r>
              <a:rPr lang="en-US" b="0" i="0" dirty="0">
                <a:effectLst/>
                <a:latin typeface="Inter"/>
              </a:rPr>
              <a:t> </a:t>
            </a:r>
            <a:r>
              <a:rPr lang="en-US" b="0" i="0" dirty="0" err="1">
                <a:effectLst/>
                <a:latin typeface="Inter"/>
              </a:rPr>
              <a:t>karar</a:t>
            </a:r>
            <a:r>
              <a:rPr lang="en-US" b="0" i="0" dirty="0">
                <a:effectLst/>
                <a:latin typeface="Inter"/>
              </a:rPr>
              <a:t> </a:t>
            </a:r>
            <a:r>
              <a:rPr lang="en-US" b="0" i="0" dirty="0" err="1">
                <a:effectLst/>
                <a:latin typeface="Inter"/>
              </a:rPr>
              <a:t>sınırı</a:t>
            </a:r>
            <a:r>
              <a:rPr lang="tr-TR" b="0" i="0" dirty="0">
                <a:effectLst/>
                <a:latin typeface="Inter"/>
              </a:rPr>
              <a:t> (decision boundry)</a:t>
            </a:r>
            <a:r>
              <a:rPr lang="en-US" b="0" i="0" dirty="0">
                <a:effectLst/>
                <a:latin typeface="Inter"/>
              </a:rPr>
              <a:t>, </a:t>
            </a:r>
            <a:r>
              <a:rPr lang="en-US" b="0" i="0" dirty="0" err="1">
                <a:effectLst/>
                <a:latin typeface="Inter"/>
              </a:rPr>
              <a:t>yeşil</a:t>
            </a:r>
            <a:r>
              <a:rPr lang="en-US" b="0" i="0" dirty="0">
                <a:effectLst/>
                <a:latin typeface="Inter"/>
              </a:rPr>
              <a:t> </a:t>
            </a:r>
            <a:r>
              <a:rPr lang="en-US" b="0" i="0" dirty="0" err="1">
                <a:effectLst/>
                <a:latin typeface="Inter"/>
              </a:rPr>
              <a:t>çizgiyi</a:t>
            </a:r>
            <a:r>
              <a:rPr lang="en-US" b="0" i="0" dirty="0">
                <a:effectLst/>
                <a:latin typeface="Inter"/>
              </a:rPr>
              <a:t> </a:t>
            </a:r>
            <a:r>
              <a:rPr lang="en-US" b="0" i="0" dirty="0" err="1">
                <a:effectLst/>
                <a:latin typeface="Inter"/>
              </a:rPr>
              <a:t>ise</a:t>
            </a:r>
            <a:r>
              <a:rPr lang="en-US" b="0" i="0" dirty="0">
                <a:effectLst/>
                <a:latin typeface="Inter"/>
              </a:rPr>
              <a:t> </a:t>
            </a:r>
            <a:r>
              <a:rPr lang="en-US" b="0" i="0" dirty="0" err="1">
                <a:effectLst/>
                <a:latin typeface="Inter"/>
              </a:rPr>
              <a:t>hiperdüzlem</a:t>
            </a:r>
            <a:r>
              <a:rPr lang="tr-TR" b="0" i="0" dirty="0">
                <a:effectLst/>
                <a:latin typeface="Inter"/>
              </a:rPr>
              <a:t>(hyperplane)</a:t>
            </a:r>
            <a:r>
              <a:rPr lang="en-US" b="0" i="0" dirty="0">
                <a:effectLst/>
                <a:latin typeface="Inter"/>
              </a:rPr>
              <a:t> </a:t>
            </a:r>
            <a:r>
              <a:rPr lang="en-US" b="0" i="0" dirty="0" err="1">
                <a:effectLst/>
                <a:latin typeface="Inter"/>
              </a:rPr>
              <a:t>olarak</a:t>
            </a:r>
            <a:r>
              <a:rPr lang="en-US" b="0" i="0" dirty="0">
                <a:effectLst/>
                <a:latin typeface="Inter"/>
              </a:rPr>
              <a:t> </a:t>
            </a:r>
            <a:r>
              <a:rPr lang="en-US" b="0" i="0" dirty="0" err="1">
                <a:effectLst/>
                <a:latin typeface="Inter"/>
              </a:rPr>
              <a:t>düşünün</a:t>
            </a:r>
            <a:r>
              <a:rPr lang="en-US" b="0" i="0" dirty="0">
                <a:effectLst/>
                <a:latin typeface="Inter"/>
              </a:rPr>
              <a:t>. SVR </a:t>
            </a:r>
            <a:r>
              <a:rPr lang="en-US" b="0" i="0" dirty="0" err="1">
                <a:effectLst/>
                <a:latin typeface="Inter"/>
              </a:rPr>
              <a:t>ile</a:t>
            </a:r>
            <a:r>
              <a:rPr lang="en-US" b="0" i="0" dirty="0">
                <a:effectLst/>
                <a:latin typeface="Inter"/>
              </a:rPr>
              <a:t> </a:t>
            </a:r>
            <a:r>
              <a:rPr lang="en-US" b="0" i="0" dirty="0" err="1">
                <a:effectLst/>
                <a:latin typeface="Inter"/>
              </a:rPr>
              <a:t>ilerlerken</a:t>
            </a:r>
            <a:r>
              <a:rPr lang="en-US" b="0" i="0" dirty="0">
                <a:effectLst/>
                <a:latin typeface="Inter"/>
              </a:rPr>
              <a:t> </a:t>
            </a:r>
            <a:r>
              <a:rPr lang="en-US" b="0" i="0" dirty="0" err="1">
                <a:effectLst/>
                <a:latin typeface="Inter"/>
              </a:rPr>
              <a:t>amacımız</a:t>
            </a:r>
            <a:r>
              <a:rPr lang="en-US" b="0" i="0" dirty="0">
                <a:effectLst/>
                <a:latin typeface="Inter"/>
              </a:rPr>
              <a:t> </a:t>
            </a:r>
            <a:r>
              <a:rPr lang="en-US" b="0" i="0" dirty="0" err="1">
                <a:effectLst/>
                <a:latin typeface="Inter"/>
              </a:rPr>
              <a:t>temel</a:t>
            </a:r>
            <a:r>
              <a:rPr lang="en-US" b="0" i="0" dirty="0">
                <a:effectLst/>
                <a:latin typeface="Inter"/>
              </a:rPr>
              <a:t> </a:t>
            </a:r>
            <a:r>
              <a:rPr lang="en-US" b="0" i="0" dirty="0" err="1">
                <a:effectLst/>
                <a:latin typeface="Inter"/>
              </a:rPr>
              <a:t>olarak</a:t>
            </a:r>
            <a:r>
              <a:rPr lang="en-US" b="0" i="0" dirty="0">
                <a:effectLst/>
                <a:latin typeface="Inter"/>
              </a:rPr>
              <a:t> </a:t>
            </a:r>
            <a:r>
              <a:rPr lang="en-US" b="0" i="0" dirty="0" err="1">
                <a:effectLst/>
                <a:latin typeface="Inter"/>
              </a:rPr>
              <a:t>karar</a:t>
            </a:r>
            <a:r>
              <a:rPr lang="en-US" b="0" i="0" dirty="0">
                <a:effectLst/>
                <a:latin typeface="Inter"/>
              </a:rPr>
              <a:t> </a:t>
            </a:r>
            <a:r>
              <a:rPr lang="en-US" b="0" i="0" dirty="0" err="1">
                <a:effectLst/>
                <a:latin typeface="Inter"/>
              </a:rPr>
              <a:t>sınır</a:t>
            </a:r>
            <a:r>
              <a:rPr lang="en-US" b="0" i="0" dirty="0">
                <a:effectLst/>
                <a:latin typeface="Inter"/>
              </a:rPr>
              <a:t> </a:t>
            </a:r>
            <a:r>
              <a:rPr lang="en-US" b="0" i="0" dirty="0" err="1">
                <a:effectLst/>
                <a:latin typeface="Inter"/>
              </a:rPr>
              <a:t>çizgisi</a:t>
            </a:r>
            <a:r>
              <a:rPr lang="en-US" b="0" i="0" dirty="0">
                <a:effectLst/>
                <a:latin typeface="Inter"/>
              </a:rPr>
              <a:t> </a:t>
            </a:r>
            <a:r>
              <a:rPr lang="en-US" b="0" i="0" dirty="0" err="1">
                <a:effectLst/>
                <a:latin typeface="Inter"/>
              </a:rPr>
              <a:t>içindeki</a:t>
            </a:r>
            <a:r>
              <a:rPr lang="en-US" b="0" i="0" dirty="0">
                <a:effectLst/>
                <a:latin typeface="Inter"/>
              </a:rPr>
              <a:t> </a:t>
            </a:r>
            <a:r>
              <a:rPr lang="en-US" b="0" i="0" dirty="0" err="1">
                <a:effectLst/>
                <a:latin typeface="Inter"/>
              </a:rPr>
              <a:t>noktaları</a:t>
            </a:r>
            <a:r>
              <a:rPr lang="en-US" b="0" i="0" dirty="0">
                <a:effectLst/>
                <a:latin typeface="Inter"/>
              </a:rPr>
              <a:t> </a:t>
            </a:r>
            <a:r>
              <a:rPr lang="en-US" b="0" i="0" dirty="0" err="1">
                <a:effectLst/>
                <a:latin typeface="Inter"/>
              </a:rPr>
              <a:t>dikkate</a:t>
            </a:r>
            <a:r>
              <a:rPr lang="en-US" b="0" i="0" dirty="0">
                <a:effectLst/>
                <a:latin typeface="Inter"/>
              </a:rPr>
              <a:t> </a:t>
            </a:r>
            <a:r>
              <a:rPr lang="en-US" b="0" i="0" dirty="0" err="1">
                <a:effectLst/>
                <a:latin typeface="Inter"/>
              </a:rPr>
              <a:t>almaktır</a:t>
            </a:r>
            <a:r>
              <a:rPr lang="en-US" b="0" i="0" dirty="0">
                <a:effectLst/>
                <a:latin typeface="Inter"/>
              </a:rPr>
              <a:t>. En </a:t>
            </a:r>
            <a:r>
              <a:rPr lang="en-US" b="0" i="0" dirty="0" err="1">
                <a:effectLst/>
                <a:latin typeface="Inter"/>
              </a:rPr>
              <a:t>uygun</a:t>
            </a:r>
            <a:r>
              <a:rPr lang="en-US" b="0" i="0" dirty="0">
                <a:effectLst/>
                <a:latin typeface="Inter"/>
              </a:rPr>
              <a:t> </a:t>
            </a:r>
            <a:r>
              <a:rPr lang="en-US" b="0" i="0" dirty="0" err="1">
                <a:effectLst/>
                <a:latin typeface="Inter"/>
              </a:rPr>
              <a:t>çizgimiz</a:t>
            </a:r>
            <a:r>
              <a:rPr lang="en-US" b="0" i="0" dirty="0">
                <a:effectLst/>
                <a:latin typeface="Inter"/>
              </a:rPr>
              <a:t>, </a:t>
            </a:r>
            <a:r>
              <a:rPr lang="en-US" b="0" i="0" dirty="0" err="1">
                <a:effectLst/>
                <a:latin typeface="Inter"/>
              </a:rPr>
              <a:t>maksimum</a:t>
            </a:r>
            <a:r>
              <a:rPr lang="en-US" b="0" i="0" dirty="0">
                <a:effectLst/>
                <a:latin typeface="Inter"/>
              </a:rPr>
              <a:t> </a:t>
            </a:r>
            <a:r>
              <a:rPr lang="en-US" b="0" i="0" dirty="0" err="1">
                <a:effectLst/>
                <a:latin typeface="Inter"/>
              </a:rPr>
              <a:t>sayıda</a:t>
            </a:r>
            <a:r>
              <a:rPr lang="en-US" b="0" i="0" dirty="0">
                <a:effectLst/>
                <a:latin typeface="Inter"/>
              </a:rPr>
              <a:t> </a:t>
            </a:r>
            <a:r>
              <a:rPr lang="en-US" b="0" i="0" dirty="0" err="1">
                <a:effectLst/>
                <a:latin typeface="Inter"/>
              </a:rPr>
              <a:t>noktaya</a:t>
            </a:r>
            <a:r>
              <a:rPr lang="en-US" b="0" i="0" dirty="0">
                <a:effectLst/>
                <a:latin typeface="Inter"/>
              </a:rPr>
              <a:t> </a:t>
            </a:r>
            <a:r>
              <a:rPr lang="en-US" b="0" i="0" dirty="0" err="1">
                <a:effectLst/>
                <a:latin typeface="Inter"/>
              </a:rPr>
              <a:t>sahip</a:t>
            </a:r>
            <a:r>
              <a:rPr lang="en-US" b="0" i="0" dirty="0">
                <a:effectLst/>
                <a:latin typeface="Inter"/>
              </a:rPr>
              <a:t> </a:t>
            </a:r>
            <a:r>
              <a:rPr lang="en-US" b="0" i="0" dirty="0" err="1">
                <a:effectLst/>
                <a:latin typeface="Inter"/>
              </a:rPr>
              <a:t>olan</a:t>
            </a:r>
            <a:r>
              <a:rPr lang="en-US" b="0" i="0" dirty="0">
                <a:effectLst/>
                <a:latin typeface="Inter"/>
              </a:rPr>
              <a:t> </a:t>
            </a:r>
            <a:r>
              <a:rPr lang="en-US" b="0" i="0" dirty="0" err="1">
                <a:effectLst/>
                <a:latin typeface="Inter"/>
              </a:rPr>
              <a:t>hiperdüzlemdir</a:t>
            </a:r>
            <a:r>
              <a:rPr lang="en-US" b="0" i="0" dirty="0">
                <a:effectLst/>
                <a:latin typeface="Inter"/>
              </a:rPr>
              <a:t>.</a:t>
            </a:r>
            <a:endParaRPr lang="tr-TR" dirty="0"/>
          </a:p>
        </p:txBody>
      </p:sp>
    </p:spTree>
    <p:extLst>
      <p:ext uri="{BB962C8B-B14F-4D97-AF65-F5344CB8AC3E}">
        <p14:creationId xmlns:p14="http://schemas.microsoft.com/office/powerpoint/2010/main" val="387701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A54F06-CDB3-7495-A70B-A957C217B2EA}"/>
              </a:ext>
            </a:extLst>
          </p:cNvPr>
          <p:cNvSpPr>
            <a:spLocks noGrp="1"/>
          </p:cNvSpPr>
          <p:nvPr>
            <p:ph idx="1"/>
          </p:nvPr>
        </p:nvSpPr>
        <p:spPr>
          <a:xfrm>
            <a:off x="7397496" y="1965960"/>
            <a:ext cx="3657358" cy="3500385"/>
          </a:xfrm>
        </p:spPr>
        <p:txBody>
          <a:bodyPr>
            <a:normAutofit fontScale="85000" lnSpcReduction="10000"/>
          </a:bodyPr>
          <a:lstStyle/>
          <a:p>
            <a:r>
              <a:rPr lang="tr-TR" dirty="0"/>
              <a:t>Temel olarak, karar sınırlarından (decision boundry) regresyon çizgisine kadar olan uzaklıklar ‘epsilon’ olarak adlandırılır.</a:t>
            </a:r>
          </a:p>
          <a:p>
            <a:r>
              <a:rPr lang="tr-TR" dirty="0"/>
              <a:t>Buradaki temel amacımız, orijinal hiperdüzlemden ‘epsilon’ (</a:t>
            </a:r>
            <a:r>
              <a:rPr lang="tr-TR" b="0" i="0" dirty="0">
                <a:solidFill>
                  <a:srgbClr val="000000"/>
                </a:solidFill>
                <a:effectLst/>
                <a:latin typeface="Calibri" panose="020F0502020204030204" pitchFamily="34" charset="0"/>
              </a:rPr>
              <a:t>margin of tolerance</a:t>
            </a:r>
            <a:r>
              <a:rPr lang="tr-TR" dirty="0"/>
              <a:t>) uzaklıkta, hiperdüzleme veya destek vektörlerine en yakın veri noktalarının bu sınır çizgisi içinde olacağı şekilde bir karar sınırına karar vermektir.</a:t>
            </a:r>
          </a:p>
        </p:txBody>
      </p:sp>
      <p:pic>
        <p:nvPicPr>
          <p:cNvPr id="2050" name="Picture 2" descr="From Theory to Practice: Implementing Support Vector Regression for  Predictions in Python | by Niousha Rasifaghihi | Medium">
            <a:extLst>
              <a:ext uri="{FF2B5EF4-FFF2-40B4-BE49-F238E27FC236}">
                <a16:creationId xmlns:a16="http://schemas.microsoft.com/office/drawing/2014/main" id="{567E3E9D-9C5F-3937-6260-980EFFB16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968" y="1853754"/>
            <a:ext cx="6163056" cy="37640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4B7EFA-45A6-7AB5-CF37-5EB3DBF65B70}"/>
              </a:ext>
            </a:extLst>
          </p:cNvPr>
          <p:cNvSpPr txBox="1"/>
          <p:nvPr/>
        </p:nvSpPr>
        <p:spPr>
          <a:xfrm>
            <a:off x="1908810" y="468325"/>
            <a:ext cx="9685782" cy="646331"/>
          </a:xfrm>
          <a:prstGeom prst="rect">
            <a:avLst/>
          </a:prstGeom>
          <a:noFill/>
        </p:spPr>
        <p:txBody>
          <a:bodyPr wrap="square">
            <a:spAutoFit/>
          </a:bodyPr>
          <a:lstStyle/>
          <a:p>
            <a:r>
              <a:rPr lang="tr-TR" dirty="0"/>
              <a:t>Ana fikir her zaman aynıdır: hatayı en aza indirmek, margin’i maksimuma çıkaran hiperdüzlemi bireyselleştirmek, hatanın bir kısmının tolere edildiğini akılda tutmak.</a:t>
            </a:r>
          </a:p>
        </p:txBody>
      </p:sp>
    </p:spTree>
    <p:extLst>
      <p:ext uri="{BB962C8B-B14F-4D97-AF65-F5344CB8AC3E}">
        <p14:creationId xmlns:p14="http://schemas.microsoft.com/office/powerpoint/2010/main" val="3653661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D63C-458F-ED0D-6733-32D487123E07}"/>
              </a:ext>
            </a:extLst>
          </p:cNvPr>
          <p:cNvSpPr>
            <a:spLocks noGrp="1"/>
          </p:cNvSpPr>
          <p:nvPr>
            <p:ph type="title"/>
          </p:nvPr>
        </p:nvSpPr>
        <p:spPr/>
        <p:txBody>
          <a:bodyPr/>
          <a:lstStyle/>
          <a:p>
            <a:r>
              <a:rPr lang="tr-TR" dirty="0"/>
              <a:t>Svr code</a:t>
            </a:r>
          </a:p>
        </p:txBody>
      </p:sp>
      <p:sp>
        <p:nvSpPr>
          <p:cNvPr id="3" name="Content Placeholder 2">
            <a:extLst>
              <a:ext uri="{FF2B5EF4-FFF2-40B4-BE49-F238E27FC236}">
                <a16:creationId xmlns:a16="http://schemas.microsoft.com/office/drawing/2014/main" id="{EB0D5829-0536-DCA7-54BF-7800773663C1}"/>
              </a:ext>
            </a:extLst>
          </p:cNvPr>
          <p:cNvSpPr>
            <a:spLocks noGrp="1"/>
          </p:cNvSpPr>
          <p:nvPr>
            <p:ph idx="1"/>
          </p:nvPr>
        </p:nvSpPr>
        <p:spPr/>
        <p:txBody>
          <a:bodyPr/>
          <a:lstStyle/>
          <a:p>
            <a:r>
              <a:rPr lang="tr-TR" dirty="0"/>
              <a:t>*SVR Notebook</a:t>
            </a:r>
          </a:p>
        </p:txBody>
      </p:sp>
    </p:spTree>
    <p:extLst>
      <p:ext uri="{BB962C8B-B14F-4D97-AF65-F5344CB8AC3E}">
        <p14:creationId xmlns:p14="http://schemas.microsoft.com/office/powerpoint/2010/main" val="22898144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TotalTime>
  <Words>327</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MT</vt:lpstr>
      <vt:lpstr>Inter</vt:lpstr>
      <vt:lpstr>Gallery</vt:lpstr>
      <vt:lpstr>Supervised learning</vt:lpstr>
      <vt:lpstr>Support  vector regression (svr) nedir</vt:lpstr>
      <vt:lpstr>Verileri daha yüksek boyutlu alan ile eşleme</vt:lpstr>
      <vt:lpstr>Svr çalışma prensibi</vt:lpstr>
      <vt:lpstr>PowerPoint Presentation</vt:lpstr>
      <vt:lpstr>Svr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dc:title>
  <dc:creator>Yusuf</dc:creator>
  <cp:lastModifiedBy>Yusuf</cp:lastModifiedBy>
  <cp:revision>2</cp:revision>
  <dcterms:created xsi:type="dcterms:W3CDTF">2024-02-11T05:54:39Z</dcterms:created>
  <dcterms:modified xsi:type="dcterms:W3CDTF">2024-02-11T06:19:13Z</dcterms:modified>
</cp:coreProperties>
</file>