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884280-2CAC-4393-9D81-92F63359CAE9}" type="datetimeFigureOut">
              <a:rPr lang="tr-TR" smtClean="0"/>
              <a:t>8.02.2024</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D724D5C0-B8D1-4A05-B29E-2D21913038BD}"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5839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884280-2CAC-4393-9D81-92F63359CAE9}" type="datetimeFigureOut">
              <a:rPr lang="tr-TR" smtClean="0"/>
              <a:t>8.02.2024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724D5C0-B8D1-4A05-B29E-2D21913038BD}"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47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884280-2CAC-4393-9D81-92F63359CAE9}" type="datetimeFigureOut">
              <a:rPr lang="tr-TR" smtClean="0"/>
              <a:t>8.02.2024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724D5C0-B8D1-4A05-B29E-2D21913038BD}"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7913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884280-2CAC-4393-9D81-92F63359CAE9}" type="datetimeFigureOut">
              <a:rPr lang="tr-TR" smtClean="0"/>
              <a:t>8.02.2024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724D5C0-B8D1-4A05-B29E-2D21913038BD}"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551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884280-2CAC-4393-9D81-92F63359CAE9}" type="datetimeFigureOut">
              <a:rPr lang="tr-TR" smtClean="0"/>
              <a:t>8.02.2024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724D5C0-B8D1-4A05-B29E-2D21913038BD}"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9416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884280-2CAC-4393-9D81-92F63359CAE9}" type="datetimeFigureOut">
              <a:rPr lang="tr-TR" smtClean="0"/>
              <a:t>8.02.2024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724D5C0-B8D1-4A05-B29E-2D21913038BD}"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0012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884280-2CAC-4393-9D81-92F63359CAE9}" type="datetimeFigureOut">
              <a:rPr lang="tr-TR" smtClean="0"/>
              <a:t>8.02.2024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724D5C0-B8D1-4A05-B29E-2D21913038BD}"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1064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884280-2CAC-4393-9D81-92F63359CAE9}" type="datetimeFigureOut">
              <a:rPr lang="tr-TR" smtClean="0"/>
              <a:t>8.02.2024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724D5C0-B8D1-4A05-B29E-2D21913038BD}"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2518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884280-2CAC-4393-9D81-92F63359CAE9}" type="datetimeFigureOut">
              <a:rPr lang="tr-TR" smtClean="0"/>
              <a:t>8.02.2024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724D5C0-B8D1-4A05-B29E-2D21913038BD}" type="slidenum">
              <a:rPr lang="tr-TR" smtClean="0"/>
              <a:t>‹#›</a:t>
            </a:fld>
            <a:endParaRPr lang="tr-TR"/>
          </a:p>
        </p:txBody>
      </p:sp>
    </p:spTree>
    <p:extLst>
      <p:ext uri="{BB962C8B-B14F-4D97-AF65-F5344CB8AC3E}">
        <p14:creationId xmlns:p14="http://schemas.microsoft.com/office/powerpoint/2010/main" val="3610495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884280-2CAC-4393-9D81-92F63359CAE9}" type="datetimeFigureOut">
              <a:rPr lang="tr-TR" smtClean="0"/>
              <a:t>8.02.2024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724D5C0-B8D1-4A05-B29E-2D21913038BD}"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9163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2884280-2CAC-4393-9D81-92F63359CAE9}" type="datetimeFigureOut">
              <a:rPr lang="tr-TR" smtClean="0"/>
              <a:t>8.02.2024</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D724D5C0-B8D1-4A05-B29E-2D21913038BD}"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392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2884280-2CAC-4393-9D81-92F63359CAE9}" type="datetimeFigureOut">
              <a:rPr lang="tr-TR" smtClean="0"/>
              <a:t>8.02.2024</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724D5C0-B8D1-4A05-B29E-2D21913038BD}"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5651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C2BA4-A740-DFB2-C042-F669B4D9F704}"/>
              </a:ext>
            </a:extLst>
          </p:cNvPr>
          <p:cNvSpPr>
            <a:spLocks noGrp="1"/>
          </p:cNvSpPr>
          <p:nvPr>
            <p:ph type="ctrTitle"/>
          </p:nvPr>
        </p:nvSpPr>
        <p:spPr/>
        <p:txBody>
          <a:bodyPr/>
          <a:lstStyle/>
          <a:p>
            <a:r>
              <a:rPr lang="tr-TR" dirty="0"/>
              <a:t>Supervısed learnıng</a:t>
            </a:r>
          </a:p>
        </p:txBody>
      </p:sp>
      <p:sp>
        <p:nvSpPr>
          <p:cNvPr id="3" name="Subtitle 2">
            <a:extLst>
              <a:ext uri="{FF2B5EF4-FFF2-40B4-BE49-F238E27FC236}">
                <a16:creationId xmlns:a16="http://schemas.microsoft.com/office/drawing/2014/main" id="{026E2FE3-22E1-D90E-60A4-BA6AE4E6E7D7}"/>
              </a:ext>
            </a:extLst>
          </p:cNvPr>
          <p:cNvSpPr>
            <a:spLocks noGrp="1"/>
          </p:cNvSpPr>
          <p:nvPr>
            <p:ph type="subTitle" idx="1"/>
          </p:nvPr>
        </p:nvSpPr>
        <p:spPr/>
        <p:txBody>
          <a:bodyPr/>
          <a:lstStyle/>
          <a:p>
            <a:r>
              <a:rPr lang="tr-TR" dirty="0"/>
              <a:t>k-Nearest neıghbors</a:t>
            </a:r>
          </a:p>
        </p:txBody>
      </p:sp>
    </p:spTree>
    <p:extLst>
      <p:ext uri="{BB962C8B-B14F-4D97-AF65-F5344CB8AC3E}">
        <p14:creationId xmlns:p14="http://schemas.microsoft.com/office/powerpoint/2010/main" val="858420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4021-B9DD-644B-B1AF-61595DA1A84E}"/>
              </a:ext>
            </a:extLst>
          </p:cNvPr>
          <p:cNvSpPr>
            <a:spLocks noGrp="1"/>
          </p:cNvSpPr>
          <p:nvPr>
            <p:ph type="title"/>
          </p:nvPr>
        </p:nvSpPr>
        <p:spPr/>
        <p:txBody>
          <a:bodyPr/>
          <a:lstStyle/>
          <a:p>
            <a:r>
              <a:rPr lang="tr-TR" dirty="0"/>
              <a:t>K-nearest neıghbors</a:t>
            </a:r>
          </a:p>
        </p:txBody>
      </p:sp>
      <p:sp>
        <p:nvSpPr>
          <p:cNvPr id="3" name="Content Placeholder 2">
            <a:extLst>
              <a:ext uri="{FF2B5EF4-FFF2-40B4-BE49-F238E27FC236}">
                <a16:creationId xmlns:a16="http://schemas.microsoft.com/office/drawing/2014/main" id="{97B6099F-5DAC-7F95-CCD7-7049EF47E302}"/>
              </a:ext>
            </a:extLst>
          </p:cNvPr>
          <p:cNvSpPr>
            <a:spLocks noGrp="1"/>
          </p:cNvSpPr>
          <p:nvPr>
            <p:ph idx="1"/>
          </p:nvPr>
        </p:nvSpPr>
        <p:spPr/>
        <p:txBody>
          <a:bodyPr/>
          <a:lstStyle/>
          <a:p>
            <a:r>
              <a:rPr lang="tr-TR" dirty="0"/>
              <a:t>Gözlemlerin, birbirine olan benzerlikleri üzerinden tahmin yapılır.</a:t>
            </a:r>
          </a:p>
          <a:p>
            <a:r>
              <a:rPr lang="tr-TR" b="0" i="0" dirty="0">
                <a:solidFill>
                  <a:srgbClr val="242424"/>
                </a:solidFill>
                <a:effectLst/>
                <a:latin typeface="source-serif-pro"/>
              </a:rPr>
              <a:t>KNN en basit anlamı ile içerisinde tahmin edilecek değerin bağımsız değişkenlerinin oluşturduğu vektörün en yakın komşularının hangi sınıfta yoğun olduğu bilgisi üzerinden sınıfını tahmin etmeye dayanır.</a:t>
            </a:r>
          </a:p>
          <a:p>
            <a:pPr marL="0" indent="0">
              <a:buNone/>
            </a:pPr>
            <a:endParaRPr lang="tr-TR" dirty="0"/>
          </a:p>
        </p:txBody>
      </p:sp>
    </p:spTree>
    <p:extLst>
      <p:ext uri="{BB962C8B-B14F-4D97-AF65-F5344CB8AC3E}">
        <p14:creationId xmlns:p14="http://schemas.microsoft.com/office/powerpoint/2010/main" val="4047477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7DD9E-990A-D259-8A31-C5414B400F5B}"/>
              </a:ext>
            </a:extLst>
          </p:cNvPr>
          <p:cNvSpPr>
            <a:spLocks noGrp="1"/>
          </p:cNvSpPr>
          <p:nvPr>
            <p:ph type="title"/>
          </p:nvPr>
        </p:nvSpPr>
        <p:spPr/>
        <p:txBody>
          <a:bodyPr/>
          <a:lstStyle/>
          <a:p>
            <a:r>
              <a:rPr lang="tr-TR" dirty="0"/>
              <a:t>Knn nasıl çalışır</a:t>
            </a:r>
          </a:p>
        </p:txBody>
      </p:sp>
      <p:sp>
        <p:nvSpPr>
          <p:cNvPr id="3" name="Content Placeholder 2">
            <a:extLst>
              <a:ext uri="{FF2B5EF4-FFF2-40B4-BE49-F238E27FC236}">
                <a16:creationId xmlns:a16="http://schemas.microsoft.com/office/drawing/2014/main" id="{2D69E2B7-397F-7F23-07DC-E426DDD8B00D}"/>
              </a:ext>
            </a:extLst>
          </p:cNvPr>
          <p:cNvSpPr>
            <a:spLocks noGrp="1"/>
          </p:cNvSpPr>
          <p:nvPr>
            <p:ph idx="1"/>
          </p:nvPr>
        </p:nvSpPr>
        <p:spPr/>
        <p:txBody>
          <a:bodyPr/>
          <a:lstStyle/>
          <a:p>
            <a:r>
              <a:rPr lang="tr-TR" dirty="0"/>
              <a:t>Örneğin 200 tane gözlemimiz (sample) olsun. Tahmin için verdiğimiz bağımsız değişken değerlerini, tüm gözlemler ile karşılaştırarak, araalarındaki uzaklık farklarının karesini elde etmeye çalışıyoruz.Seçtiğimiz ‘k’ komşu sayısına göre, en yakın komşuları elde ettikten sonra, o komşuların y değerlerinin ortalamasını alıyoruz.</a:t>
            </a:r>
          </a:p>
        </p:txBody>
      </p:sp>
      <p:pic>
        <p:nvPicPr>
          <p:cNvPr id="5" name="Picture 4">
            <a:extLst>
              <a:ext uri="{FF2B5EF4-FFF2-40B4-BE49-F238E27FC236}">
                <a16:creationId xmlns:a16="http://schemas.microsoft.com/office/drawing/2014/main" id="{741D4BF2-5EC9-773C-6F29-93861934C180}"/>
              </a:ext>
            </a:extLst>
          </p:cNvPr>
          <p:cNvPicPr>
            <a:picLocks noChangeAspect="1"/>
          </p:cNvPicPr>
          <p:nvPr/>
        </p:nvPicPr>
        <p:blipFill>
          <a:blip r:embed="rId2"/>
          <a:stretch>
            <a:fillRect/>
          </a:stretch>
        </p:blipFill>
        <p:spPr>
          <a:xfrm>
            <a:off x="1137146" y="3610175"/>
            <a:ext cx="2037127" cy="2519367"/>
          </a:xfrm>
          <a:prstGeom prst="rect">
            <a:avLst/>
          </a:prstGeom>
        </p:spPr>
      </p:pic>
      <p:pic>
        <p:nvPicPr>
          <p:cNvPr id="9" name="Picture 8">
            <a:extLst>
              <a:ext uri="{FF2B5EF4-FFF2-40B4-BE49-F238E27FC236}">
                <a16:creationId xmlns:a16="http://schemas.microsoft.com/office/drawing/2014/main" id="{A7F9FAF1-2768-FA51-7821-17B5E16939B3}"/>
              </a:ext>
            </a:extLst>
          </p:cNvPr>
          <p:cNvPicPr>
            <a:picLocks noChangeAspect="1"/>
          </p:cNvPicPr>
          <p:nvPr/>
        </p:nvPicPr>
        <p:blipFill>
          <a:blip r:embed="rId3"/>
          <a:stretch>
            <a:fillRect/>
          </a:stretch>
        </p:blipFill>
        <p:spPr>
          <a:xfrm>
            <a:off x="4245700" y="4085044"/>
            <a:ext cx="6809154" cy="1207008"/>
          </a:xfrm>
          <a:prstGeom prst="rect">
            <a:avLst/>
          </a:prstGeom>
        </p:spPr>
      </p:pic>
      <p:sp>
        <p:nvSpPr>
          <p:cNvPr id="10" name="TextBox 9">
            <a:extLst>
              <a:ext uri="{FF2B5EF4-FFF2-40B4-BE49-F238E27FC236}">
                <a16:creationId xmlns:a16="http://schemas.microsoft.com/office/drawing/2014/main" id="{1C6385F2-6FD2-E8A9-AB37-AA9D918D5BA6}"/>
              </a:ext>
            </a:extLst>
          </p:cNvPr>
          <p:cNvSpPr txBox="1"/>
          <p:nvPr/>
        </p:nvSpPr>
        <p:spPr>
          <a:xfrm>
            <a:off x="4379976" y="3741038"/>
            <a:ext cx="4398264" cy="369332"/>
          </a:xfrm>
          <a:prstGeom prst="rect">
            <a:avLst/>
          </a:prstGeom>
          <a:noFill/>
        </p:spPr>
        <p:txBody>
          <a:bodyPr wrap="square" rtlCol="0">
            <a:spAutoFit/>
          </a:bodyPr>
          <a:lstStyle/>
          <a:p>
            <a:r>
              <a:rPr lang="tr-TR" dirty="0"/>
              <a:t>Euclidian Distance</a:t>
            </a:r>
          </a:p>
        </p:txBody>
      </p:sp>
    </p:spTree>
    <p:extLst>
      <p:ext uri="{BB962C8B-B14F-4D97-AF65-F5344CB8AC3E}">
        <p14:creationId xmlns:p14="http://schemas.microsoft.com/office/powerpoint/2010/main" val="3342113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9D0E9-3B8D-E48D-6EE6-5087375C96D4}"/>
              </a:ext>
            </a:extLst>
          </p:cNvPr>
          <p:cNvSpPr>
            <a:spLocks noGrp="1"/>
          </p:cNvSpPr>
          <p:nvPr>
            <p:ph type="title"/>
          </p:nvPr>
        </p:nvSpPr>
        <p:spPr/>
        <p:txBody>
          <a:bodyPr/>
          <a:lstStyle/>
          <a:p>
            <a:r>
              <a:rPr lang="tr-TR" dirty="0"/>
              <a:t>Uzaklık hesabı</a:t>
            </a:r>
          </a:p>
        </p:txBody>
      </p:sp>
      <p:pic>
        <p:nvPicPr>
          <p:cNvPr id="5" name="Picture 4">
            <a:extLst>
              <a:ext uri="{FF2B5EF4-FFF2-40B4-BE49-F238E27FC236}">
                <a16:creationId xmlns:a16="http://schemas.microsoft.com/office/drawing/2014/main" id="{9AB62789-E3C1-81FD-F9C1-C8C7F0F5353D}"/>
              </a:ext>
            </a:extLst>
          </p:cNvPr>
          <p:cNvPicPr>
            <a:picLocks noChangeAspect="1"/>
          </p:cNvPicPr>
          <p:nvPr/>
        </p:nvPicPr>
        <p:blipFill>
          <a:blip r:embed="rId2"/>
          <a:stretch>
            <a:fillRect/>
          </a:stretch>
        </p:blipFill>
        <p:spPr>
          <a:xfrm>
            <a:off x="1451578" y="2015732"/>
            <a:ext cx="9663389" cy="2858020"/>
          </a:xfrm>
          <a:prstGeom prst="rect">
            <a:avLst/>
          </a:prstGeom>
        </p:spPr>
      </p:pic>
    </p:spTree>
    <p:extLst>
      <p:ext uri="{BB962C8B-B14F-4D97-AF65-F5344CB8AC3E}">
        <p14:creationId xmlns:p14="http://schemas.microsoft.com/office/powerpoint/2010/main" val="1544336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334A7-76E9-54B1-4BD8-9A6DF6E348E1}"/>
              </a:ext>
            </a:extLst>
          </p:cNvPr>
          <p:cNvSpPr>
            <a:spLocks noGrp="1"/>
          </p:cNvSpPr>
          <p:nvPr>
            <p:ph type="title"/>
          </p:nvPr>
        </p:nvSpPr>
        <p:spPr/>
        <p:txBody>
          <a:bodyPr/>
          <a:lstStyle/>
          <a:p>
            <a:r>
              <a:rPr lang="tr-TR" dirty="0"/>
              <a:t>Knn için kullanılan yaygın uzaklık tipleri</a:t>
            </a:r>
          </a:p>
        </p:txBody>
      </p:sp>
      <p:sp>
        <p:nvSpPr>
          <p:cNvPr id="3" name="Content Placeholder 2">
            <a:extLst>
              <a:ext uri="{FF2B5EF4-FFF2-40B4-BE49-F238E27FC236}">
                <a16:creationId xmlns:a16="http://schemas.microsoft.com/office/drawing/2014/main" id="{B45CB740-D0C9-06F5-3983-718A6EB35282}"/>
              </a:ext>
            </a:extLst>
          </p:cNvPr>
          <p:cNvSpPr>
            <a:spLocks noGrp="1"/>
          </p:cNvSpPr>
          <p:nvPr>
            <p:ph idx="1"/>
          </p:nvPr>
        </p:nvSpPr>
        <p:spPr/>
        <p:txBody>
          <a:bodyPr/>
          <a:lstStyle/>
          <a:p>
            <a:r>
              <a:rPr lang="tr-TR" dirty="0"/>
              <a:t>Euclidian Distance</a:t>
            </a:r>
          </a:p>
          <a:p>
            <a:r>
              <a:rPr lang="tr-TR"/>
              <a:t>Minkowski Distance (p değerini 2 yaparsanız direk euclidian’ı verir)</a:t>
            </a:r>
            <a:endParaRPr lang="tr-TR" dirty="0"/>
          </a:p>
          <a:p>
            <a:r>
              <a:rPr lang="tr-TR" dirty="0"/>
              <a:t>Manhattan Distance</a:t>
            </a:r>
          </a:p>
          <a:p>
            <a:r>
              <a:rPr lang="tr-TR" dirty="0"/>
              <a:t>Jakkard Distance</a:t>
            </a:r>
          </a:p>
          <a:p>
            <a:r>
              <a:rPr lang="tr-TR" dirty="0"/>
              <a:t>Cosin Distance</a:t>
            </a:r>
          </a:p>
          <a:p>
            <a:r>
              <a:rPr lang="tr-TR" dirty="0"/>
              <a:t>Hamming Distance</a:t>
            </a:r>
          </a:p>
          <a:p>
            <a:endParaRPr lang="tr-TR" dirty="0"/>
          </a:p>
          <a:p>
            <a:endParaRPr lang="tr-TR" dirty="0"/>
          </a:p>
        </p:txBody>
      </p:sp>
      <p:sp>
        <p:nvSpPr>
          <p:cNvPr id="6" name="TextBox 5">
            <a:extLst>
              <a:ext uri="{FF2B5EF4-FFF2-40B4-BE49-F238E27FC236}">
                <a16:creationId xmlns:a16="http://schemas.microsoft.com/office/drawing/2014/main" id="{EA7E58B8-4F84-4B6F-3C24-1881D7DA3EEB}"/>
              </a:ext>
            </a:extLst>
          </p:cNvPr>
          <p:cNvSpPr txBox="1"/>
          <p:nvPr/>
        </p:nvSpPr>
        <p:spPr>
          <a:xfrm>
            <a:off x="1097280" y="5184648"/>
            <a:ext cx="9603275" cy="369332"/>
          </a:xfrm>
          <a:prstGeom prst="rect">
            <a:avLst/>
          </a:prstGeom>
          <a:noFill/>
        </p:spPr>
        <p:txBody>
          <a:bodyPr wrap="square" rtlCol="0">
            <a:spAutoFit/>
          </a:bodyPr>
          <a:lstStyle/>
          <a:p>
            <a:r>
              <a:rPr lang="tr-TR" dirty="0"/>
              <a:t>Formüller için: https://www.kdnuggets.com/2020/11/most-popular-distance-metrics-knn.html</a:t>
            </a:r>
          </a:p>
        </p:txBody>
      </p:sp>
    </p:spTree>
    <p:extLst>
      <p:ext uri="{BB962C8B-B14F-4D97-AF65-F5344CB8AC3E}">
        <p14:creationId xmlns:p14="http://schemas.microsoft.com/office/powerpoint/2010/main" val="2594521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7ECF-80DF-442F-06AE-FBEDCD8B6A71}"/>
              </a:ext>
            </a:extLst>
          </p:cNvPr>
          <p:cNvSpPr>
            <a:spLocks noGrp="1"/>
          </p:cNvSpPr>
          <p:nvPr>
            <p:ph type="title"/>
          </p:nvPr>
        </p:nvSpPr>
        <p:spPr/>
        <p:txBody>
          <a:bodyPr/>
          <a:lstStyle/>
          <a:p>
            <a:r>
              <a:rPr lang="tr-TR" dirty="0"/>
              <a:t>code</a:t>
            </a:r>
          </a:p>
        </p:txBody>
      </p:sp>
      <p:sp>
        <p:nvSpPr>
          <p:cNvPr id="3" name="Content Placeholder 2">
            <a:extLst>
              <a:ext uri="{FF2B5EF4-FFF2-40B4-BE49-F238E27FC236}">
                <a16:creationId xmlns:a16="http://schemas.microsoft.com/office/drawing/2014/main" id="{34B5990D-3E56-E615-C3B0-CAA3D17A23F7}"/>
              </a:ext>
            </a:extLst>
          </p:cNvPr>
          <p:cNvSpPr>
            <a:spLocks noGrp="1"/>
          </p:cNvSpPr>
          <p:nvPr>
            <p:ph idx="1"/>
          </p:nvPr>
        </p:nvSpPr>
        <p:spPr/>
        <p:txBody>
          <a:bodyPr/>
          <a:lstStyle/>
          <a:p>
            <a:r>
              <a:rPr lang="tr-TR" dirty="0"/>
              <a:t>KNN Notebook*</a:t>
            </a:r>
          </a:p>
        </p:txBody>
      </p:sp>
    </p:spTree>
    <p:extLst>
      <p:ext uri="{BB962C8B-B14F-4D97-AF65-F5344CB8AC3E}">
        <p14:creationId xmlns:p14="http://schemas.microsoft.com/office/powerpoint/2010/main" val="52163988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43</TotalTime>
  <Words>147</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source-serif-pro</vt:lpstr>
      <vt:lpstr>Gallery</vt:lpstr>
      <vt:lpstr>Supervısed learnıng</vt:lpstr>
      <vt:lpstr>K-nearest neıghbors</vt:lpstr>
      <vt:lpstr>Knn nasıl çalışır</vt:lpstr>
      <vt:lpstr>Uzaklık hesabı</vt:lpstr>
      <vt:lpstr>Knn için kullanılan yaygın uzaklık tipleri</vt:lpstr>
      <vt:lpstr>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Supervısed learnıng</dc:title>
  <dc:creator>Yusuf</dc:creator>
  <cp:lastModifiedBy>Yusuf</cp:lastModifiedBy>
  <cp:revision>2</cp:revision>
  <dcterms:created xsi:type="dcterms:W3CDTF">2024-02-08T17:50:39Z</dcterms:created>
  <dcterms:modified xsi:type="dcterms:W3CDTF">2024-02-08T18:34:29Z</dcterms:modified>
</cp:coreProperties>
</file>