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4" r:id="rId7"/>
    <p:sldId id="273" r:id="rId8"/>
    <p:sldId id="275" r:id="rId9"/>
    <p:sldId id="276" r:id="rId10"/>
    <p:sldId id="277" r:id="rId11"/>
    <p:sldId id="278" r:id="rId12"/>
    <p:sldId id="279" r:id="rId13"/>
    <p:sldId id="280" r:id="rId14"/>
    <p:sldId id="281" r:id="rId15"/>
    <p:sldId id="282" r:id="rId16"/>
    <p:sldId id="283" r:id="rId17"/>
    <p:sldId id="284" r:id="rId18"/>
    <p:sldId id="285" r:id="rId19"/>
    <p:sldId id="28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056EA83-D001-44C1-B96D-E6195F0706E3}" type="datetimeFigureOut">
              <a:rPr lang="tr-TR" smtClean="0"/>
              <a:t>1.12.2023</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C7137240-A430-4913-A4DD-23041545EAC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8158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6EA83-D001-44C1-B96D-E6195F0706E3}" type="datetimeFigureOut">
              <a:rPr lang="tr-TR" smtClean="0"/>
              <a:t>1.12.2023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137240-A430-4913-A4DD-23041545EAC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9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6EA83-D001-44C1-B96D-E6195F0706E3}" type="datetimeFigureOut">
              <a:rPr lang="tr-TR" smtClean="0"/>
              <a:t>1.12.2023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137240-A430-4913-A4DD-23041545EAC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62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6EA83-D001-44C1-B96D-E6195F0706E3}" type="datetimeFigureOut">
              <a:rPr lang="tr-TR" smtClean="0"/>
              <a:t>1.12.2023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137240-A430-4913-A4DD-23041545EAC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2653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056EA83-D001-44C1-B96D-E6195F0706E3}" type="datetimeFigureOut">
              <a:rPr lang="tr-TR" smtClean="0"/>
              <a:t>1.12.2023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137240-A430-4913-A4DD-23041545EAC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408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056EA83-D001-44C1-B96D-E6195F0706E3}" type="datetimeFigureOut">
              <a:rPr lang="tr-TR" smtClean="0"/>
              <a:t>1.12.2023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137240-A430-4913-A4DD-23041545EAC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444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056EA83-D001-44C1-B96D-E6195F0706E3}" type="datetimeFigureOut">
              <a:rPr lang="tr-TR" smtClean="0"/>
              <a:t>1.12.2023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7137240-A430-4913-A4DD-23041545EAC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440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056EA83-D001-44C1-B96D-E6195F0706E3}" type="datetimeFigureOut">
              <a:rPr lang="tr-TR" smtClean="0"/>
              <a:t>1.12.2023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7137240-A430-4913-A4DD-23041545EAC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45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6EA83-D001-44C1-B96D-E6195F0706E3}" type="datetimeFigureOut">
              <a:rPr lang="tr-TR" smtClean="0"/>
              <a:t>1.12.2023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7137240-A430-4913-A4DD-23041545EAC0}" type="slidenum">
              <a:rPr lang="tr-TR" smtClean="0"/>
              <a:t>‹#›</a:t>
            </a:fld>
            <a:endParaRPr lang="tr-TR"/>
          </a:p>
        </p:txBody>
      </p:sp>
    </p:spTree>
    <p:extLst>
      <p:ext uri="{BB962C8B-B14F-4D97-AF65-F5344CB8AC3E}">
        <p14:creationId xmlns:p14="http://schemas.microsoft.com/office/powerpoint/2010/main" val="842956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056EA83-D001-44C1-B96D-E6195F0706E3}" type="datetimeFigureOut">
              <a:rPr lang="tr-TR" smtClean="0"/>
              <a:t>1.12.2023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137240-A430-4913-A4DD-23041545EAC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624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056EA83-D001-44C1-B96D-E6195F0706E3}" type="datetimeFigureOut">
              <a:rPr lang="tr-TR" smtClean="0"/>
              <a:t>1.12.2023</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C7137240-A430-4913-A4DD-23041545EAC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178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056EA83-D001-44C1-B96D-E6195F0706E3}" type="datetimeFigureOut">
              <a:rPr lang="tr-TR" smtClean="0"/>
              <a:t>1.12.2023</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7137240-A430-4913-A4DD-23041545EAC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5098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eeksforgeeks.org/python-bitwise-operator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eeksforgeeks.org/assignment-operators-in-pyth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eeksforgeeks.org/assignment-operators-in-pyth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geeksforgeeks.org/python-membership-identity-operators-not-no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python-membership-identity-operators-not-no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relational-operators-in-python/" TargetMode="External"/><Relationship Id="rId7" Type="http://schemas.openxmlformats.org/officeDocument/2006/relationships/hyperlink" Target="https://www.geeksforgeeks.org/python-membership-identity-operators-not-not/" TargetMode="External"/><Relationship Id="rId2" Type="http://schemas.openxmlformats.org/officeDocument/2006/relationships/hyperlink" Target="https://www.geeksforgeeks.org/python-arithmetic-operators/" TargetMode="External"/><Relationship Id="rId1" Type="http://schemas.openxmlformats.org/officeDocument/2006/relationships/slideLayout" Target="../slideLayouts/slideLayout2.xml"/><Relationship Id="rId6" Type="http://schemas.openxmlformats.org/officeDocument/2006/relationships/hyperlink" Target="https://www.geeksforgeeks.org/assignment-operators-in-python/" TargetMode="External"/><Relationship Id="rId5" Type="http://schemas.openxmlformats.org/officeDocument/2006/relationships/hyperlink" Target="https://www.geeksforgeeks.org/python-bitwise-operators/" TargetMode="External"/><Relationship Id="rId4" Type="http://schemas.openxmlformats.org/officeDocument/2006/relationships/hyperlink" Target="https://www.geeksforgeeks.org/python-logical-operators-with-examples-improvement-neede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python-arithmetic-operato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python-object-comparison-is-vs/"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www.geeksforgeeks.org/relational-operators-in-pyth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eeksforgeeks.org/python-logical-operators-with-examples-improvement-neede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9394DD-047F-5E20-C99D-665775506FD9}"/>
              </a:ext>
            </a:extLst>
          </p:cNvPr>
          <p:cNvSpPr>
            <a:spLocks noGrp="1"/>
          </p:cNvSpPr>
          <p:nvPr>
            <p:ph type="ctrTitle"/>
          </p:nvPr>
        </p:nvSpPr>
        <p:spPr/>
        <p:txBody>
          <a:bodyPr>
            <a:normAutofit/>
          </a:bodyPr>
          <a:lstStyle/>
          <a:p>
            <a:r>
              <a:rPr lang="tr-TR" cap="none" dirty="0" err="1"/>
              <a:t>Operators</a:t>
            </a:r>
            <a:endParaRPr lang="tr-TR" cap="none" dirty="0"/>
          </a:p>
        </p:txBody>
      </p:sp>
      <p:sp>
        <p:nvSpPr>
          <p:cNvPr id="3" name="Alt Başlık 2">
            <a:extLst>
              <a:ext uri="{FF2B5EF4-FFF2-40B4-BE49-F238E27FC236}">
                <a16:creationId xmlns:a16="http://schemas.microsoft.com/office/drawing/2014/main" id="{C61548EA-AA37-BB9A-4C80-FB9B0F453ED6}"/>
              </a:ext>
            </a:extLst>
          </p:cNvPr>
          <p:cNvSpPr>
            <a:spLocks noGrp="1"/>
          </p:cNvSpPr>
          <p:nvPr>
            <p:ph type="subTitle" idx="1"/>
          </p:nvPr>
        </p:nvSpPr>
        <p:spPr>
          <a:xfrm>
            <a:off x="1137149" y="934135"/>
            <a:ext cx="8637072" cy="977621"/>
          </a:xfrm>
        </p:spPr>
        <p:txBody>
          <a:bodyPr/>
          <a:lstStyle/>
          <a:p>
            <a:r>
              <a:rPr lang="tr-TR" cap="none" dirty="0"/>
              <a:t>Fundamentals of Python Programming </a:t>
            </a:r>
            <a:r>
              <a:rPr lang="tr-TR" cap="none" dirty="0" err="1"/>
              <a:t>Chapter</a:t>
            </a:r>
            <a:r>
              <a:rPr lang="tr-TR" cap="none" dirty="0"/>
              <a:t> 3</a:t>
            </a:r>
          </a:p>
        </p:txBody>
      </p:sp>
    </p:spTree>
    <p:extLst>
      <p:ext uri="{BB962C8B-B14F-4D97-AF65-F5344CB8AC3E}">
        <p14:creationId xmlns:p14="http://schemas.microsoft.com/office/powerpoint/2010/main" val="913067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B797B8-455F-CA88-F59E-62FDBFA19D90}"/>
              </a:ext>
            </a:extLst>
          </p:cNvPr>
          <p:cNvSpPr>
            <a:spLocks noGrp="1"/>
          </p:cNvSpPr>
          <p:nvPr>
            <p:ph type="title"/>
          </p:nvPr>
        </p:nvSpPr>
        <p:spPr/>
        <p:txBody>
          <a:bodyPr>
            <a:normAutofit/>
          </a:bodyPr>
          <a:lstStyle/>
          <a:p>
            <a:r>
              <a:rPr lang="en-US" sz="3600" cap="none" dirty="0"/>
              <a:t>Precedence of </a:t>
            </a:r>
            <a:r>
              <a:rPr lang="tr-TR" sz="3600" cap="none" dirty="0" err="1"/>
              <a:t>Logical</a:t>
            </a:r>
            <a:r>
              <a:rPr lang="en-US" sz="3600" cap="none" dirty="0"/>
              <a:t> Operators in Python</a:t>
            </a:r>
            <a:br>
              <a:rPr lang="en-US" b="1" i="0" dirty="0">
                <a:effectLst/>
                <a:latin typeface="Verdana" panose="020B0604030504040204" pitchFamily="34" charset="0"/>
                <a:ea typeface="Verdana" panose="020B0604030504040204" pitchFamily="34" charset="0"/>
              </a:rPr>
            </a:br>
            <a:endParaRPr lang="tr-TR" b="1" dirty="0"/>
          </a:p>
        </p:txBody>
      </p:sp>
      <p:sp>
        <p:nvSpPr>
          <p:cNvPr id="3" name="İçerik Yer Tutucusu 2">
            <a:extLst>
              <a:ext uri="{FF2B5EF4-FFF2-40B4-BE49-F238E27FC236}">
                <a16:creationId xmlns:a16="http://schemas.microsoft.com/office/drawing/2014/main" id="{319CEB98-75A0-5CE5-DF81-07845829C2B4}"/>
              </a:ext>
            </a:extLst>
          </p:cNvPr>
          <p:cNvSpPr>
            <a:spLocks noGrp="1"/>
          </p:cNvSpPr>
          <p:nvPr>
            <p:ph idx="1"/>
          </p:nvPr>
        </p:nvSpPr>
        <p:spPr/>
        <p:txBody>
          <a:bodyPr/>
          <a:lstStyle/>
          <a:p>
            <a:pPr marL="0" indent="0" algn="l" rtl="0" fontAlgn="base">
              <a:buNone/>
            </a:pPr>
            <a:r>
              <a:rPr lang="en-US" b="0" i="0" dirty="0">
                <a:effectLst/>
                <a:latin typeface="Verdana" panose="020B0604030504040204" pitchFamily="34" charset="0"/>
                <a:ea typeface="Verdana" panose="020B0604030504040204" pitchFamily="34" charset="0"/>
              </a:rPr>
              <a:t>The precedence of Logical Operators in python is as follows:</a:t>
            </a:r>
          </a:p>
          <a:p>
            <a:pPr algn="l" fontAlgn="base">
              <a:buFont typeface="+mj-lt"/>
              <a:buAutoNum type="arabicPeriod"/>
            </a:pPr>
            <a:r>
              <a:rPr lang="en-US" b="0" i="0" dirty="0">
                <a:effectLst/>
                <a:latin typeface="Verdana" panose="020B0604030504040204" pitchFamily="34" charset="0"/>
                <a:ea typeface="Verdana" panose="020B0604030504040204" pitchFamily="34" charset="0"/>
              </a:rPr>
              <a:t>Logical not</a:t>
            </a:r>
          </a:p>
          <a:p>
            <a:pPr algn="l" fontAlgn="base">
              <a:buFont typeface="+mj-lt"/>
              <a:buAutoNum type="arabicPeriod" startAt="2"/>
            </a:pPr>
            <a:r>
              <a:rPr lang="en-US" b="0" i="0" dirty="0">
                <a:effectLst/>
                <a:latin typeface="Verdana" panose="020B0604030504040204" pitchFamily="34" charset="0"/>
                <a:ea typeface="Verdana" panose="020B0604030504040204" pitchFamily="34" charset="0"/>
              </a:rPr>
              <a:t>logical and</a:t>
            </a:r>
          </a:p>
          <a:p>
            <a:pPr algn="l" fontAlgn="base">
              <a:buFont typeface="+mj-lt"/>
              <a:buAutoNum type="arabicPeriod" startAt="3"/>
            </a:pPr>
            <a:r>
              <a:rPr lang="en-US" b="0" i="0" dirty="0">
                <a:effectLst/>
                <a:latin typeface="Verdana" panose="020B0604030504040204" pitchFamily="34" charset="0"/>
                <a:ea typeface="Verdana" panose="020B0604030504040204" pitchFamily="34" charset="0"/>
              </a:rPr>
              <a:t>logical or</a:t>
            </a:r>
          </a:p>
          <a:p>
            <a:endParaRPr lang="tr-TR" dirty="0"/>
          </a:p>
        </p:txBody>
      </p:sp>
    </p:spTree>
    <p:extLst>
      <p:ext uri="{BB962C8B-B14F-4D97-AF65-F5344CB8AC3E}">
        <p14:creationId xmlns:p14="http://schemas.microsoft.com/office/powerpoint/2010/main" val="146715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Başlık 1">
            <a:extLst>
              <a:ext uri="{FF2B5EF4-FFF2-40B4-BE49-F238E27FC236}">
                <a16:creationId xmlns:a16="http://schemas.microsoft.com/office/drawing/2014/main" id="{53D105B8-12A3-C222-E809-CFBD3A7F82D0}"/>
              </a:ext>
            </a:extLst>
          </p:cNvPr>
          <p:cNvSpPr>
            <a:spLocks noGrp="1"/>
          </p:cNvSpPr>
          <p:nvPr>
            <p:ph type="title"/>
          </p:nvPr>
        </p:nvSpPr>
        <p:spPr>
          <a:xfrm>
            <a:off x="2043250" y="742998"/>
            <a:ext cx="6795950" cy="1049235"/>
          </a:xfrm>
        </p:spPr>
        <p:txBody>
          <a:bodyPr/>
          <a:lstStyle/>
          <a:p>
            <a:r>
              <a:rPr lang="tr-TR" cap="none" dirty="0" err="1"/>
              <a:t>Logical</a:t>
            </a:r>
            <a:r>
              <a:rPr lang="tr-TR" cap="none" dirty="0"/>
              <a:t> </a:t>
            </a:r>
            <a:r>
              <a:rPr lang="tr-TR" cap="none" dirty="0" err="1"/>
              <a:t>Operators</a:t>
            </a:r>
            <a:r>
              <a:rPr lang="tr-TR" cap="none" dirty="0"/>
              <a:t> in </a:t>
            </a:r>
            <a:r>
              <a:rPr lang="tr-TR" cap="none" dirty="0" err="1"/>
              <a:t>Code</a:t>
            </a:r>
            <a:endParaRPr lang="tr-TR" cap="none" dirty="0"/>
          </a:p>
        </p:txBody>
      </p:sp>
      <p:pic>
        <p:nvPicPr>
          <p:cNvPr id="4" name="Resim 3">
            <a:extLst>
              <a:ext uri="{FF2B5EF4-FFF2-40B4-BE49-F238E27FC236}">
                <a16:creationId xmlns:a16="http://schemas.microsoft.com/office/drawing/2014/main" id="{1EC3B608-91C3-CFDF-A2FA-51DE5661303A}"/>
              </a:ext>
            </a:extLst>
          </p:cNvPr>
          <p:cNvPicPr>
            <a:picLocks noChangeAspect="1"/>
          </p:cNvPicPr>
          <p:nvPr/>
        </p:nvPicPr>
        <p:blipFill>
          <a:blip r:embed="rId2"/>
          <a:stretch>
            <a:fillRect/>
          </a:stretch>
        </p:blipFill>
        <p:spPr>
          <a:xfrm>
            <a:off x="1053208" y="2105089"/>
            <a:ext cx="6087325" cy="3096057"/>
          </a:xfrm>
          <a:prstGeom prst="rect">
            <a:avLst/>
          </a:prstGeom>
        </p:spPr>
      </p:pic>
    </p:spTree>
    <p:extLst>
      <p:ext uri="{BB962C8B-B14F-4D97-AF65-F5344CB8AC3E}">
        <p14:creationId xmlns:p14="http://schemas.microsoft.com/office/powerpoint/2010/main" val="1300883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F6DE9F-D9BB-3B04-8E81-5AE9A9DD84A2}"/>
              </a:ext>
            </a:extLst>
          </p:cNvPr>
          <p:cNvSpPr>
            <a:spLocks noGrp="1"/>
          </p:cNvSpPr>
          <p:nvPr>
            <p:ph type="title"/>
          </p:nvPr>
        </p:nvSpPr>
        <p:spPr>
          <a:xfrm>
            <a:off x="1182639" y="795554"/>
            <a:ext cx="4778890" cy="1049235"/>
          </a:xfrm>
        </p:spPr>
        <p:txBody>
          <a:bodyPr/>
          <a:lstStyle/>
          <a:p>
            <a:r>
              <a:rPr lang="tr-TR" cap="none" dirty="0" err="1"/>
              <a:t>Bitwise</a:t>
            </a:r>
            <a:r>
              <a:rPr lang="tr-TR" cap="none" dirty="0"/>
              <a:t> </a:t>
            </a:r>
            <a:r>
              <a:rPr lang="tr-TR" cap="none" dirty="0" err="1"/>
              <a:t>Operators</a:t>
            </a:r>
            <a:endParaRPr lang="tr-TR" cap="none" dirty="0"/>
          </a:p>
        </p:txBody>
      </p:sp>
      <p:sp>
        <p:nvSpPr>
          <p:cNvPr id="8" name="İçerik Yer Tutucusu 7">
            <a:extLst>
              <a:ext uri="{FF2B5EF4-FFF2-40B4-BE49-F238E27FC236}">
                <a16:creationId xmlns:a16="http://schemas.microsoft.com/office/drawing/2014/main" id="{ED7506CF-D137-EA59-6168-2BB6F5420B70}"/>
              </a:ext>
            </a:extLst>
          </p:cNvPr>
          <p:cNvSpPr>
            <a:spLocks noGrp="1"/>
          </p:cNvSpPr>
          <p:nvPr>
            <p:ph idx="1"/>
          </p:nvPr>
        </p:nvSpPr>
        <p:spPr>
          <a:xfrm>
            <a:off x="1304953" y="2015732"/>
            <a:ext cx="5137479" cy="3450613"/>
          </a:xfrm>
        </p:spPr>
        <p:txBody>
          <a:bodyPr/>
          <a:lstStyle/>
          <a:p>
            <a:r>
              <a:rPr lang="en-US" b="0" i="0" dirty="0">
                <a:effectLst/>
                <a:latin typeface="Verdana" panose="020B0604030504040204" pitchFamily="34" charset="0"/>
                <a:ea typeface="Verdana" panose="020B0604030504040204" pitchFamily="34" charset="0"/>
              </a:rPr>
              <a:t>Python </a:t>
            </a:r>
            <a:r>
              <a:rPr lang="en-US" b="0" i="0" u="sng" dirty="0">
                <a:effectLst/>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Bitwise operators</a:t>
            </a:r>
            <a:r>
              <a:rPr lang="en-US" b="0" i="0" dirty="0">
                <a:effectLst/>
                <a:latin typeface="Verdana" panose="020B0604030504040204" pitchFamily="34" charset="0"/>
                <a:ea typeface="Verdana" panose="020B0604030504040204" pitchFamily="34" charset="0"/>
              </a:rPr>
              <a:t> act on bits and perform bit-by-bit operations. These are used to operate on binary numbers.</a:t>
            </a:r>
            <a:endParaRPr lang="tr-TR" dirty="0">
              <a:latin typeface="Verdana" panose="020B0604030504040204" pitchFamily="34" charset="0"/>
              <a:ea typeface="Verdana" panose="020B0604030504040204" pitchFamily="34" charset="0"/>
            </a:endParaRPr>
          </a:p>
        </p:txBody>
      </p:sp>
      <p:pic>
        <p:nvPicPr>
          <p:cNvPr id="5" name="Resim 4">
            <a:extLst>
              <a:ext uri="{FF2B5EF4-FFF2-40B4-BE49-F238E27FC236}">
                <a16:creationId xmlns:a16="http://schemas.microsoft.com/office/drawing/2014/main" id="{0FCC6FEC-9D9A-6F89-E3F7-B1B472984A8F}"/>
              </a:ext>
            </a:extLst>
          </p:cNvPr>
          <p:cNvPicPr>
            <a:picLocks noChangeAspect="1"/>
          </p:cNvPicPr>
          <p:nvPr/>
        </p:nvPicPr>
        <p:blipFill>
          <a:blip r:embed="rId3"/>
          <a:stretch>
            <a:fillRect/>
          </a:stretch>
        </p:blipFill>
        <p:spPr>
          <a:xfrm>
            <a:off x="6412346" y="2015732"/>
            <a:ext cx="5582429" cy="3191320"/>
          </a:xfrm>
          <a:prstGeom prst="rect">
            <a:avLst/>
          </a:prstGeom>
        </p:spPr>
      </p:pic>
    </p:spTree>
    <p:extLst>
      <p:ext uri="{BB962C8B-B14F-4D97-AF65-F5344CB8AC3E}">
        <p14:creationId xmlns:p14="http://schemas.microsoft.com/office/powerpoint/2010/main" val="3010277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B797B8-455F-CA88-F59E-62FDBFA19D90}"/>
              </a:ext>
            </a:extLst>
          </p:cNvPr>
          <p:cNvSpPr>
            <a:spLocks noGrp="1"/>
          </p:cNvSpPr>
          <p:nvPr>
            <p:ph type="title"/>
          </p:nvPr>
        </p:nvSpPr>
        <p:spPr/>
        <p:txBody>
          <a:bodyPr>
            <a:normAutofit/>
          </a:bodyPr>
          <a:lstStyle/>
          <a:p>
            <a:r>
              <a:rPr lang="en-US" sz="3600" cap="none" dirty="0"/>
              <a:t>Precedence of </a:t>
            </a:r>
            <a:r>
              <a:rPr lang="tr-TR" sz="3600" cap="none" dirty="0" err="1"/>
              <a:t>Bitwise</a:t>
            </a:r>
            <a:r>
              <a:rPr lang="en-US" sz="3600" cap="none" dirty="0"/>
              <a:t> Operators in Python</a:t>
            </a:r>
            <a:br>
              <a:rPr lang="en-US" b="1" i="0" dirty="0">
                <a:effectLst/>
                <a:latin typeface="Verdana" panose="020B0604030504040204" pitchFamily="34" charset="0"/>
                <a:ea typeface="Verdana" panose="020B0604030504040204" pitchFamily="34" charset="0"/>
              </a:rPr>
            </a:br>
            <a:endParaRPr lang="tr-TR" b="1" dirty="0"/>
          </a:p>
        </p:txBody>
      </p:sp>
      <p:sp>
        <p:nvSpPr>
          <p:cNvPr id="3" name="İçerik Yer Tutucusu 2">
            <a:extLst>
              <a:ext uri="{FF2B5EF4-FFF2-40B4-BE49-F238E27FC236}">
                <a16:creationId xmlns:a16="http://schemas.microsoft.com/office/drawing/2014/main" id="{319CEB98-75A0-5CE5-DF81-07845829C2B4}"/>
              </a:ext>
            </a:extLst>
          </p:cNvPr>
          <p:cNvSpPr>
            <a:spLocks noGrp="1"/>
          </p:cNvSpPr>
          <p:nvPr>
            <p:ph idx="1"/>
          </p:nvPr>
        </p:nvSpPr>
        <p:spPr/>
        <p:txBody>
          <a:bodyPr/>
          <a:lstStyle/>
          <a:p>
            <a:pPr marL="0" indent="0" algn="l" rtl="0" fontAlgn="base">
              <a:buNone/>
            </a:pPr>
            <a:r>
              <a:rPr lang="en-US" b="0" i="0" dirty="0">
                <a:effectLst/>
                <a:latin typeface="Verdana" panose="020B0604030504040204" pitchFamily="34" charset="0"/>
                <a:ea typeface="Verdana" panose="020B0604030504040204" pitchFamily="34" charset="0"/>
              </a:rPr>
              <a:t>The precedence of Bitwise Operators in python is as follows:</a:t>
            </a:r>
          </a:p>
          <a:p>
            <a:pPr algn="l" fontAlgn="base">
              <a:buFont typeface="+mj-lt"/>
              <a:buAutoNum type="arabicPeriod"/>
            </a:pPr>
            <a:r>
              <a:rPr lang="en-US" b="0" i="0" dirty="0">
                <a:effectLst/>
                <a:latin typeface="Verdana" panose="020B0604030504040204" pitchFamily="34" charset="0"/>
                <a:ea typeface="Verdana" panose="020B0604030504040204" pitchFamily="34" charset="0"/>
              </a:rPr>
              <a:t>Bitwise NOT</a:t>
            </a:r>
          </a:p>
          <a:p>
            <a:pPr algn="l" fontAlgn="base">
              <a:buFont typeface="+mj-lt"/>
              <a:buAutoNum type="arabicPeriod" startAt="2"/>
            </a:pPr>
            <a:r>
              <a:rPr lang="en-US" b="0" i="0" dirty="0">
                <a:effectLst/>
                <a:latin typeface="Verdana" panose="020B0604030504040204" pitchFamily="34" charset="0"/>
                <a:ea typeface="Verdana" panose="020B0604030504040204" pitchFamily="34" charset="0"/>
              </a:rPr>
              <a:t>Bitwise Shift</a:t>
            </a:r>
          </a:p>
          <a:p>
            <a:pPr algn="l" fontAlgn="base">
              <a:buFont typeface="+mj-lt"/>
              <a:buAutoNum type="arabicPeriod" startAt="3"/>
            </a:pPr>
            <a:r>
              <a:rPr lang="en-US" b="0" i="0" dirty="0">
                <a:effectLst/>
                <a:latin typeface="Verdana" panose="020B0604030504040204" pitchFamily="34" charset="0"/>
                <a:ea typeface="Verdana" panose="020B0604030504040204" pitchFamily="34" charset="0"/>
              </a:rPr>
              <a:t>Bitwise AND</a:t>
            </a:r>
          </a:p>
          <a:p>
            <a:pPr algn="l" fontAlgn="base">
              <a:buFont typeface="+mj-lt"/>
              <a:buAutoNum type="arabicPeriod" startAt="4"/>
            </a:pPr>
            <a:r>
              <a:rPr lang="en-US" b="0" i="0" dirty="0">
                <a:effectLst/>
                <a:latin typeface="Verdana" panose="020B0604030504040204" pitchFamily="34" charset="0"/>
                <a:ea typeface="Verdana" panose="020B0604030504040204" pitchFamily="34" charset="0"/>
              </a:rPr>
              <a:t>Bitwise XOR</a:t>
            </a:r>
          </a:p>
          <a:p>
            <a:pPr algn="l" fontAlgn="base">
              <a:buFont typeface="+mj-lt"/>
              <a:buAutoNum type="arabicPeriod" startAt="5"/>
            </a:pPr>
            <a:r>
              <a:rPr lang="en-US" b="0" i="0" dirty="0">
                <a:effectLst/>
                <a:latin typeface="Verdana" panose="020B0604030504040204" pitchFamily="34" charset="0"/>
                <a:ea typeface="Verdana" panose="020B0604030504040204" pitchFamily="34" charset="0"/>
              </a:rPr>
              <a:t>Bitwise OR</a:t>
            </a:r>
          </a:p>
          <a:p>
            <a:endParaRPr lang="tr-TR" dirty="0"/>
          </a:p>
        </p:txBody>
      </p:sp>
    </p:spTree>
    <p:extLst>
      <p:ext uri="{BB962C8B-B14F-4D97-AF65-F5344CB8AC3E}">
        <p14:creationId xmlns:p14="http://schemas.microsoft.com/office/powerpoint/2010/main" val="168071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F6DE9F-D9BB-3B04-8E81-5AE9A9DD84A2}"/>
              </a:ext>
            </a:extLst>
          </p:cNvPr>
          <p:cNvSpPr>
            <a:spLocks noGrp="1"/>
          </p:cNvSpPr>
          <p:nvPr>
            <p:ph type="title"/>
          </p:nvPr>
        </p:nvSpPr>
        <p:spPr>
          <a:xfrm>
            <a:off x="1182639" y="795554"/>
            <a:ext cx="4778890" cy="1049235"/>
          </a:xfrm>
        </p:spPr>
        <p:txBody>
          <a:bodyPr/>
          <a:lstStyle/>
          <a:p>
            <a:r>
              <a:rPr lang="tr-TR" cap="none" dirty="0" err="1"/>
              <a:t>Assignment</a:t>
            </a:r>
            <a:r>
              <a:rPr lang="tr-TR" cap="none" dirty="0"/>
              <a:t> </a:t>
            </a:r>
            <a:r>
              <a:rPr lang="tr-TR" cap="none" dirty="0" err="1"/>
              <a:t>Operators</a:t>
            </a:r>
            <a:endParaRPr lang="tr-TR" cap="none" dirty="0"/>
          </a:p>
        </p:txBody>
      </p:sp>
      <p:sp>
        <p:nvSpPr>
          <p:cNvPr id="8" name="İçerik Yer Tutucusu 7">
            <a:extLst>
              <a:ext uri="{FF2B5EF4-FFF2-40B4-BE49-F238E27FC236}">
                <a16:creationId xmlns:a16="http://schemas.microsoft.com/office/drawing/2014/main" id="{ED7506CF-D137-EA59-6168-2BB6F5420B70}"/>
              </a:ext>
            </a:extLst>
          </p:cNvPr>
          <p:cNvSpPr>
            <a:spLocks noGrp="1"/>
          </p:cNvSpPr>
          <p:nvPr>
            <p:ph idx="1"/>
          </p:nvPr>
        </p:nvSpPr>
        <p:spPr>
          <a:xfrm>
            <a:off x="1304953" y="2015732"/>
            <a:ext cx="5137479" cy="3450613"/>
          </a:xfrm>
        </p:spPr>
        <p:txBody>
          <a:bodyPr/>
          <a:lstStyle/>
          <a:p>
            <a:pPr algn="l" rtl="0" fontAlgn="base"/>
            <a:r>
              <a:rPr lang="en-US" b="0" i="0" dirty="0">
                <a:effectLst/>
                <a:latin typeface="Nunito" pitchFamily="2" charset="-94"/>
              </a:rPr>
              <a:t>Python </a:t>
            </a:r>
            <a:r>
              <a:rPr lang="en-US" b="0" i="0" u="sng" dirty="0">
                <a:effectLst/>
                <a:latin typeface="Nunito" pitchFamily="2" charset="-94"/>
                <a:hlinkClick r:id="rId2">
                  <a:extLst>
                    <a:ext uri="{A12FA001-AC4F-418D-AE19-62706E023703}">
                      <ahyp:hlinkClr xmlns:ahyp="http://schemas.microsoft.com/office/drawing/2018/hyperlinkcolor" val="tx"/>
                    </a:ext>
                  </a:extLst>
                </a:hlinkClick>
              </a:rPr>
              <a:t>Assignment operators</a:t>
            </a:r>
            <a:r>
              <a:rPr lang="en-US" b="0" i="0" dirty="0">
                <a:effectLst/>
                <a:latin typeface="Nunito" pitchFamily="2" charset="-94"/>
              </a:rPr>
              <a:t> are used to assign values to the variables.</a:t>
            </a:r>
          </a:p>
          <a:p>
            <a:pPr marL="0" indent="0">
              <a:buNone/>
            </a:pPr>
            <a:endParaRPr lang="tr-TR" dirty="0">
              <a:latin typeface="Verdana" panose="020B0604030504040204" pitchFamily="34" charset="0"/>
              <a:ea typeface="Verdana" panose="020B0604030504040204" pitchFamily="34" charset="0"/>
            </a:endParaRPr>
          </a:p>
        </p:txBody>
      </p:sp>
      <p:pic>
        <p:nvPicPr>
          <p:cNvPr id="4" name="Resim 3">
            <a:extLst>
              <a:ext uri="{FF2B5EF4-FFF2-40B4-BE49-F238E27FC236}">
                <a16:creationId xmlns:a16="http://schemas.microsoft.com/office/drawing/2014/main" id="{6B8DFD8F-5525-4F5B-0308-EB335C35309F}"/>
              </a:ext>
            </a:extLst>
          </p:cNvPr>
          <p:cNvPicPr>
            <a:picLocks noChangeAspect="1"/>
          </p:cNvPicPr>
          <p:nvPr/>
        </p:nvPicPr>
        <p:blipFill>
          <a:blip r:embed="rId3"/>
          <a:stretch>
            <a:fillRect/>
          </a:stretch>
        </p:blipFill>
        <p:spPr>
          <a:xfrm>
            <a:off x="7286929" y="161364"/>
            <a:ext cx="4685816" cy="5809129"/>
          </a:xfrm>
          <a:prstGeom prst="rect">
            <a:avLst/>
          </a:prstGeom>
        </p:spPr>
      </p:pic>
    </p:spTree>
    <p:extLst>
      <p:ext uri="{BB962C8B-B14F-4D97-AF65-F5344CB8AC3E}">
        <p14:creationId xmlns:p14="http://schemas.microsoft.com/office/powerpoint/2010/main" val="3752000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F6DE9F-D9BB-3B04-8E81-5AE9A9DD84A2}"/>
              </a:ext>
            </a:extLst>
          </p:cNvPr>
          <p:cNvSpPr>
            <a:spLocks noGrp="1"/>
          </p:cNvSpPr>
          <p:nvPr>
            <p:ph type="title"/>
          </p:nvPr>
        </p:nvSpPr>
        <p:spPr>
          <a:xfrm>
            <a:off x="1182639" y="795554"/>
            <a:ext cx="4778890" cy="1049235"/>
          </a:xfrm>
        </p:spPr>
        <p:txBody>
          <a:bodyPr/>
          <a:lstStyle/>
          <a:p>
            <a:r>
              <a:rPr lang="tr-TR" cap="none" dirty="0" err="1"/>
              <a:t>Assignment</a:t>
            </a:r>
            <a:r>
              <a:rPr lang="tr-TR" cap="none" dirty="0"/>
              <a:t> </a:t>
            </a:r>
            <a:r>
              <a:rPr lang="tr-TR" cap="none" dirty="0" err="1"/>
              <a:t>Operators</a:t>
            </a:r>
            <a:endParaRPr lang="tr-TR" cap="none" dirty="0"/>
          </a:p>
        </p:txBody>
      </p:sp>
      <p:sp>
        <p:nvSpPr>
          <p:cNvPr id="8" name="İçerik Yer Tutucusu 7">
            <a:extLst>
              <a:ext uri="{FF2B5EF4-FFF2-40B4-BE49-F238E27FC236}">
                <a16:creationId xmlns:a16="http://schemas.microsoft.com/office/drawing/2014/main" id="{ED7506CF-D137-EA59-6168-2BB6F5420B70}"/>
              </a:ext>
            </a:extLst>
          </p:cNvPr>
          <p:cNvSpPr>
            <a:spLocks noGrp="1"/>
          </p:cNvSpPr>
          <p:nvPr>
            <p:ph idx="1"/>
          </p:nvPr>
        </p:nvSpPr>
        <p:spPr>
          <a:xfrm>
            <a:off x="1304953" y="2015732"/>
            <a:ext cx="5137479" cy="3450613"/>
          </a:xfrm>
        </p:spPr>
        <p:txBody>
          <a:bodyPr/>
          <a:lstStyle/>
          <a:p>
            <a:pPr algn="l" rtl="0" fontAlgn="base"/>
            <a:r>
              <a:rPr lang="en-US" b="0" i="0" dirty="0">
                <a:effectLst/>
                <a:latin typeface="Nunito" pitchFamily="2" charset="-94"/>
              </a:rPr>
              <a:t>Python </a:t>
            </a:r>
            <a:r>
              <a:rPr lang="en-US" b="0" i="0" u="sng" dirty="0">
                <a:effectLst/>
                <a:latin typeface="Nunito" pitchFamily="2" charset="-94"/>
                <a:hlinkClick r:id="rId2">
                  <a:extLst>
                    <a:ext uri="{A12FA001-AC4F-418D-AE19-62706E023703}">
                      <ahyp:hlinkClr xmlns:ahyp="http://schemas.microsoft.com/office/drawing/2018/hyperlinkcolor" val="tx"/>
                    </a:ext>
                  </a:extLst>
                </a:hlinkClick>
              </a:rPr>
              <a:t>Assignment operators</a:t>
            </a:r>
            <a:r>
              <a:rPr lang="en-US" b="0" i="0" dirty="0">
                <a:effectLst/>
                <a:latin typeface="Nunito" pitchFamily="2" charset="-94"/>
              </a:rPr>
              <a:t> are used to assign values to the variables.</a:t>
            </a:r>
          </a:p>
          <a:p>
            <a:pPr marL="0" indent="0">
              <a:buNone/>
            </a:pPr>
            <a:endParaRPr lang="tr-TR" dirty="0">
              <a:latin typeface="Verdana" panose="020B0604030504040204" pitchFamily="34" charset="0"/>
              <a:ea typeface="Verdana" panose="020B0604030504040204" pitchFamily="34" charset="0"/>
            </a:endParaRPr>
          </a:p>
        </p:txBody>
      </p:sp>
      <p:pic>
        <p:nvPicPr>
          <p:cNvPr id="5" name="Resim 4">
            <a:extLst>
              <a:ext uri="{FF2B5EF4-FFF2-40B4-BE49-F238E27FC236}">
                <a16:creationId xmlns:a16="http://schemas.microsoft.com/office/drawing/2014/main" id="{0DB92DC9-0176-E71C-5D78-75F04F49F33A}"/>
              </a:ext>
            </a:extLst>
          </p:cNvPr>
          <p:cNvPicPr>
            <a:picLocks noChangeAspect="1"/>
          </p:cNvPicPr>
          <p:nvPr/>
        </p:nvPicPr>
        <p:blipFill>
          <a:blip r:embed="rId3"/>
          <a:stretch>
            <a:fillRect/>
          </a:stretch>
        </p:blipFill>
        <p:spPr>
          <a:xfrm>
            <a:off x="7222261" y="161365"/>
            <a:ext cx="4669440" cy="5773270"/>
          </a:xfrm>
          <a:prstGeom prst="rect">
            <a:avLst/>
          </a:prstGeom>
        </p:spPr>
      </p:pic>
    </p:spTree>
    <p:extLst>
      <p:ext uri="{BB962C8B-B14F-4D97-AF65-F5344CB8AC3E}">
        <p14:creationId xmlns:p14="http://schemas.microsoft.com/office/powerpoint/2010/main" val="3174006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Başlık 1">
            <a:extLst>
              <a:ext uri="{FF2B5EF4-FFF2-40B4-BE49-F238E27FC236}">
                <a16:creationId xmlns:a16="http://schemas.microsoft.com/office/drawing/2014/main" id="{53D105B8-12A3-C222-E809-CFBD3A7F82D0}"/>
              </a:ext>
            </a:extLst>
          </p:cNvPr>
          <p:cNvSpPr>
            <a:spLocks noGrp="1"/>
          </p:cNvSpPr>
          <p:nvPr>
            <p:ph type="title"/>
          </p:nvPr>
        </p:nvSpPr>
        <p:spPr>
          <a:xfrm>
            <a:off x="2043250" y="742998"/>
            <a:ext cx="6795950" cy="1049235"/>
          </a:xfrm>
        </p:spPr>
        <p:txBody>
          <a:bodyPr/>
          <a:lstStyle/>
          <a:p>
            <a:r>
              <a:rPr lang="tr-TR" cap="none" dirty="0" err="1"/>
              <a:t>Assignment</a:t>
            </a:r>
            <a:r>
              <a:rPr lang="tr-TR" cap="none" dirty="0"/>
              <a:t> </a:t>
            </a:r>
            <a:r>
              <a:rPr lang="tr-TR" cap="none" dirty="0" err="1"/>
              <a:t>Operators</a:t>
            </a:r>
            <a:r>
              <a:rPr lang="tr-TR" cap="none" dirty="0"/>
              <a:t> in </a:t>
            </a:r>
            <a:r>
              <a:rPr lang="tr-TR" cap="none" dirty="0" err="1"/>
              <a:t>Code</a:t>
            </a:r>
            <a:endParaRPr lang="tr-TR" cap="none" dirty="0"/>
          </a:p>
        </p:txBody>
      </p:sp>
      <p:pic>
        <p:nvPicPr>
          <p:cNvPr id="3" name="Resim 2">
            <a:extLst>
              <a:ext uri="{FF2B5EF4-FFF2-40B4-BE49-F238E27FC236}">
                <a16:creationId xmlns:a16="http://schemas.microsoft.com/office/drawing/2014/main" id="{FCE2B9B7-917B-C815-D0C8-12A45AE825C4}"/>
              </a:ext>
            </a:extLst>
          </p:cNvPr>
          <p:cNvPicPr>
            <a:picLocks noChangeAspect="1"/>
          </p:cNvPicPr>
          <p:nvPr/>
        </p:nvPicPr>
        <p:blipFill>
          <a:blip r:embed="rId2"/>
          <a:stretch>
            <a:fillRect/>
          </a:stretch>
        </p:blipFill>
        <p:spPr>
          <a:xfrm>
            <a:off x="2204616" y="2114964"/>
            <a:ext cx="7234282" cy="3652954"/>
          </a:xfrm>
          <a:prstGeom prst="rect">
            <a:avLst/>
          </a:prstGeom>
        </p:spPr>
      </p:pic>
    </p:spTree>
    <p:extLst>
      <p:ext uri="{BB962C8B-B14F-4D97-AF65-F5344CB8AC3E}">
        <p14:creationId xmlns:p14="http://schemas.microsoft.com/office/powerpoint/2010/main" val="2544392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F6DE9F-D9BB-3B04-8E81-5AE9A9DD84A2}"/>
              </a:ext>
            </a:extLst>
          </p:cNvPr>
          <p:cNvSpPr>
            <a:spLocks noGrp="1"/>
          </p:cNvSpPr>
          <p:nvPr>
            <p:ph type="title"/>
          </p:nvPr>
        </p:nvSpPr>
        <p:spPr>
          <a:xfrm>
            <a:off x="1182639" y="795554"/>
            <a:ext cx="4778890" cy="1049235"/>
          </a:xfrm>
        </p:spPr>
        <p:txBody>
          <a:bodyPr/>
          <a:lstStyle/>
          <a:p>
            <a:r>
              <a:rPr lang="tr-TR" cap="none" dirty="0"/>
              <a:t>Identity </a:t>
            </a:r>
            <a:r>
              <a:rPr lang="tr-TR" cap="none" dirty="0" err="1"/>
              <a:t>Operators</a:t>
            </a:r>
            <a:endParaRPr lang="tr-TR" cap="none" dirty="0"/>
          </a:p>
        </p:txBody>
      </p:sp>
      <p:sp>
        <p:nvSpPr>
          <p:cNvPr id="8" name="İçerik Yer Tutucusu 7">
            <a:extLst>
              <a:ext uri="{FF2B5EF4-FFF2-40B4-BE49-F238E27FC236}">
                <a16:creationId xmlns:a16="http://schemas.microsoft.com/office/drawing/2014/main" id="{ED7506CF-D137-EA59-6168-2BB6F5420B70}"/>
              </a:ext>
            </a:extLst>
          </p:cNvPr>
          <p:cNvSpPr>
            <a:spLocks noGrp="1"/>
          </p:cNvSpPr>
          <p:nvPr>
            <p:ph idx="1"/>
          </p:nvPr>
        </p:nvSpPr>
        <p:spPr>
          <a:xfrm>
            <a:off x="1304953" y="2015732"/>
            <a:ext cx="5137479" cy="3450613"/>
          </a:xfrm>
        </p:spPr>
        <p:txBody>
          <a:bodyPr/>
          <a:lstStyle/>
          <a:p>
            <a:pPr marL="0" indent="0" algn="l" rtl="0" fontAlgn="base">
              <a:buNone/>
            </a:pPr>
            <a:r>
              <a:rPr lang="en-US" b="0" i="0" dirty="0">
                <a:effectLst/>
                <a:latin typeface="Nunito" pitchFamily="2" charset="-94"/>
              </a:rPr>
              <a:t>In Python, </a:t>
            </a:r>
            <a:r>
              <a:rPr lang="en-US" b="1" i="0" dirty="0">
                <a:effectLst/>
                <a:latin typeface="Nunito" pitchFamily="2" charset="-94"/>
              </a:rPr>
              <a:t>is</a:t>
            </a:r>
            <a:r>
              <a:rPr lang="en-US" b="0" i="0" dirty="0">
                <a:effectLst/>
                <a:latin typeface="Nunito" pitchFamily="2" charset="-94"/>
              </a:rPr>
              <a:t> and </a:t>
            </a:r>
            <a:r>
              <a:rPr lang="en-US" b="1" i="0" dirty="0">
                <a:effectLst/>
                <a:latin typeface="Nunito" pitchFamily="2" charset="-94"/>
              </a:rPr>
              <a:t>is not</a:t>
            </a:r>
            <a:r>
              <a:rPr lang="en-US" b="0" i="0" dirty="0">
                <a:effectLst/>
                <a:latin typeface="Nunito" pitchFamily="2" charset="-94"/>
              </a:rPr>
              <a:t> are the </a:t>
            </a:r>
            <a:r>
              <a:rPr lang="en-US" b="0" i="0" u="sng" dirty="0">
                <a:effectLst/>
                <a:latin typeface="Nunito" pitchFamily="2" charset="-94"/>
                <a:hlinkClick r:id="rId2">
                  <a:extLst>
                    <a:ext uri="{A12FA001-AC4F-418D-AE19-62706E023703}">
                      <ahyp:hlinkClr xmlns:ahyp="http://schemas.microsoft.com/office/drawing/2018/hyperlinkcolor" val="tx"/>
                    </a:ext>
                  </a:extLst>
                </a:hlinkClick>
              </a:rPr>
              <a:t>identity operators</a:t>
            </a:r>
            <a:r>
              <a:rPr lang="en-US" b="0" i="0" dirty="0">
                <a:effectLst/>
                <a:latin typeface="Nunito" pitchFamily="2" charset="-94"/>
              </a:rPr>
              <a:t> both are used to check if two values are located on the same part of the memory. Two variables that are equal do not imply that they are identical. </a:t>
            </a:r>
          </a:p>
          <a:p>
            <a:pPr marL="0" indent="0">
              <a:buNone/>
            </a:pPr>
            <a:endParaRPr lang="tr-TR" dirty="0">
              <a:latin typeface="Verdana" panose="020B0604030504040204" pitchFamily="34" charset="0"/>
              <a:ea typeface="Verdana" panose="020B0604030504040204" pitchFamily="34" charset="0"/>
            </a:endParaRPr>
          </a:p>
        </p:txBody>
      </p:sp>
      <p:pic>
        <p:nvPicPr>
          <p:cNvPr id="5" name="Resim 4">
            <a:extLst>
              <a:ext uri="{FF2B5EF4-FFF2-40B4-BE49-F238E27FC236}">
                <a16:creationId xmlns:a16="http://schemas.microsoft.com/office/drawing/2014/main" id="{F45251F7-4A68-0930-189C-FB4BA4BBFFA1}"/>
              </a:ext>
            </a:extLst>
          </p:cNvPr>
          <p:cNvPicPr>
            <a:picLocks noChangeAspect="1"/>
          </p:cNvPicPr>
          <p:nvPr/>
        </p:nvPicPr>
        <p:blipFill rotWithShape="1">
          <a:blip r:embed="rId3"/>
          <a:srcRect r="28255"/>
          <a:stretch/>
        </p:blipFill>
        <p:spPr>
          <a:xfrm>
            <a:off x="6632270" y="2015732"/>
            <a:ext cx="5057707" cy="2667372"/>
          </a:xfrm>
          <a:prstGeom prst="rect">
            <a:avLst/>
          </a:prstGeom>
        </p:spPr>
      </p:pic>
    </p:spTree>
    <p:extLst>
      <p:ext uri="{BB962C8B-B14F-4D97-AF65-F5344CB8AC3E}">
        <p14:creationId xmlns:p14="http://schemas.microsoft.com/office/powerpoint/2010/main" val="2421400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F6DE9F-D9BB-3B04-8E81-5AE9A9DD84A2}"/>
              </a:ext>
            </a:extLst>
          </p:cNvPr>
          <p:cNvSpPr>
            <a:spLocks noGrp="1"/>
          </p:cNvSpPr>
          <p:nvPr>
            <p:ph type="title"/>
          </p:nvPr>
        </p:nvSpPr>
        <p:spPr>
          <a:xfrm>
            <a:off x="1182639" y="795554"/>
            <a:ext cx="4778890" cy="1049235"/>
          </a:xfrm>
        </p:spPr>
        <p:txBody>
          <a:bodyPr/>
          <a:lstStyle/>
          <a:p>
            <a:r>
              <a:rPr lang="tr-TR" cap="none" dirty="0" err="1"/>
              <a:t>Membership</a:t>
            </a:r>
            <a:r>
              <a:rPr lang="tr-TR" cap="none" dirty="0"/>
              <a:t> </a:t>
            </a:r>
            <a:r>
              <a:rPr lang="tr-TR" cap="none" dirty="0" err="1"/>
              <a:t>Operators</a:t>
            </a:r>
            <a:endParaRPr lang="tr-TR" cap="none" dirty="0"/>
          </a:p>
        </p:txBody>
      </p:sp>
      <p:sp>
        <p:nvSpPr>
          <p:cNvPr id="8" name="İçerik Yer Tutucusu 7">
            <a:extLst>
              <a:ext uri="{FF2B5EF4-FFF2-40B4-BE49-F238E27FC236}">
                <a16:creationId xmlns:a16="http://schemas.microsoft.com/office/drawing/2014/main" id="{ED7506CF-D137-EA59-6168-2BB6F5420B70}"/>
              </a:ext>
            </a:extLst>
          </p:cNvPr>
          <p:cNvSpPr>
            <a:spLocks noGrp="1"/>
          </p:cNvSpPr>
          <p:nvPr>
            <p:ph idx="1"/>
          </p:nvPr>
        </p:nvSpPr>
        <p:spPr>
          <a:xfrm>
            <a:off x="1304953" y="2015732"/>
            <a:ext cx="5137479" cy="3450613"/>
          </a:xfrm>
        </p:spPr>
        <p:txBody>
          <a:bodyPr/>
          <a:lstStyle/>
          <a:p>
            <a:pPr algn="l" rtl="0" fontAlgn="base"/>
            <a:r>
              <a:rPr lang="en-US" b="0" i="0" dirty="0">
                <a:effectLst/>
                <a:latin typeface="Nunito" pitchFamily="2" charset="-94"/>
              </a:rPr>
              <a:t>In Python, </a:t>
            </a:r>
            <a:r>
              <a:rPr lang="en-US" b="1" i="0" dirty="0">
                <a:effectLst/>
                <a:latin typeface="Nunito" pitchFamily="2" charset="-94"/>
              </a:rPr>
              <a:t>in</a:t>
            </a:r>
            <a:r>
              <a:rPr lang="en-US" b="0" i="0" dirty="0">
                <a:effectLst/>
                <a:latin typeface="Nunito" pitchFamily="2" charset="-94"/>
              </a:rPr>
              <a:t> and </a:t>
            </a:r>
            <a:r>
              <a:rPr lang="en-US" b="1" i="0" dirty="0">
                <a:effectLst/>
                <a:latin typeface="Nunito" pitchFamily="2" charset="-94"/>
              </a:rPr>
              <a:t>not in</a:t>
            </a:r>
            <a:r>
              <a:rPr lang="en-US" b="0" i="0" dirty="0">
                <a:effectLst/>
                <a:latin typeface="Nunito" pitchFamily="2" charset="-94"/>
              </a:rPr>
              <a:t> are the</a:t>
            </a:r>
            <a:r>
              <a:rPr lang="en-US" b="0" i="0" u="sng" dirty="0">
                <a:effectLst/>
                <a:latin typeface="Nunito" pitchFamily="2" charset="-94"/>
                <a:hlinkClick r:id="rId2">
                  <a:extLst>
                    <a:ext uri="{A12FA001-AC4F-418D-AE19-62706E023703}">
                      <ahyp:hlinkClr xmlns:ahyp="http://schemas.microsoft.com/office/drawing/2018/hyperlinkcolor" val="tx"/>
                    </a:ext>
                  </a:extLst>
                </a:hlinkClick>
              </a:rPr>
              <a:t> membership operators</a:t>
            </a:r>
            <a:r>
              <a:rPr lang="en-US" b="0" i="0" dirty="0">
                <a:effectLst/>
                <a:latin typeface="Nunito" pitchFamily="2" charset="-94"/>
              </a:rPr>
              <a:t> that are used to test whether a value or variable is in a sequence.</a:t>
            </a:r>
            <a:endParaRPr lang="tr-TR"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41357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F6079C-E3C2-AA41-A27E-945EA37E3272}"/>
              </a:ext>
            </a:extLst>
          </p:cNvPr>
          <p:cNvSpPr>
            <a:spLocks noGrp="1"/>
          </p:cNvSpPr>
          <p:nvPr>
            <p:ph type="title"/>
          </p:nvPr>
        </p:nvSpPr>
        <p:spPr/>
        <p:txBody>
          <a:bodyPr/>
          <a:lstStyle/>
          <a:p>
            <a:r>
              <a:rPr lang="tr-TR" dirty="0" err="1"/>
              <a:t>References</a:t>
            </a:r>
            <a:endParaRPr lang="tr-TR" dirty="0"/>
          </a:p>
        </p:txBody>
      </p:sp>
      <p:sp>
        <p:nvSpPr>
          <p:cNvPr id="3" name="İçerik Yer Tutucusu 2">
            <a:extLst>
              <a:ext uri="{FF2B5EF4-FFF2-40B4-BE49-F238E27FC236}">
                <a16:creationId xmlns:a16="http://schemas.microsoft.com/office/drawing/2014/main" id="{4068A480-FBBB-CCBF-3B99-7DAACFDCC335}"/>
              </a:ext>
            </a:extLst>
          </p:cNvPr>
          <p:cNvSpPr>
            <a:spLocks noGrp="1"/>
          </p:cNvSpPr>
          <p:nvPr>
            <p:ph idx="1"/>
          </p:nvPr>
        </p:nvSpPr>
        <p:spPr/>
        <p:txBody>
          <a:bodyPr/>
          <a:lstStyle/>
          <a:p>
            <a:r>
              <a:rPr lang="tr-TR" dirty="0"/>
              <a:t>https://www.geeksforgeeks.org/python-programming-language/#python-operators</a:t>
            </a:r>
          </a:p>
        </p:txBody>
      </p:sp>
    </p:spTree>
    <p:extLst>
      <p:ext uri="{BB962C8B-B14F-4D97-AF65-F5344CB8AC3E}">
        <p14:creationId xmlns:p14="http://schemas.microsoft.com/office/powerpoint/2010/main" val="3871025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DF486F-9053-070D-89FA-55FF1037E916}"/>
              </a:ext>
            </a:extLst>
          </p:cNvPr>
          <p:cNvSpPr>
            <a:spLocks noGrp="1"/>
          </p:cNvSpPr>
          <p:nvPr>
            <p:ph type="title"/>
          </p:nvPr>
        </p:nvSpPr>
        <p:spPr/>
        <p:txBody>
          <a:bodyPr/>
          <a:lstStyle/>
          <a:p>
            <a:r>
              <a:rPr lang="tr-TR" cap="none" dirty="0" err="1"/>
              <a:t>Chapter</a:t>
            </a:r>
            <a:r>
              <a:rPr lang="tr-TR" cap="none" dirty="0"/>
              <a:t> Content</a:t>
            </a:r>
          </a:p>
        </p:txBody>
      </p:sp>
      <p:sp>
        <p:nvSpPr>
          <p:cNvPr id="3" name="İçerik Yer Tutucusu 2">
            <a:extLst>
              <a:ext uri="{FF2B5EF4-FFF2-40B4-BE49-F238E27FC236}">
                <a16:creationId xmlns:a16="http://schemas.microsoft.com/office/drawing/2014/main" id="{0D87D763-F19E-790D-CDFA-67E998A3D9EB}"/>
              </a:ext>
            </a:extLst>
          </p:cNvPr>
          <p:cNvSpPr>
            <a:spLocks noGrp="1"/>
          </p:cNvSpPr>
          <p:nvPr>
            <p:ph idx="1"/>
          </p:nvPr>
        </p:nvSpPr>
        <p:spPr/>
        <p:txBody>
          <a:bodyPr/>
          <a:lstStyle/>
          <a:p>
            <a:pPr fontAlgn="base"/>
            <a:r>
              <a:rPr lang="en-US" b="0" i="0" u="sng" dirty="0">
                <a:solidFill>
                  <a:srgbClr val="FFFFFF"/>
                </a:solidFill>
                <a:effectLst/>
                <a:latin typeface="Nunito" pitchFamily="2" charset="-94"/>
                <a:hlinkClick r:id="rId2"/>
              </a:rPr>
              <a:t>Arithmetic Operators</a:t>
            </a:r>
            <a:endParaRPr lang="en-US" b="0" i="0" dirty="0">
              <a:solidFill>
                <a:srgbClr val="FFFFFF"/>
              </a:solidFill>
              <a:effectLst/>
              <a:latin typeface="Nunito" pitchFamily="2" charset="-94"/>
            </a:endParaRPr>
          </a:p>
          <a:p>
            <a:pPr fontAlgn="base"/>
            <a:r>
              <a:rPr lang="en-US" b="0" i="0" u="sng" dirty="0">
                <a:solidFill>
                  <a:srgbClr val="FFFFFF"/>
                </a:solidFill>
                <a:effectLst/>
                <a:latin typeface="Nunito" pitchFamily="2" charset="-94"/>
                <a:hlinkClick r:id="rId3"/>
              </a:rPr>
              <a:t>Comparison Operators</a:t>
            </a:r>
            <a:endParaRPr lang="en-US" b="0" i="0" dirty="0">
              <a:solidFill>
                <a:srgbClr val="FFFFFF"/>
              </a:solidFill>
              <a:effectLst/>
              <a:latin typeface="Nunito" pitchFamily="2" charset="-94"/>
            </a:endParaRPr>
          </a:p>
          <a:p>
            <a:pPr fontAlgn="base"/>
            <a:r>
              <a:rPr lang="en-US" b="0" i="0" u="sng" dirty="0">
                <a:solidFill>
                  <a:srgbClr val="FFFFFF"/>
                </a:solidFill>
                <a:effectLst/>
                <a:latin typeface="Nunito" pitchFamily="2" charset="-94"/>
                <a:hlinkClick r:id="rId4"/>
              </a:rPr>
              <a:t>Logical Operators</a:t>
            </a:r>
            <a:endParaRPr lang="en-US" b="0" i="0" dirty="0">
              <a:solidFill>
                <a:srgbClr val="FFFFFF"/>
              </a:solidFill>
              <a:effectLst/>
              <a:latin typeface="Nunito" pitchFamily="2" charset="-94"/>
            </a:endParaRPr>
          </a:p>
          <a:p>
            <a:pPr fontAlgn="base"/>
            <a:r>
              <a:rPr lang="en-US" b="0" i="0" u="sng" dirty="0">
                <a:solidFill>
                  <a:srgbClr val="FFFFFF"/>
                </a:solidFill>
                <a:effectLst/>
                <a:latin typeface="Nunito" pitchFamily="2" charset="-94"/>
                <a:hlinkClick r:id="rId5"/>
              </a:rPr>
              <a:t>Bitwise Operators</a:t>
            </a:r>
            <a:endParaRPr lang="en-US" b="0" i="0" dirty="0">
              <a:solidFill>
                <a:srgbClr val="FFFFFF"/>
              </a:solidFill>
              <a:effectLst/>
              <a:latin typeface="Nunito" pitchFamily="2" charset="-94"/>
            </a:endParaRPr>
          </a:p>
          <a:p>
            <a:pPr fontAlgn="base"/>
            <a:r>
              <a:rPr lang="en-US" b="0" i="0" u="sng" dirty="0">
                <a:solidFill>
                  <a:srgbClr val="FFFFFF"/>
                </a:solidFill>
                <a:effectLst/>
                <a:latin typeface="Nunito" pitchFamily="2" charset="-94"/>
                <a:hlinkClick r:id="rId6"/>
              </a:rPr>
              <a:t>Assignment Operators</a:t>
            </a:r>
            <a:endParaRPr lang="en-US" b="0" i="0" dirty="0">
              <a:solidFill>
                <a:srgbClr val="FFFFFF"/>
              </a:solidFill>
              <a:effectLst/>
              <a:latin typeface="Nunito" pitchFamily="2" charset="-94"/>
            </a:endParaRPr>
          </a:p>
          <a:p>
            <a:pPr fontAlgn="base"/>
            <a:r>
              <a:rPr lang="en-US" b="0" i="0" u="sng" dirty="0">
                <a:solidFill>
                  <a:srgbClr val="FFFFFF"/>
                </a:solidFill>
                <a:effectLst/>
                <a:latin typeface="Nunito" pitchFamily="2" charset="-94"/>
                <a:hlinkClick r:id="rId7"/>
              </a:rPr>
              <a:t>Identity Operators and Membership Operators</a:t>
            </a:r>
            <a:endParaRPr lang="en-US" b="0" i="0" dirty="0">
              <a:solidFill>
                <a:srgbClr val="FFFFFF"/>
              </a:solidFill>
              <a:effectLst/>
              <a:latin typeface="Nunito" pitchFamily="2" charset="-94"/>
            </a:endParaRPr>
          </a:p>
          <a:p>
            <a:pPr marL="0" indent="0">
              <a:buNone/>
            </a:pPr>
            <a:endParaRPr lang="tr-TR" dirty="0"/>
          </a:p>
          <a:p>
            <a:endParaRPr lang="tr-TR" dirty="0"/>
          </a:p>
        </p:txBody>
      </p:sp>
    </p:spTree>
    <p:extLst>
      <p:ext uri="{BB962C8B-B14F-4D97-AF65-F5344CB8AC3E}">
        <p14:creationId xmlns:p14="http://schemas.microsoft.com/office/powerpoint/2010/main" val="312443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F6DE9F-D9BB-3B04-8E81-5AE9A9DD84A2}"/>
              </a:ext>
            </a:extLst>
          </p:cNvPr>
          <p:cNvSpPr>
            <a:spLocks noGrp="1"/>
          </p:cNvSpPr>
          <p:nvPr>
            <p:ph type="title"/>
          </p:nvPr>
        </p:nvSpPr>
        <p:spPr>
          <a:xfrm>
            <a:off x="1451580" y="804519"/>
            <a:ext cx="4052750" cy="1049235"/>
          </a:xfrm>
        </p:spPr>
        <p:txBody>
          <a:bodyPr/>
          <a:lstStyle/>
          <a:p>
            <a:r>
              <a:rPr lang="tr-TR" cap="none" dirty="0" err="1"/>
              <a:t>Arithmetic</a:t>
            </a:r>
            <a:r>
              <a:rPr lang="tr-TR" cap="none" dirty="0"/>
              <a:t> </a:t>
            </a:r>
            <a:r>
              <a:rPr lang="tr-TR" cap="none" dirty="0" err="1"/>
              <a:t>Operators</a:t>
            </a:r>
            <a:endParaRPr lang="tr-TR" cap="none" dirty="0"/>
          </a:p>
        </p:txBody>
      </p:sp>
      <p:sp>
        <p:nvSpPr>
          <p:cNvPr id="3" name="İçerik Yer Tutucusu 2">
            <a:extLst>
              <a:ext uri="{FF2B5EF4-FFF2-40B4-BE49-F238E27FC236}">
                <a16:creationId xmlns:a16="http://schemas.microsoft.com/office/drawing/2014/main" id="{D25B0EA1-57BB-AE2C-97DF-DA86DB0CEC09}"/>
              </a:ext>
            </a:extLst>
          </p:cNvPr>
          <p:cNvSpPr>
            <a:spLocks noGrp="1"/>
          </p:cNvSpPr>
          <p:nvPr>
            <p:ph idx="1"/>
          </p:nvPr>
        </p:nvSpPr>
        <p:spPr>
          <a:xfrm>
            <a:off x="851646" y="2006768"/>
            <a:ext cx="4465795" cy="3450613"/>
          </a:xfrm>
        </p:spPr>
        <p:txBody>
          <a:bodyPr/>
          <a:lstStyle/>
          <a:p>
            <a:r>
              <a:rPr lang="en-US" dirty="0">
                <a:solidFill>
                  <a:srgbClr val="000000"/>
                </a:solidFill>
                <a:latin typeface="Verdana" panose="020B0604030504040204" pitchFamily="34" charset="0"/>
              </a:rPr>
              <a:t>Python </a:t>
            </a:r>
            <a:r>
              <a:rPr lang="en-US" dirty="0">
                <a:solidFill>
                  <a:srgbClr val="000000"/>
                </a:solidFill>
                <a:latin typeface="Verdana" panose="020B0604030504040204" pitchFamily="34" charset="0"/>
                <a:hlinkClick r:id="rId2">
                  <a:extLst>
                    <a:ext uri="{A12FA001-AC4F-418D-AE19-62706E023703}">
                      <ahyp:hlinkClr xmlns:ahyp="http://schemas.microsoft.com/office/drawing/2018/hyperlinkcolor" val="tx"/>
                    </a:ext>
                  </a:extLst>
                </a:hlinkClick>
              </a:rPr>
              <a:t>Arithmetic operators</a:t>
            </a:r>
            <a:r>
              <a:rPr lang="en-US" dirty="0">
                <a:solidFill>
                  <a:srgbClr val="000000"/>
                </a:solidFill>
                <a:latin typeface="Verdana" panose="020B0604030504040204" pitchFamily="34" charset="0"/>
              </a:rPr>
              <a:t> are used to perform basic mathematical operations like addition, subtraction, multiplication, and division.</a:t>
            </a:r>
            <a:endParaRPr lang="tr-TR" dirty="0">
              <a:solidFill>
                <a:srgbClr val="000000"/>
              </a:solidFill>
              <a:latin typeface="Verdana" panose="020B0604030504040204" pitchFamily="34" charset="0"/>
            </a:endParaRPr>
          </a:p>
          <a:p>
            <a:pPr marL="0" indent="0">
              <a:buNone/>
            </a:pPr>
            <a:endParaRPr lang="tr-TR" dirty="0">
              <a:solidFill>
                <a:srgbClr val="000000"/>
              </a:solidFill>
              <a:latin typeface="Bodoni MT" panose="02070603080606020203" pitchFamily="18" charset="0"/>
            </a:endParaRPr>
          </a:p>
          <a:p>
            <a:pPr marL="0" indent="0">
              <a:buNone/>
            </a:pPr>
            <a:endParaRPr lang="tr-TR" dirty="0">
              <a:solidFill>
                <a:srgbClr val="000000"/>
              </a:solidFill>
              <a:latin typeface="Bodoni MT" panose="02070603080606020203" pitchFamily="18" charset="0"/>
            </a:endParaRPr>
          </a:p>
        </p:txBody>
      </p:sp>
      <p:pic>
        <p:nvPicPr>
          <p:cNvPr id="6" name="Resim 5">
            <a:extLst>
              <a:ext uri="{FF2B5EF4-FFF2-40B4-BE49-F238E27FC236}">
                <a16:creationId xmlns:a16="http://schemas.microsoft.com/office/drawing/2014/main" id="{148A2B42-C906-E6D2-8B5C-E9E8FAB755C8}"/>
              </a:ext>
            </a:extLst>
          </p:cNvPr>
          <p:cNvPicPr>
            <a:picLocks noChangeAspect="1"/>
          </p:cNvPicPr>
          <p:nvPr/>
        </p:nvPicPr>
        <p:blipFill>
          <a:blip r:embed="rId3"/>
          <a:stretch>
            <a:fillRect/>
          </a:stretch>
        </p:blipFill>
        <p:spPr>
          <a:xfrm>
            <a:off x="5674660" y="242048"/>
            <a:ext cx="5665694" cy="5665694"/>
          </a:xfrm>
          <a:prstGeom prst="rect">
            <a:avLst/>
          </a:prstGeom>
        </p:spPr>
      </p:pic>
    </p:spTree>
    <p:extLst>
      <p:ext uri="{BB962C8B-B14F-4D97-AF65-F5344CB8AC3E}">
        <p14:creationId xmlns:p14="http://schemas.microsoft.com/office/powerpoint/2010/main" val="197688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51EA37-F86C-701D-A1B2-7E9670FD9EA6}"/>
              </a:ext>
            </a:extLst>
          </p:cNvPr>
          <p:cNvSpPr>
            <a:spLocks noGrp="1"/>
          </p:cNvSpPr>
          <p:nvPr>
            <p:ph type="title"/>
          </p:nvPr>
        </p:nvSpPr>
        <p:spPr/>
        <p:txBody>
          <a:bodyPr/>
          <a:lstStyle/>
          <a:p>
            <a:r>
              <a:rPr lang="tr-TR" cap="none" dirty="0" err="1"/>
              <a:t>Divison</a:t>
            </a:r>
            <a:r>
              <a:rPr lang="tr-TR" cap="none" dirty="0"/>
              <a:t> </a:t>
            </a:r>
            <a:r>
              <a:rPr lang="tr-TR" cap="none" dirty="0" err="1"/>
              <a:t>Types</a:t>
            </a:r>
            <a:br>
              <a:rPr lang="tr-TR" cap="none" dirty="0"/>
            </a:br>
            <a:endParaRPr lang="tr-TR" cap="none" dirty="0"/>
          </a:p>
        </p:txBody>
      </p:sp>
      <p:sp>
        <p:nvSpPr>
          <p:cNvPr id="3" name="İçerik Yer Tutucusu 2">
            <a:extLst>
              <a:ext uri="{FF2B5EF4-FFF2-40B4-BE49-F238E27FC236}">
                <a16:creationId xmlns:a16="http://schemas.microsoft.com/office/drawing/2014/main" id="{39CB8A83-EDA2-6BA7-2278-8E9AB1D4854B}"/>
              </a:ext>
            </a:extLst>
          </p:cNvPr>
          <p:cNvSpPr>
            <a:spLocks noGrp="1"/>
          </p:cNvSpPr>
          <p:nvPr>
            <p:ph idx="1"/>
          </p:nvPr>
        </p:nvSpPr>
        <p:spPr/>
        <p:txBody>
          <a:bodyPr>
            <a:normAutofit/>
          </a:bodyPr>
          <a:lstStyle/>
          <a:p>
            <a:r>
              <a:rPr lang="en-US" sz="1200" dirty="0"/>
              <a:t>Float division</a:t>
            </a:r>
            <a:endParaRPr lang="tr-TR" sz="1200" dirty="0"/>
          </a:p>
          <a:p>
            <a:pPr marL="0" indent="0">
              <a:buNone/>
            </a:pPr>
            <a:r>
              <a:rPr lang="tr-TR" sz="1200" dirty="0"/>
              <a:t> </a:t>
            </a:r>
            <a:r>
              <a:rPr lang="en-US" sz="1200" dirty="0"/>
              <a:t>The quotient returned by this operator is always a float number, no matter if two numbers are integers. For </a:t>
            </a:r>
            <a:r>
              <a:rPr lang="en-US" sz="1200" dirty="0" err="1"/>
              <a:t>example:Example</a:t>
            </a:r>
            <a:r>
              <a:rPr lang="en-US" sz="1200" dirty="0"/>
              <a:t>: The code performs division operations and prints the results. It demonstrates that both integer and floating-point divisions return accurate results. For example, ‘10/2' results in ‘5.0’, and ‘-10/2' results in ‘-5.0’.</a:t>
            </a:r>
            <a:endParaRPr lang="tr-TR" sz="1200" dirty="0"/>
          </a:p>
          <a:p>
            <a:endParaRPr lang="tr-TR" sz="1200" dirty="0"/>
          </a:p>
          <a:p>
            <a:pPr fontAlgn="base"/>
            <a:r>
              <a:rPr lang="tr-TR" sz="1200" dirty="0"/>
              <a:t> </a:t>
            </a:r>
            <a:r>
              <a:rPr lang="en-US" sz="1200" dirty="0"/>
              <a:t>Integer division( Floor division)</a:t>
            </a:r>
          </a:p>
          <a:p>
            <a:pPr marL="0" indent="0" algn="just" rtl="0" fontAlgn="base">
              <a:buNone/>
            </a:pPr>
            <a:r>
              <a:rPr lang="en-US" sz="1200" dirty="0"/>
              <a:t>The quotient returned by this operator is dependent on the argument being passed. If any of the numbers is float, it returns output in float. It is also known as Floor division because, if any number is negative, then the output will be floored. For example:</a:t>
            </a:r>
          </a:p>
          <a:p>
            <a:pPr marL="0" indent="0">
              <a:buNone/>
            </a:pPr>
            <a:endParaRPr lang="tr-TR" sz="1200" dirty="0"/>
          </a:p>
        </p:txBody>
      </p:sp>
    </p:spTree>
    <p:extLst>
      <p:ext uri="{BB962C8B-B14F-4D97-AF65-F5344CB8AC3E}">
        <p14:creationId xmlns:p14="http://schemas.microsoft.com/office/powerpoint/2010/main" val="3082105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Resim 13">
            <a:extLst>
              <a:ext uri="{FF2B5EF4-FFF2-40B4-BE49-F238E27FC236}">
                <a16:creationId xmlns:a16="http://schemas.microsoft.com/office/drawing/2014/main" id="{54676777-D8C7-ACF7-A3DD-CFA236085039}"/>
              </a:ext>
            </a:extLst>
          </p:cNvPr>
          <p:cNvPicPr>
            <a:picLocks noChangeAspect="1"/>
          </p:cNvPicPr>
          <p:nvPr/>
        </p:nvPicPr>
        <p:blipFill>
          <a:blip r:embed="rId2"/>
          <a:stretch>
            <a:fillRect/>
          </a:stretch>
        </p:blipFill>
        <p:spPr>
          <a:xfrm>
            <a:off x="277906" y="2314202"/>
            <a:ext cx="6350144" cy="3190436"/>
          </a:xfrm>
          <a:prstGeom prst="rect">
            <a:avLst/>
          </a:prstGeom>
        </p:spPr>
      </p:pic>
      <p:pic>
        <p:nvPicPr>
          <p:cNvPr id="16" name="Resim 15">
            <a:extLst>
              <a:ext uri="{FF2B5EF4-FFF2-40B4-BE49-F238E27FC236}">
                <a16:creationId xmlns:a16="http://schemas.microsoft.com/office/drawing/2014/main" id="{03AA3206-51D2-158A-5C06-9063EE68C7CF}"/>
              </a:ext>
            </a:extLst>
          </p:cNvPr>
          <p:cNvPicPr>
            <a:picLocks noChangeAspect="1"/>
          </p:cNvPicPr>
          <p:nvPr/>
        </p:nvPicPr>
        <p:blipFill>
          <a:blip r:embed="rId3"/>
          <a:stretch>
            <a:fillRect/>
          </a:stretch>
        </p:blipFill>
        <p:spPr>
          <a:xfrm>
            <a:off x="6329083" y="2314202"/>
            <a:ext cx="5585011" cy="3190436"/>
          </a:xfrm>
          <a:prstGeom prst="rect">
            <a:avLst/>
          </a:prstGeom>
        </p:spPr>
      </p:pic>
      <p:sp>
        <p:nvSpPr>
          <p:cNvPr id="19" name="Başlık 1">
            <a:extLst>
              <a:ext uri="{FF2B5EF4-FFF2-40B4-BE49-F238E27FC236}">
                <a16:creationId xmlns:a16="http://schemas.microsoft.com/office/drawing/2014/main" id="{53D105B8-12A3-C222-E809-CFBD3A7F82D0}"/>
              </a:ext>
            </a:extLst>
          </p:cNvPr>
          <p:cNvSpPr>
            <a:spLocks noGrp="1"/>
          </p:cNvSpPr>
          <p:nvPr>
            <p:ph type="title"/>
          </p:nvPr>
        </p:nvSpPr>
        <p:spPr>
          <a:xfrm>
            <a:off x="2043250" y="742998"/>
            <a:ext cx="6795950" cy="1049235"/>
          </a:xfrm>
        </p:spPr>
        <p:txBody>
          <a:bodyPr/>
          <a:lstStyle/>
          <a:p>
            <a:r>
              <a:rPr lang="tr-TR" cap="none" dirty="0" err="1"/>
              <a:t>Arithmetic</a:t>
            </a:r>
            <a:r>
              <a:rPr lang="tr-TR" cap="none" dirty="0"/>
              <a:t> </a:t>
            </a:r>
            <a:r>
              <a:rPr lang="tr-TR" cap="none" dirty="0" err="1"/>
              <a:t>Operators</a:t>
            </a:r>
            <a:r>
              <a:rPr lang="tr-TR" cap="none" dirty="0"/>
              <a:t> in </a:t>
            </a:r>
            <a:r>
              <a:rPr lang="tr-TR" cap="none" dirty="0" err="1"/>
              <a:t>Code</a:t>
            </a:r>
            <a:endParaRPr lang="tr-TR" cap="none" dirty="0"/>
          </a:p>
        </p:txBody>
      </p:sp>
    </p:spTree>
    <p:extLst>
      <p:ext uri="{BB962C8B-B14F-4D97-AF65-F5344CB8AC3E}">
        <p14:creationId xmlns:p14="http://schemas.microsoft.com/office/powerpoint/2010/main" val="361719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F6DE9F-D9BB-3B04-8E81-5AE9A9DD84A2}"/>
              </a:ext>
            </a:extLst>
          </p:cNvPr>
          <p:cNvSpPr>
            <a:spLocks noGrp="1"/>
          </p:cNvSpPr>
          <p:nvPr>
            <p:ph type="title"/>
          </p:nvPr>
        </p:nvSpPr>
        <p:spPr>
          <a:xfrm>
            <a:off x="1182639" y="795554"/>
            <a:ext cx="4778890" cy="1049235"/>
          </a:xfrm>
        </p:spPr>
        <p:txBody>
          <a:bodyPr/>
          <a:lstStyle/>
          <a:p>
            <a:r>
              <a:rPr lang="tr-TR" cap="none" dirty="0" err="1"/>
              <a:t>Comparison</a:t>
            </a:r>
            <a:r>
              <a:rPr lang="tr-TR" cap="none" dirty="0"/>
              <a:t> </a:t>
            </a:r>
            <a:r>
              <a:rPr lang="tr-TR" cap="none" dirty="0" err="1"/>
              <a:t>Operators</a:t>
            </a:r>
            <a:endParaRPr lang="tr-TR" cap="none" dirty="0"/>
          </a:p>
        </p:txBody>
      </p:sp>
      <p:pic>
        <p:nvPicPr>
          <p:cNvPr id="5" name="Resim 4">
            <a:extLst>
              <a:ext uri="{FF2B5EF4-FFF2-40B4-BE49-F238E27FC236}">
                <a16:creationId xmlns:a16="http://schemas.microsoft.com/office/drawing/2014/main" id="{5498ED47-A408-3E71-56A8-1CAE2747995F}"/>
              </a:ext>
            </a:extLst>
          </p:cNvPr>
          <p:cNvPicPr>
            <a:picLocks noChangeAspect="1"/>
          </p:cNvPicPr>
          <p:nvPr/>
        </p:nvPicPr>
        <p:blipFill>
          <a:blip r:embed="rId2"/>
          <a:stretch>
            <a:fillRect/>
          </a:stretch>
        </p:blipFill>
        <p:spPr>
          <a:xfrm>
            <a:off x="6456611" y="346659"/>
            <a:ext cx="5591955" cy="5639587"/>
          </a:xfrm>
          <a:prstGeom prst="rect">
            <a:avLst/>
          </a:prstGeom>
        </p:spPr>
      </p:pic>
      <p:sp>
        <p:nvSpPr>
          <p:cNvPr id="8" name="İçerik Yer Tutucusu 7">
            <a:extLst>
              <a:ext uri="{FF2B5EF4-FFF2-40B4-BE49-F238E27FC236}">
                <a16:creationId xmlns:a16="http://schemas.microsoft.com/office/drawing/2014/main" id="{ED7506CF-D137-EA59-6168-2BB6F5420B70}"/>
              </a:ext>
            </a:extLst>
          </p:cNvPr>
          <p:cNvSpPr>
            <a:spLocks noGrp="1"/>
          </p:cNvSpPr>
          <p:nvPr>
            <p:ph idx="1"/>
          </p:nvPr>
        </p:nvSpPr>
        <p:spPr>
          <a:xfrm>
            <a:off x="1451579" y="2015732"/>
            <a:ext cx="5137479" cy="3450613"/>
          </a:xfrm>
        </p:spPr>
        <p:txBody>
          <a:bodyPr/>
          <a:lstStyle/>
          <a:p>
            <a:r>
              <a:rPr lang="en-US" b="0" i="0" dirty="0">
                <a:effectLst/>
                <a:latin typeface="Verdana" panose="020B0604030504040204" pitchFamily="34" charset="0"/>
                <a:ea typeface="Verdana" panose="020B0604030504040204" pitchFamily="34" charset="0"/>
              </a:rPr>
              <a:t>In Python </a:t>
            </a:r>
            <a:r>
              <a:rPr lang="en-US" b="0" i="0" u="sng" dirty="0">
                <a:effectLst/>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Comparison</a:t>
            </a:r>
            <a:r>
              <a:rPr lang="en-US" b="0" i="0" u="sng" dirty="0">
                <a:effectLst/>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 </a:t>
            </a:r>
            <a:r>
              <a:rPr lang="en-US" b="0" i="0" dirty="0">
                <a:effectLst/>
                <a:latin typeface="Verdana" panose="020B0604030504040204" pitchFamily="34" charset="0"/>
                <a:ea typeface="Verdana" panose="020B0604030504040204" pitchFamily="34" charset="0"/>
              </a:rPr>
              <a:t>of</a:t>
            </a:r>
            <a:r>
              <a:rPr lang="en-US" b="0" i="0" u="sng" dirty="0">
                <a:effectLst/>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 Relational operators</a:t>
            </a:r>
            <a:r>
              <a:rPr lang="en-US" b="0" i="0" dirty="0">
                <a:effectLst/>
                <a:latin typeface="Verdana" panose="020B0604030504040204" pitchFamily="34" charset="0"/>
                <a:ea typeface="Verdana" panose="020B0604030504040204" pitchFamily="34" charset="0"/>
              </a:rPr>
              <a:t> compares the values. It either returns </a:t>
            </a:r>
            <a:r>
              <a:rPr lang="en-US" b="1" i="0" dirty="0">
                <a:effectLst/>
                <a:latin typeface="Verdana" panose="020B0604030504040204" pitchFamily="34" charset="0"/>
                <a:ea typeface="Verdana" panose="020B0604030504040204" pitchFamily="34" charset="0"/>
              </a:rPr>
              <a:t>True</a:t>
            </a:r>
            <a:r>
              <a:rPr lang="en-US" b="0" i="0" dirty="0">
                <a:effectLst/>
                <a:latin typeface="Verdana" panose="020B0604030504040204" pitchFamily="34" charset="0"/>
                <a:ea typeface="Verdana" panose="020B0604030504040204" pitchFamily="34" charset="0"/>
              </a:rPr>
              <a:t> or </a:t>
            </a:r>
            <a:r>
              <a:rPr lang="en-US" b="1" i="0" dirty="0">
                <a:effectLst/>
                <a:latin typeface="Verdana" panose="020B0604030504040204" pitchFamily="34" charset="0"/>
                <a:ea typeface="Verdana" panose="020B0604030504040204" pitchFamily="34" charset="0"/>
              </a:rPr>
              <a:t>False</a:t>
            </a:r>
            <a:r>
              <a:rPr lang="en-US" b="0" i="0" dirty="0">
                <a:effectLst/>
                <a:latin typeface="Verdana" panose="020B0604030504040204" pitchFamily="34" charset="0"/>
                <a:ea typeface="Verdana" panose="020B0604030504040204" pitchFamily="34" charset="0"/>
              </a:rPr>
              <a:t> according to the condition.</a:t>
            </a:r>
            <a:endParaRPr lang="tr-TR"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6874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B797B8-455F-CA88-F59E-62FDBFA19D90}"/>
              </a:ext>
            </a:extLst>
          </p:cNvPr>
          <p:cNvSpPr>
            <a:spLocks noGrp="1"/>
          </p:cNvSpPr>
          <p:nvPr>
            <p:ph type="title"/>
          </p:nvPr>
        </p:nvSpPr>
        <p:spPr/>
        <p:txBody>
          <a:bodyPr>
            <a:normAutofit/>
          </a:bodyPr>
          <a:lstStyle/>
          <a:p>
            <a:r>
              <a:rPr lang="en-US" sz="3600" cap="none" dirty="0"/>
              <a:t>Precedence of Comparison Operators in Python</a:t>
            </a:r>
            <a:br>
              <a:rPr lang="en-US" b="1" i="0" dirty="0">
                <a:effectLst/>
                <a:latin typeface="Verdana" panose="020B0604030504040204" pitchFamily="34" charset="0"/>
                <a:ea typeface="Verdana" panose="020B0604030504040204" pitchFamily="34" charset="0"/>
              </a:rPr>
            </a:br>
            <a:endParaRPr lang="tr-TR" b="1" dirty="0"/>
          </a:p>
        </p:txBody>
      </p:sp>
      <p:sp>
        <p:nvSpPr>
          <p:cNvPr id="3" name="İçerik Yer Tutucusu 2">
            <a:extLst>
              <a:ext uri="{FF2B5EF4-FFF2-40B4-BE49-F238E27FC236}">
                <a16:creationId xmlns:a16="http://schemas.microsoft.com/office/drawing/2014/main" id="{319CEB98-75A0-5CE5-DF81-07845829C2B4}"/>
              </a:ext>
            </a:extLst>
          </p:cNvPr>
          <p:cNvSpPr>
            <a:spLocks noGrp="1"/>
          </p:cNvSpPr>
          <p:nvPr>
            <p:ph idx="1"/>
          </p:nvPr>
        </p:nvSpPr>
        <p:spPr/>
        <p:txBody>
          <a:bodyPr/>
          <a:lstStyle/>
          <a:p>
            <a:pPr algn="l" rtl="0" fontAlgn="base"/>
            <a:r>
              <a:rPr lang="en-US" b="0" i="0" dirty="0">
                <a:effectLst/>
                <a:latin typeface="Verdana" panose="020B0604030504040204" pitchFamily="34" charset="0"/>
                <a:ea typeface="Verdana" panose="020B0604030504040204" pitchFamily="34" charset="0"/>
              </a:rPr>
              <a:t>In python, the comparison operators have lower precedence than the arithmetic operators. All the operators within comparison operators have same precedence order.</a:t>
            </a:r>
          </a:p>
          <a:p>
            <a:endParaRPr lang="tr-TR" dirty="0"/>
          </a:p>
        </p:txBody>
      </p:sp>
    </p:spTree>
    <p:extLst>
      <p:ext uri="{BB962C8B-B14F-4D97-AF65-F5344CB8AC3E}">
        <p14:creationId xmlns:p14="http://schemas.microsoft.com/office/powerpoint/2010/main" val="2635430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Başlık 1">
            <a:extLst>
              <a:ext uri="{FF2B5EF4-FFF2-40B4-BE49-F238E27FC236}">
                <a16:creationId xmlns:a16="http://schemas.microsoft.com/office/drawing/2014/main" id="{53D105B8-12A3-C222-E809-CFBD3A7F82D0}"/>
              </a:ext>
            </a:extLst>
          </p:cNvPr>
          <p:cNvSpPr>
            <a:spLocks noGrp="1"/>
          </p:cNvSpPr>
          <p:nvPr>
            <p:ph type="title"/>
          </p:nvPr>
        </p:nvSpPr>
        <p:spPr>
          <a:xfrm>
            <a:off x="2043250" y="742998"/>
            <a:ext cx="6795950" cy="1049235"/>
          </a:xfrm>
        </p:spPr>
        <p:txBody>
          <a:bodyPr/>
          <a:lstStyle/>
          <a:p>
            <a:r>
              <a:rPr lang="tr-TR" cap="none" dirty="0" err="1"/>
              <a:t>Comparison</a:t>
            </a:r>
            <a:r>
              <a:rPr lang="tr-TR" cap="none" dirty="0"/>
              <a:t> </a:t>
            </a:r>
            <a:r>
              <a:rPr lang="tr-TR" cap="none" dirty="0" err="1"/>
              <a:t>Operators</a:t>
            </a:r>
            <a:r>
              <a:rPr lang="tr-TR" cap="none" dirty="0"/>
              <a:t> in </a:t>
            </a:r>
            <a:r>
              <a:rPr lang="tr-TR" cap="none" dirty="0" err="1"/>
              <a:t>Code</a:t>
            </a:r>
            <a:endParaRPr lang="tr-TR" cap="none" dirty="0"/>
          </a:p>
        </p:txBody>
      </p:sp>
      <p:pic>
        <p:nvPicPr>
          <p:cNvPr id="3" name="Resim 2">
            <a:extLst>
              <a:ext uri="{FF2B5EF4-FFF2-40B4-BE49-F238E27FC236}">
                <a16:creationId xmlns:a16="http://schemas.microsoft.com/office/drawing/2014/main" id="{F572574E-7446-024F-4479-06505FCED393}"/>
              </a:ext>
            </a:extLst>
          </p:cNvPr>
          <p:cNvPicPr>
            <a:picLocks noChangeAspect="1"/>
          </p:cNvPicPr>
          <p:nvPr/>
        </p:nvPicPr>
        <p:blipFill>
          <a:blip r:embed="rId2"/>
          <a:stretch>
            <a:fillRect/>
          </a:stretch>
        </p:blipFill>
        <p:spPr>
          <a:xfrm>
            <a:off x="1396591" y="1941073"/>
            <a:ext cx="6414582" cy="3948739"/>
          </a:xfrm>
          <a:prstGeom prst="rect">
            <a:avLst/>
          </a:prstGeom>
        </p:spPr>
      </p:pic>
    </p:spTree>
    <p:extLst>
      <p:ext uri="{BB962C8B-B14F-4D97-AF65-F5344CB8AC3E}">
        <p14:creationId xmlns:p14="http://schemas.microsoft.com/office/powerpoint/2010/main" val="3892490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F6DE9F-D9BB-3B04-8E81-5AE9A9DD84A2}"/>
              </a:ext>
            </a:extLst>
          </p:cNvPr>
          <p:cNvSpPr>
            <a:spLocks noGrp="1"/>
          </p:cNvSpPr>
          <p:nvPr>
            <p:ph type="title"/>
          </p:nvPr>
        </p:nvSpPr>
        <p:spPr>
          <a:xfrm>
            <a:off x="1182639" y="795554"/>
            <a:ext cx="4778890" cy="1049235"/>
          </a:xfrm>
        </p:spPr>
        <p:txBody>
          <a:bodyPr/>
          <a:lstStyle/>
          <a:p>
            <a:r>
              <a:rPr lang="tr-TR" cap="none" dirty="0" err="1"/>
              <a:t>Logical</a:t>
            </a:r>
            <a:r>
              <a:rPr lang="tr-TR" cap="none" dirty="0"/>
              <a:t> </a:t>
            </a:r>
            <a:r>
              <a:rPr lang="tr-TR" cap="none" dirty="0" err="1"/>
              <a:t>Operators</a:t>
            </a:r>
            <a:endParaRPr lang="tr-TR" cap="none" dirty="0"/>
          </a:p>
        </p:txBody>
      </p:sp>
      <p:sp>
        <p:nvSpPr>
          <p:cNvPr id="8" name="İçerik Yer Tutucusu 7">
            <a:extLst>
              <a:ext uri="{FF2B5EF4-FFF2-40B4-BE49-F238E27FC236}">
                <a16:creationId xmlns:a16="http://schemas.microsoft.com/office/drawing/2014/main" id="{ED7506CF-D137-EA59-6168-2BB6F5420B70}"/>
              </a:ext>
            </a:extLst>
          </p:cNvPr>
          <p:cNvSpPr>
            <a:spLocks noGrp="1"/>
          </p:cNvSpPr>
          <p:nvPr>
            <p:ph idx="1"/>
          </p:nvPr>
        </p:nvSpPr>
        <p:spPr>
          <a:xfrm>
            <a:off x="1304953" y="2015732"/>
            <a:ext cx="5137479" cy="3450613"/>
          </a:xfrm>
        </p:spPr>
        <p:txBody>
          <a:bodyPr/>
          <a:lstStyle/>
          <a:p>
            <a:r>
              <a:rPr lang="en-US" b="0" i="0" dirty="0">
                <a:effectLst/>
                <a:latin typeface="Nunito" pitchFamily="2" charset="-94"/>
              </a:rPr>
              <a:t>Python </a:t>
            </a:r>
            <a:r>
              <a:rPr lang="en-US" b="0" i="0" u="sng" dirty="0">
                <a:effectLst/>
                <a:latin typeface="Nunito" pitchFamily="2" charset="-94"/>
                <a:hlinkClick r:id="rId2">
                  <a:extLst>
                    <a:ext uri="{A12FA001-AC4F-418D-AE19-62706E023703}">
                      <ahyp:hlinkClr xmlns:ahyp="http://schemas.microsoft.com/office/drawing/2018/hyperlinkcolor" val="tx"/>
                    </a:ext>
                  </a:extLst>
                </a:hlinkClick>
              </a:rPr>
              <a:t>Logical operators</a:t>
            </a:r>
            <a:r>
              <a:rPr lang="en-US" b="0" i="0" dirty="0">
                <a:effectLst/>
                <a:latin typeface="Nunito" pitchFamily="2" charset="-94"/>
              </a:rPr>
              <a:t> perform </a:t>
            </a:r>
            <a:r>
              <a:rPr lang="en-US" b="1" i="0" dirty="0">
                <a:effectLst/>
                <a:latin typeface="Nunito" pitchFamily="2" charset="-94"/>
              </a:rPr>
              <a:t>Logical AND</a:t>
            </a:r>
            <a:r>
              <a:rPr lang="en-US" b="0" i="0" dirty="0">
                <a:effectLst/>
                <a:latin typeface="Nunito" pitchFamily="2" charset="-94"/>
              </a:rPr>
              <a:t>, </a:t>
            </a:r>
            <a:r>
              <a:rPr lang="en-US" b="1" i="0" dirty="0">
                <a:effectLst/>
                <a:latin typeface="Nunito" pitchFamily="2" charset="-94"/>
              </a:rPr>
              <a:t>Logical OR</a:t>
            </a:r>
            <a:r>
              <a:rPr lang="en-US" b="0" i="0" dirty="0">
                <a:effectLst/>
                <a:latin typeface="Nunito" pitchFamily="2" charset="-94"/>
              </a:rPr>
              <a:t>, and</a:t>
            </a:r>
            <a:r>
              <a:rPr lang="en-US" b="1" i="0" dirty="0">
                <a:effectLst/>
                <a:latin typeface="Nunito" pitchFamily="2" charset="-94"/>
              </a:rPr>
              <a:t> Logical NOT</a:t>
            </a:r>
            <a:r>
              <a:rPr lang="en-US" b="0" i="0" dirty="0">
                <a:effectLst/>
                <a:latin typeface="Nunito" pitchFamily="2" charset="-94"/>
              </a:rPr>
              <a:t> operations. It is used to combine conditional statements</a:t>
            </a:r>
            <a:r>
              <a:rPr lang="en-US" b="0" i="0" dirty="0">
                <a:solidFill>
                  <a:srgbClr val="FFFFFF"/>
                </a:solidFill>
                <a:effectLst/>
                <a:latin typeface="Nunito" pitchFamily="2" charset="-94"/>
              </a:rPr>
              <a:t>.</a:t>
            </a:r>
            <a:endParaRPr lang="tr-TR" dirty="0">
              <a:latin typeface="Verdana" panose="020B0604030504040204" pitchFamily="34" charset="0"/>
              <a:ea typeface="Verdana" panose="020B0604030504040204" pitchFamily="34" charset="0"/>
            </a:endParaRPr>
          </a:p>
        </p:txBody>
      </p:sp>
      <p:pic>
        <p:nvPicPr>
          <p:cNvPr id="4" name="Resim 3">
            <a:extLst>
              <a:ext uri="{FF2B5EF4-FFF2-40B4-BE49-F238E27FC236}">
                <a16:creationId xmlns:a16="http://schemas.microsoft.com/office/drawing/2014/main" id="{52D56E7F-6729-44C4-9DEC-BDB5F2E4AB99}"/>
              </a:ext>
            </a:extLst>
          </p:cNvPr>
          <p:cNvPicPr>
            <a:picLocks noChangeAspect="1"/>
          </p:cNvPicPr>
          <p:nvPr/>
        </p:nvPicPr>
        <p:blipFill>
          <a:blip r:embed="rId3"/>
          <a:stretch>
            <a:fillRect/>
          </a:stretch>
        </p:blipFill>
        <p:spPr>
          <a:xfrm>
            <a:off x="6442432" y="2015732"/>
            <a:ext cx="5582429" cy="2476846"/>
          </a:xfrm>
          <a:prstGeom prst="rect">
            <a:avLst/>
          </a:prstGeom>
        </p:spPr>
      </p:pic>
    </p:spTree>
    <p:extLst>
      <p:ext uri="{BB962C8B-B14F-4D97-AF65-F5344CB8AC3E}">
        <p14:creationId xmlns:p14="http://schemas.microsoft.com/office/powerpoint/2010/main" val="3695754882"/>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134</TotalTime>
  <Words>461</Words>
  <Application>Microsoft Office PowerPoint</Application>
  <PresentationFormat>Geniş ekran</PresentationFormat>
  <Paragraphs>51</Paragraphs>
  <Slides>19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19</vt:i4>
      </vt:variant>
    </vt:vector>
  </HeadingPairs>
  <TitlesOfParts>
    <vt:vector size="25" baseType="lpstr">
      <vt:lpstr>Arial</vt:lpstr>
      <vt:lpstr>Bodoni MT</vt:lpstr>
      <vt:lpstr>Gill Sans MT</vt:lpstr>
      <vt:lpstr>Nunito</vt:lpstr>
      <vt:lpstr>Verdana</vt:lpstr>
      <vt:lpstr>Galeri</vt:lpstr>
      <vt:lpstr>Operators</vt:lpstr>
      <vt:lpstr>Chapter Content</vt:lpstr>
      <vt:lpstr>Arithmetic Operators</vt:lpstr>
      <vt:lpstr>Divison Types </vt:lpstr>
      <vt:lpstr>Arithmetic Operators in Code</vt:lpstr>
      <vt:lpstr>Comparison Operators</vt:lpstr>
      <vt:lpstr>Precedence of Comparison Operators in Python </vt:lpstr>
      <vt:lpstr>Comparison Operators in Code</vt:lpstr>
      <vt:lpstr>Logical Operators</vt:lpstr>
      <vt:lpstr>Precedence of Logical Operators in Python </vt:lpstr>
      <vt:lpstr>Logical Operators in Code</vt:lpstr>
      <vt:lpstr>Bitwise Operators</vt:lpstr>
      <vt:lpstr>Precedence of Bitwise Operators in Python </vt:lpstr>
      <vt:lpstr>Assignment Operators</vt:lpstr>
      <vt:lpstr>Assignment Operators</vt:lpstr>
      <vt:lpstr>Assignment Operators in Code</vt:lpstr>
      <vt:lpstr>Identity Operators</vt:lpstr>
      <vt:lpstr>Membership Operators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Indtroductıon To Python Programmıng</dc:title>
  <dc:creator>Yusuf Matur</dc:creator>
  <cp:lastModifiedBy>Yusuf Matur</cp:lastModifiedBy>
  <cp:revision>15</cp:revision>
  <dcterms:created xsi:type="dcterms:W3CDTF">2023-11-25T20:31:28Z</dcterms:created>
  <dcterms:modified xsi:type="dcterms:W3CDTF">2023-11-30T21:33:07Z</dcterms:modified>
</cp:coreProperties>
</file>