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056EA83-D001-44C1-B96D-E6195F0706E3}" type="datetimeFigureOut">
              <a:rPr lang="tr-TR" smtClean="0"/>
              <a:t>25.11.2023</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C7137240-A430-4913-A4DD-23041545EAC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815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6EA83-D001-44C1-B96D-E6195F0706E3}" type="datetimeFigureOut">
              <a:rPr lang="tr-TR" smtClean="0"/>
              <a:t>25.11.2023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137240-A430-4913-A4DD-23041545EAC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9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6EA83-D001-44C1-B96D-E6195F0706E3}" type="datetimeFigureOut">
              <a:rPr lang="tr-TR" smtClean="0"/>
              <a:t>25.11.2023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137240-A430-4913-A4DD-23041545EAC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6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6EA83-D001-44C1-B96D-E6195F0706E3}" type="datetimeFigureOut">
              <a:rPr lang="tr-TR" smtClean="0"/>
              <a:t>25.11.2023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137240-A430-4913-A4DD-23041545EAC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265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056EA83-D001-44C1-B96D-E6195F0706E3}" type="datetimeFigureOut">
              <a:rPr lang="tr-TR" smtClean="0"/>
              <a:t>25.11.2023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137240-A430-4913-A4DD-23041545EAC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408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056EA83-D001-44C1-B96D-E6195F0706E3}" type="datetimeFigureOut">
              <a:rPr lang="tr-TR" smtClean="0"/>
              <a:t>25.11.2023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137240-A430-4913-A4DD-23041545EAC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444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056EA83-D001-44C1-B96D-E6195F0706E3}" type="datetimeFigureOut">
              <a:rPr lang="tr-TR" smtClean="0"/>
              <a:t>25.11.2023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7137240-A430-4913-A4DD-23041545EAC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440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056EA83-D001-44C1-B96D-E6195F0706E3}" type="datetimeFigureOut">
              <a:rPr lang="tr-TR" smtClean="0"/>
              <a:t>25.11.2023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7137240-A430-4913-A4DD-23041545EAC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45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6EA83-D001-44C1-B96D-E6195F0706E3}" type="datetimeFigureOut">
              <a:rPr lang="tr-TR" smtClean="0"/>
              <a:t>25.11.2023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7137240-A430-4913-A4DD-23041545EAC0}" type="slidenum">
              <a:rPr lang="tr-TR" smtClean="0"/>
              <a:t>‹#›</a:t>
            </a:fld>
            <a:endParaRPr lang="tr-TR"/>
          </a:p>
        </p:txBody>
      </p:sp>
    </p:spTree>
    <p:extLst>
      <p:ext uri="{BB962C8B-B14F-4D97-AF65-F5344CB8AC3E}">
        <p14:creationId xmlns:p14="http://schemas.microsoft.com/office/powerpoint/2010/main" val="842956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056EA83-D001-44C1-B96D-E6195F0706E3}" type="datetimeFigureOut">
              <a:rPr lang="tr-TR" smtClean="0"/>
              <a:t>25.11.2023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137240-A430-4913-A4DD-23041545EAC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624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056EA83-D001-44C1-B96D-E6195F0706E3}" type="datetimeFigureOut">
              <a:rPr lang="tr-TR" smtClean="0"/>
              <a:t>25.11.2023</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C7137240-A430-4913-A4DD-23041545EAC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178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056EA83-D001-44C1-B96D-E6195F0706E3}" type="datetimeFigureOut">
              <a:rPr lang="tr-TR" smtClean="0"/>
              <a:t>25.11.2023</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7137240-A430-4913-A4DD-23041545EAC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5098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history-of-python/" TargetMode="External"/><Relationship Id="rId2" Type="http://schemas.openxmlformats.org/officeDocument/2006/relationships/hyperlink" Target="https://www.w3schools.com/python/python_intro.asp" TargetMode="External"/><Relationship Id="rId1" Type="http://schemas.openxmlformats.org/officeDocument/2006/relationships/slideLayout" Target="../slideLayouts/slideLayout2.xml"/><Relationship Id="rId4" Type="http://schemas.openxmlformats.org/officeDocument/2006/relationships/hyperlink" Target="https://byjus.com/gate/difference-between-compiled-and-interpreted-language/#:~:text=A%20compiled%20language%20is%20converted,a%20program%20into%20machine%20langua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ompiler"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Scripting_language"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en.wikipedia.org/wiki/Programming_language" TargetMode="External"/><Relationship Id="rId5" Type="http://schemas.openxmlformats.org/officeDocument/2006/relationships/hyperlink" Target="https://en.wikipedia.org/wiki/Execution_(computers)" TargetMode="External"/><Relationship Id="rId4" Type="http://schemas.openxmlformats.org/officeDocument/2006/relationships/hyperlink" Target="https://en.wikipedia.org/wiki/Computer_program" TargetMode="External"/><Relationship Id="rId9" Type="http://schemas.openxmlformats.org/officeDocument/2006/relationships/hyperlink" Target="https://en.wikipedia.org/wiki/Machine_langua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9394DD-047F-5E20-C99D-665775506FD9}"/>
              </a:ext>
            </a:extLst>
          </p:cNvPr>
          <p:cNvSpPr>
            <a:spLocks noGrp="1"/>
          </p:cNvSpPr>
          <p:nvPr>
            <p:ph type="ctrTitle"/>
          </p:nvPr>
        </p:nvSpPr>
        <p:spPr/>
        <p:txBody>
          <a:bodyPr>
            <a:normAutofit/>
          </a:bodyPr>
          <a:lstStyle/>
          <a:p>
            <a:r>
              <a:rPr lang="tr-TR" cap="none" dirty="0" err="1"/>
              <a:t>Indtroductıon</a:t>
            </a:r>
            <a:r>
              <a:rPr lang="tr-TR" cap="none" dirty="0"/>
              <a:t> </a:t>
            </a:r>
            <a:r>
              <a:rPr lang="tr-TR" cap="none" dirty="0" err="1"/>
              <a:t>To</a:t>
            </a:r>
            <a:r>
              <a:rPr lang="tr-TR" cap="none" dirty="0"/>
              <a:t> Python </a:t>
            </a:r>
            <a:r>
              <a:rPr lang="tr-TR" cap="none" dirty="0" err="1"/>
              <a:t>Programmıng</a:t>
            </a:r>
            <a:endParaRPr lang="tr-TR" cap="none" dirty="0"/>
          </a:p>
        </p:txBody>
      </p:sp>
      <p:sp>
        <p:nvSpPr>
          <p:cNvPr id="3" name="Alt Başlık 2">
            <a:extLst>
              <a:ext uri="{FF2B5EF4-FFF2-40B4-BE49-F238E27FC236}">
                <a16:creationId xmlns:a16="http://schemas.microsoft.com/office/drawing/2014/main" id="{C61548EA-AA37-BB9A-4C80-FB9B0F453ED6}"/>
              </a:ext>
            </a:extLst>
          </p:cNvPr>
          <p:cNvSpPr>
            <a:spLocks noGrp="1"/>
          </p:cNvSpPr>
          <p:nvPr>
            <p:ph type="subTitle" idx="1"/>
          </p:nvPr>
        </p:nvSpPr>
        <p:spPr>
          <a:xfrm>
            <a:off x="1137149" y="934135"/>
            <a:ext cx="8637072" cy="977621"/>
          </a:xfrm>
        </p:spPr>
        <p:txBody>
          <a:bodyPr/>
          <a:lstStyle/>
          <a:p>
            <a:r>
              <a:rPr lang="tr-TR" cap="none" dirty="0"/>
              <a:t>Fundamentals of Python Programming </a:t>
            </a:r>
            <a:r>
              <a:rPr lang="tr-TR" cap="none" dirty="0" err="1"/>
              <a:t>Chapter</a:t>
            </a:r>
            <a:r>
              <a:rPr lang="tr-TR" cap="none" dirty="0"/>
              <a:t> 1</a:t>
            </a:r>
          </a:p>
        </p:txBody>
      </p:sp>
    </p:spTree>
    <p:extLst>
      <p:ext uri="{BB962C8B-B14F-4D97-AF65-F5344CB8AC3E}">
        <p14:creationId xmlns:p14="http://schemas.microsoft.com/office/powerpoint/2010/main" val="913067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79C2A5-8C5D-E2DC-2E4E-B956F02DF1FE}"/>
              </a:ext>
            </a:extLst>
          </p:cNvPr>
          <p:cNvSpPr>
            <a:spLocks noGrp="1"/>
          </p:cNvSpPr>
          <p:nvPr>
            <p:ph type="title"/>
          </p:nvPr>
        </p:nvSpPr>
        <p:spPr/>
        <p:txBody>
          <a:bodyPr/>
          <a:lstStyle/>
          <a:p>
            <a:r>
              <a:rPr lang="tr-TR" cap="none" dirty="0"/>
              <a:t>Bonus – </a:t>
            </a:r>
            <a:r>
              <a:rPr lang="tr-TR" cap="none" dirty="0" err="1"/>
              <a:t>Different</a:t>
            </a:r>
            <a:r>
              <a:rPr lang="tr-TR" cap="none" dirty="0"/>
              <a:t> Python Utilities </a:t>
            </a:r>
            <a:r>
              <a:rPr lang="tr-TR" cap="none" dirty="0" err="1"/>
              <a:t>For</a:t>
            </a:r>
            <a:r>
              <a:rPr lang="tr-TR" cap="none" dirty="0"/>
              <a:t> </a:t>
            </a:r>
            <a:r>
              <a:rPr lang="tr-TR" cap="none" dirty="0" err="1"/>
              <a:t>Different</a:t>
            </a:r>
            <a:r>
              <a:rPr lang="tr-TR" cap="none" dirty="0"/>
              <a:t>  </a:t>
            </a:r>
            <a:r>
              <a:rPr lang="tr-TR" cap="none" dirty="0" err="1"/>
              <a:t>Areas</a:t>
            </a:r>
            <a:endParaRPr lang="tr-TR" cap="none" dirty="0"/>
          </a:p>
        </p:txBody>
      </p:sp>
      <p:sp>
        <p:nvSpPr>
          <p:cNvPr id="7" name="İçerik Yer Tutucusu 6">
            <a:extLst>
              <a:ext uri="{FF2B5EF4-FFF2-40B4-BE49-F238E27FC236}">
                <a16:creationId xmlns:a16="http://schemas.microsoft.com/office/drawing/2014/main" id="{D5B45C54-7B1D-E116-F060-B4A9BAFD7819}"/>
              </a:ext>
            </a:extLst>
          </p:cNvPr>
          <p:cNvSpPr>
            <a:spLocks noGrp="1"/>
          </p:cNvSpPr>
          <p:nvPr>
            <p:ph idx="1"/>
          </p:nvPr>
        </p:nvSpPr>
        <p:spPr>
          <a:xfrm>
            <a:off x="1451580" y="2015732"/>
            <a:ext cx="5075258" cy="3450613"/>
          </a:xfrm>
        </p:spPr>
        <p:txBody>
          <a:bodyPr/>
          <a:lstStyle/>
          <a:p>
            <a:r>
              <a:rPr lang="tr-TR" dirty="0" err="1"/>
              <a:t>Later</a:t>
            </a:r>
            <a:r>
              <a:rPr lang="tr-TR" dirty="0"/>
              <a:t> on, </a:t>
            </a:r>
            <a:r>
              <a:rPr lang="tr-TR" dirty="0" err="1"/>
              <a:t>we’ll</a:t>
            </a:r>
            <a:r>
              <a:rPr lang="tr-TR" dirty="0"/>
              <a:t> be </a:t>
            </a:r>
            <a:r>
              <a:rPr lang="tr-TR" dirty="0" err="1"/>
              <a:t>using</a:t>
            </a:r>
            <a:r>
              <a:rPr lang="tr-TR" dirty="0"/>
              <a:t> </a:t>
            </a:r>
            <a:r>
              <a:rPr lang="tr-TR" dirty="0" err="1"/>
              <a:t>Numpy</a:t>
            </a:r>
            <a:r>
              <a:rPr lang="tr-TR" dirty="0"/>
              <a:t> </a:t>
            </a:r>
            <a:r>
              <a:rPr lang="tr-TR" dirty="0" err="1"/>
              <a:t>for</a:t>
            </a:r>
            <a:r>
              <a:rPr lang="tr-TR" dirty="0"/>
              <a:t>  </a:t>
            </a:r>
            <a:r>
              <a:rPr lang="tr-TR" dirty="0" err="1"/>
              <a:t>mathematical</a:t>
            </a:r>
            <a:r>
              <a:rPr lang="tr-TR" dirty="0"/>
              <a:t> </a:t>
            </a:r>
            <a:r>
              <a:rPr lang="tr-TR" dirty="0" err="1"/>
              <a:t>operations</a:t>
            </a:r>
            <a:r>
              <a:rPr lang="tr-TR" dirty="0"/>
              <a:t>, </a:t>
            </a:r>
          </a:p>
          <a:p>
            <a:r>
              <a:rPr lang="tr-TR" dirty="0" err="1"/>
              <a:t>pandas</a:t>
            </a:r>
            <a:r>
              <a:rPr lang="tr-TR" dirty="0"/>
              <a:t> </a:t>
            </a:r>
            <a:r>
              <a:rPr lang="tr-TR" dirty="0" err="1"/>
              <a:t>for</a:t>
            </a:r>
            <a:r>
              <a:rPr lang="tr-TR" dirty="0"/>
              <a:t> data </a:t>
            </a:r>
            <a:r>
              <a:rPr lang="tr-TR" dirty="0" err="1"/>
              <a:t>processing</a:t>
            </a:r>
            <a:endParaRPr lang="tr-TR" dirty="0"/>
          </a:p>
          <a:p>
            <a:r>
              <a:rPr lang="tr-TR" dirty="0" err="1"/>
              <a:t>matplotlib</a:t>
            </a:r>
            <a:r>
              <a:rPr lang="tr-TR" dirty="0"/>
              <a:t> </a:t>
            </a:r>
            <a:r>
              <a:rPr lang="tr-TR" dirty="0" err="1"/>
              <a:t>for</a:t>
            </a:r>
            <a:r>
              <a:rPr lang="tr-TR" dirty="0"/>
              <a:t> data </a:t>
            </a:r>
            <a:r>
              <a:rPr lang="tr-TR" dirty="0" err="1"/>
              <a:t>visualization</a:t>
            </a:r>
            <a:endParaRPr lang="tr-TR" dirty="0"/>
          </a:p>
          <a:p>
            <a:r>
              <a:rPr lang="tr-TR" dirty="0" err="1"/>
              <a:t>Sckitlearn</a:t>
            </a:r>
            <a:r>
              <a:rPr lang="tr-TR" dirty="0"/>
              <a:t> (</a:t>
            </a:r>
            <a:r>
              <a:rPr lang="tr-TR" dirty="0" err="1"/>
              <a:t>or</a:t>
            </a:r>
            <a:r>
              <a:rPr lang="tr-TR" dirty="0"/>
              <a:t> </a:t>
            </a:r>
            <a:r>
              <a:rPr lang="tr-TR" dirty="0" err="1"/>
              <a:t>sklearn</a:t>
            </a:r>
            <a:r>
              <a:rPr lang="tr-TR" dirty="0"/>
              <a:t>) </a:t>
            </a:r>
            <a:r>
              <a:rPr lang="tr-TR" dirty="0" err="1"/>
              <a:t>and</a:t>
            </a:r>
            <a:r>
              <a:rPr lang="tr-TR" dirty="0"/>
              <a:t> </a:t>
            </a:r>
            <a:r>
              <a:rPr lang="tr-TR" dirty="0" err="1"/>
              <a:t>tensorflow</a:t>
            </a:r>
            <a:r>
              <a:rPr lang="tr-TR" dirty="0"/>
              <a:t> </a:t>
            </a:r>
            <a:r>
              <a:rPr lang="tr-TR" dirty="0" err="1"/>
              <a:t>for</a:t>
            </a:r>
            <a:r>
              <a:rPr lang="tr-TR" dirty="0"/>
              <a:t> </a:t>
            </a:r>
            <a:r>
              <a:rPr lang="tr-TR" dirty="0" err="1"/>
              <a:t>machine</a:t>
            </a:r>
            <a:r>
              <a:rPr lang="tr-TR" dirty="0"/>
              <a:t> </a:t>
            </a:r>
            <a:r>
              <a:rPr lang="tr-TR" dirty="0" err="1"/>
              <a:t>learning</a:t>
            </a:r>
            <a:r>
              <a:rPr lang="tr-TR" dirty="0"/>
              <a:t> </a:t>
            </a:r>
            <a:r>
              <a:rPr lang="tr-TR" dirty="0" err="1"/>
              <a:t>and</a:t>
            </a:r>
            <a:r>
              <a:rPr lang="tr-TR" dirty="0"/>
              <a:t> </a:t>
            </a:r>
            <a:r>
              <a:rPr lang="tr-TR" dirty="0" err="1"/>
              <a:t>deep</a:t>
            </a:r>
            <a:r>
              <a:rPr lang="tr-TR" dirty="0"/>
              <a:t> </a:t>
            </a:r>
            <a:r>
              <a:rPr lang="tr-TR" dirty="0" err="1"/>
              <a:t>learning</a:t>
            </a:r>
            <a:endParaRPr lang="tr-TR" dirty="0"/>
          </a:p>
        </p:txBody>
      </p:sp>
      <p:pic>
        <p:nvPicPr>
          <p:cNvPr id="3074" name="Picture 2">
            <a:extLst>
              <a:ext uri="{FF2B5EF4-FFF2-40B4-BE49-F238E27FC236}">
                <a16:creationId xmlns:a16="http://schemas.microsoft.com/office/drawing/2014/main" id="{04494166-4BDA-0114-D7BE-64C6D3457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6483" y="2105379"/>
            <a:ext cx="4893055" cy="3658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444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A36D02-9E1F-A802-637F-C2F4E1E96B78}"/>
              </a:ext>
            </a:extLst>
          </p:cNvPr>
          <p:cNvSpPr>
            <a:spLocks noGrp="1"/>
          </p:cNvSpPr>
          <p:nvPr>
            <p:ph type="title"/>
          </p:nvPr>
        </p:nvSpPr>
        <p:spPr/>
        <p:txBody>
          <a:bodyPr/>
          <a:lstStyle/>
          <a:p>
            <a:r>
              <a:rPr lang="tr-TR" dirty="0"/>
              <a:t>REFERENCES</a:t>
            </a:r>
          </a:p>
        </p:txBody>
      </p:sp>
      <p:sp>
        <p:nvSpPr>
          <p:cNvPr id="3" name="İçerik Yer Tutucusu 2">
            <a:extLst>
              <a:ext uri="{FF2B5EF4-FFF2-40B4-BE49-F238E27FC236}">
                <a16:creationId xmlns:a16="http://schemas.microsoft.com/office/drawing/2014/main" id="{8DB92F50-D368-3606-C196-9E8786D71FF0}"/>
              </a:ext>
            </a:extLst>
          </p:cNvPr>
          <p:cNvSpPr>
            <a:spLocks noGrp="1"/>
          </p:cNvSpPr>
          <p:nvPr>
            <p:ph idx="1"/>
          </p:nvPr>
        </p:nvSpPr>
        <p:spPr/>
        <p:txBody>
          <a:bodyPr/>
          <a:lstStyle/>
          <a:p>
            <a:r>
              <a:rPr lang="tr-TR" dirty="0">
                <a:hlinkClick r:id="rId2"/>
              </a:rPr>
              <a:t>https://www.w3schools.com/python/python_intro.asp</a:t>
            </a:r>
            <a:endParaRPr lang="tr-TR" dirty="0"/>
          </a:p>
          <a:p>
            <a:r>
              <a:rPr lang="tr-TR" dirty="0">
                <a:hlinkClick r:id="rId3"/>
              </a:rPr>
              <a:t>https://www.geeksforgeeks.org/history-of-python/</a:t>
            </a:r>
            <a:endParaRPr lang="tr-TR" dirty="0"/>
          </a:p>
          <a:p>
            <a:r>
              <a:rPr lang="tr-TR" dirty="0">
                <a:hlinkClick r:id="rId4"/>
              </a:rPr>
              <a:t>https://byjus.com/gate/difference-between-compiled-and-interpreted-language/#:~:text=A%20compiled%20language%20is%20converted,a%20program%20into%20machine%20language</a:t>
            </a:r>
            <a:r>
              <a:rPr lang="tr-TR" dirty="0"/>
              <a:t>.</a:t>
            </a:r>
          </a:p>
          <a:p>
            <a:r>
              <a:rPr lang="tr-TR" dirty="0"/>
              <a:t>https://www.slideshare.net/RutujaGholap/java-vs-python-250022203</a:t>
            </a:r>
          </a:p>
        </p:txBody>
      </p:sp>
    </p:spTree>
    <p:extLst>
      <p:ext uri="{BB962C8B-B14F-4D97-AF65-F5344CB8AC3E}">
        <p14:creationId xmlns:p14="http://schemas.microsoft.com/office/powerpoint/2010/main" val="400050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DF486F-9053-070D-89FA-55FF1037E916}"/>
              </a:ext>
            </a:extLst>
          </p:cNvPr>
          <p:cNvSpPr>
            <a:spLocks noGrp="1"/>
          </p:cNvSpPr>
          <p:nvPr>
            <p:ph type="title"/>
          </p:nvPr>
        </p:nvSpPr>
        <p:spPr/>
        <p:txBody>
          <a:bodyPr/>
          <a:lstStyle/>
          <a:p>
            <a:r>
              <a:rPr lang="tr-TR" cap="none" dirty="0" err="1"/>
              <a:t>Chapter</a:t>
            </a:r>
            <a:r>
              <a:rPr lang="tr-TR" cap="none" dirty="0"/>
              <a:t> Content</a:t>
            </a:r>
          </a:p>
        </p:txBody>
      </p:sp>
      <p:sp>
        <p:nvSpPr>
          <p:cNvPr id="3" name="İçerik Yer Tutucusu 2">
            <a:extLst>
              <a:ext uri="{FF2B5EF4-FFF2-40B4-BE49-F238E27FC236}">
                <a16:creationId xmlns:a16="http://schemas.microsoft.com/office/drawing/2014/main" id="{0D87D763-F19E-790D-CDFA-67E998A3D9EB}"/>
              </a:ext>
            </a:extLst>
          </p:cNvPr>
          <p:cNvSpPr>
            <a:spLocks noGrp="1"/>
          </p:cNvSpPr>
          <p:nvPr>
            <p:ph idx="1"/>
          </p:nvPr>
        </p:nvSpPr>
        <p:spPr/>
        <p:txBody>
          <a:bodyPr/>
          <a:lstStyle/>
          <a:p>
            <a:r>
              <a:rPr lang="tr-TR" dirty="0" err="1"/>
              <a:t>What’s</a:t>
            </a:r>
            <a:r>
              <a:rPr lang="tr-TR" dirty="0"/>
              <a:t> Python</a:t>
            </a:r>
          </a:p>
          <a:p>
            <a:r>
              <a:rPr lang="tr-TR" b="0" i="0" dirty="0" err="1">
                <a:solidFill>
                  <a:srgbClr val="000000"/>
                </a:solidFill>
                <a:effectLst/>
                <a:latin typeface="Segoe UI" panose="020B0502040204020203" pitchFamily="34" charset="0"/>
              </a:rPr>
              <a:t>What</a:t>
            </a:r>
            <a:r>
              <a:rPr lang="tr-TR" b="0" i="0" dirty="0">
                <a:solidFill>
                  <a:srgbClr val="000000"/>
                </a:solidFill>
                <a:effectLst/>
                <a:latin typeface="Segoe UI" panose="020B0502040204020203" pitchFamily="34" charset="0"/>
              </a:rPr>
              <a:t> can Python do?</a:t>
            </a:r>
          </a:p>
          <a:p>
            <a:r>
              <a:rPr lang="tr-TR" b="0" i="0" dirty="0" err="1">
                <a:solidFill>
                  <a:srgbClr val="000000"/>
                </a:solidFill>
                <a:effectLst/>
                <a:latin typeface="Segoe UI" panose="020B0502040204020203" pitchFamily="34" charset="0"/>
              </a:rPr>
              <a:t>Why</a:t>
            </a:r>
            <a:r>
              <a:rPr lang="tr-TR" b="0" i="0" dirty="0">
                <a:solidFill>
                  <a:srgbClr val="000000"/>
                </a:solidFill>
                <a:effectLst/>
                <a:latin typeface="Segoe UI" panose="020B0502040204020203" pitchFamily="34" charset="0"/>
              </a:rPr>
              <a:t> Python?</a:t>
            </a:r>
          </a:p>
          <a:p>
            <a:r>
              <a:rPr lang="tr-TR" b="0" i="0" dirty="0" err="1">
                <a:solidFill>
                  <a:srgbClr val="000000"/>
                </a:solidFill>
                <a:effectLst/>
                <a:latin typeface="Segoe UI" panose="020B0502040204020203" pitchFamily="34" charset="0"/>
              </a:rPr>
              <a:t>Good</a:t>
            </a:r>
            <a:r>
              <a:rPr lang="tr-TR" b="0" i="0" dirty="0">
                <a:solidFill>
                  <a:srgbClr val="000000"/>
                </a:solidFill>
                <a:effectLst/>
                <a:latin typeface="Segoe UI" panose="020B0502040204020203" pitchFamily="34" charset="0"/>
              </a:rPr>
              <a:t> </a:t>
            </a:r>
            <a:r>
              <a:rPr lang="tr-TR" b="0" i="0" dirty="0" err="1">
                <a:solidFill>
                  <a:srgbClr val="000000"/>
                </a:solidFill>
                <a:effectLst/>
                <a:latin typeface="Segoe UI" panose="020B0502040204020203" pitchFamily="34" charset="0"/>
              </a:rPr>
              <a:t>to</a:t>
            </a:r>
            <a:r>
              <a:rPr lang="tr-TR" b="0" i="0" dirty="0">
                <a:solidFill>
                  <a:srgbClr val="000000"/>
                </a:solidFill>
                <a:effectLst/>
                <a:latin typeface="Segoe UI" panose="020B0502040204020203" pitchFamily="34" charset="0"/>
              </a:rPr>
              <a:t> </a:t>
            </a:r>
            <a:r>
              <a:rPr lang="tr-TR" b="0" i="0" dirty="0" err="1">
                <a:solidFill>
                  <a:srgbClr val="000000"/>
                </a:solidFill>
                <a:effectLst/>
                <a:latin typeface="Segoe UI" panose="020B0502040204020203" pitchFamily="34" charset="0"/>
              </a:rPr>
              <a:t>know</a:t>
            </a:r>
            <a:r>
              <a:rPr lang="tr-TR" b="0" i="0" dirty="0">
                <a:solidFill>
                  <a:srgbClr val="000000"/>
                </a:solidFill>
                <a:effectLst/>
                <a:latin typeface="Segoe UI" panose="020B0502040204020203" pitchFamily="34" charset="0"/>
              </a:rPr>
              <a:t> (</a:t>
            </a:r>
            <a:r>
              <a:rPr lang="tr-TR" b="0" i="0" dirty="0" err="1">
                <a:solidFill>
                  <a:srgbClr val="000000"/>
                </a:solidFill>
                <a:effectLst/>
                <a:latin typeface="Segoe UI" panose="020B0502040204020203" pitchFamily="34" charset="0"/>
              </a:rPr>
              <a:t>IDEs</a:t>
            </a:r>
            <a:r>
              <a:rPr lang="tr-TR" b="0" i="0" dirty="0">
                <a:solidFill>
                  <a:srgbClr val="000000"/>
                </a:solidFill>
                <a:effectLst/>
                <a:latin typeface="Segoe UI" panose="020B0502040204020203" pitchFamily="34" charset="0"/>
              </a:rPr>
              <a:t>, Python 3,  )</a:t>
            </a:r>
          </a:p>
          <a:p>
            <a:r>
              <a:rPr lang="en-US" b="0" i="0" dirty="0">
                <a:solidFill>
                  <a:srgbClr val="000000"/>
                </a:solidFill>
                <a:effectLst/>
                <a:latin typeface="Segoe UI" panose="020B0502040204020203" pitchFamily="34" charset="0"/>
              </a:rPr>
              <a:t>Python Syntax compared to other programming languages</a:t>
            </a:r>
          </a:p>
          <a:p>
            <a:endParaRPr lang="tr-TR" dirty="0"/>
          </a:p>
        </p:txBody>
      </p:sp>
    </p:spTree>
    <p:extLst>
      <p:ext uri="{BB962C8B-B14F-4D97-AF65-F5344CB8AC3E}">
        <p14:creationId xmlns:p14="http://schemas.microsoft.com/office/powerpoint/2010/main" val="312443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F6DE9F-D9BB-3B04-8E81-5AE9A9DD84A2}"/>
              </a:ext>
            </a:extLst>
          </p:cNvPr>
          <p:cNvSpPr>
            <a:spLocks noGrp="1"/>
          </p:cNvSpPr>
          <p:nvPr>
            <p:ph type="title"/>
          </p:nvPr>
        </p:nvSpPr>
        <p:spPr/>
        <p:txBody>
          <a:bodyPr/>
          <a:lstStyle/>
          <a:p>
            <a:r>
              <a:rPr lang="tr-TR" cap="none" dirty="0" err="1"/>
              <a:t>What’s</a:t>
            </a:r>
            <a:r>
              <a:rPr lang="tr-TR" cap="none" dirty="0"/>
              <a:t> Python</a:t>
            </a:r>
          </a:p>
        </p:txBody>
      </p:sp>
      <p:sp>
        <p:nvSpPr>
          <p:cNvPr id="3" name="İçerik Yer Tutucusu 2">
            <a:extLst>
              <a:ext uri="{FF2B5EF4-FFF2-40B4-BE49-F238E27FC236}">
                <a16:creationId xmlns:a16="http://schemas.microsoft.com/office/drawing/2014/main" id="{D25B0EA1-57BB-AE2C-97DF-DA86DB0CEC09}"/>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Python is a popular programming language. It was created by Guido van Rossum, and released in 1991.</a:t>
            </a:r>
            <a:endParaRPr lang="tr-TR" b="0" i="0" dirty="0">
              <a:solidFill>
                <a:srgbClr val="000000"/>
              </a:solidFill>
              <a:effectLst/>
              <a:latin typeface="Verdana" panose="020B0604030504040204" pitchFamily="34" charset="0"/>
            </a:endParaRPr>
          </a:p>
          <a:p>
            <a:r>
              <a:rPr lang="en-US" dirty="0">
                <a:solidFill>
                  <a:srgbClr val="000000"/>
                </a:solidFill>
                <a:latin typeface="Verdana" panose="020B0604030504040204" pitchFamily="34" charset="0"/>
              </a:rPr>
              <a:t> It was mainly developed for emphasis on code readability, and its syntax allows programmers to express concepts in fewer lines of code.</a:t>
            </a:r>
            <a:endParaRPr lang="tr-TR" dirty="0">
              <a:solidFill>
                <a:srgbClr val="000000"/>
              </a:solidFill>
              <a:latin typeface="Verdana" panose="020B0604030504040204" pitchFamily="34" charset="0"/>
            </a:endParaRPr>
          </a:p>
          <a:p>
            <a:endParaRPr lang="tr-TR" dirty="0">
              <a:solidFill>
                <a:srgbClr val="000000"/>
              </a:solidFill>
              <a:latin typeface="Verdana" panose="020B0604030504040204" pitchFamily="34" charset="0"/>
            </a:endParaRPr>
          </a:p>
        </p:txBody>
      </p:sp>
      <p:pic>
        <p:nvPicPr>
          <p:cNvPr id="5" name="Resim 4">
            <a:extLst>
              <a:ext uri="{FF2B5EF4-FFF2-40B4-BE49-F238E27FC236}">
                <a16:creationId xmlns:a16="http://schemas.microsoft.com/office/drawing/2014/main" id="{0C0FA472-1EC6-0AEE-F8F1-6423FC168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2612" y="147918"/>
            <a:ext cx="2286000" cy="1524000"/>
          </a:xfrm>
          <a:prstGeom prst="rect">
            <a:avLst/>
          </a:prstGeom>
        </p:spPr>
      </p:pic>
      <p:pic>
        <p:nvPicPr>
          <p:cNvPr id="1032" name="Picture 8">
            <a:extLst>
              <a:ext uri="{FF2B5EF4-FFF2-40B4-BE49-F238E27FC236}">
                <a16:creationId xmlns:a16="http://schemas.microsoft.com/office/drawing/2014/main" id="{983C97D2-FF17-3297-80C0-DD2AA0D82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354" y="3767932"/>
            <a:ext cx="4619291" cy="2148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88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51EA37-F86C-701D-A1B2-7E9670FD9EA6}"/>
              </a:ext>
            </a:extLst>
          </p:cNvPr>
          <p:cNvSpPr>
            <a:spLocks noGrp="1"/>
          </p:cNvSpPr>
          <p:nvPr>
            <p:ph type="title"/>
          </p:nvPr>
        </p:nvSpPr>
        <p:spPr/>
        <p:txBody>
          <a:bodyPr/>
          <a:lstStyle/>
          <a:p>
            <a:r>
              <a:rPr lang="tr-TR" cap="none" dirty="0" err="1"/>
              <a:t>What</a:t>
            </a:r>
            <a:r>
              <a:rPr lang="tr-TR" cap="none" dirty="0"/>
              <a:t> Can Python Do ?</a:t>
            </a:r>
          </a:p>
        </p:txBody>
      </p:sp>
      <p:sp>
        <p:nvSpPr>
          <p:cNvPr id="3" name="İçerik Yer Tutucusu 2">
            <a:extLst>
              <a:ext uri="{FF2B5EF4-FFF2-40B4-BE49-F238E27FC236}">
                <a16:creationId xmlns:a16="http://schemas.microsoft.com/office/drawing/2014/main" id="{39CB8A83-EDA2-6BA7-2278-8E9AB1D4854B}"/>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on a server to create web applications.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alongside software to create workflows.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connect to database systems. It can also read and modify files.</a:t>
            </a:r>
          </a:p>
          <a:p>
            <a:pPr algn="l">
              <a:buFont typeface="Arial" panose="020B0604020202020204" pitchFamily="34" charset="0"/>
              <a:buChar char="•"/>
            </a:pPr>
            <a:r>
              <a:rPr lang="en-US" b="0" i="0" dirty="0">
                <a:solidFill>
                  <a:srgbClr val="FF0000"/>
                </a:solidFill>
                <a:effectLst/>
                <a:latin typeface="Verdana" panose="020B0604030504040204" pitchFamily="34" charset="0"/>
              </a:rPr>
              <a:t>Python can be used to handle big data and perform complex mathematics.</a:t>
            </a:r>
            <a:endParaRPr lang="tr-TR" b="0" i="0" dirty="0">
              <a:solidFill>
                <a:srgbClr val="FF0000"/>
              </a:solidFill>
              <a:effectLst/>
              <a:latin typeface="Verdana" panose="020B0604030504040204" pitchFamily="34" charset="0"/>
            </a:endParaRPr>
          </a:p>
          <a:p>
            <a:pPr algn="l">
              <a:buFont typeface="Arial" panose="020B0604020202020204" pitchFamily="34" charset="0"/>
              <a:buChar char="•"/>
            </a:pPr>
            <a:r>
              <a:rPr lang="tr-TR" b="0" i="0" dirty="0">
                <a:solidFill>
                  <a:srgbClr val="FF0000"/>
                </a:solidFill>
                <a:effectLst/>
                <a:latin typeface="Verdana" panose="020B0604030504040204" pitchFamily="34" charset="0"/>
              </a:rPr>
              <a:t>Python can be </a:t>
            </a:r>
            <a:r>
              <a:rPr lang="tr-TR" b="0" i="0" dirty="0" err="1">
                <a:solidFill>
                  <a:srgbClr val="FF0000"/>
                </a:solidFill>
                <a:effectLst/>
                <a:latin typeface="Verdana" panose="020B0604030504040204" pitchFamily="34" charset="0"/>
              </a:rPr>
              <a:t>used</a:t>
            </a:r>
            <a:r>
              <a:rPr lang="tr-TR" b="0" i="0" dirty="0">
                <a:solidFill>
                  <a:srgbClr val="FF0000"/>
                </a:solidFill>
                <a:effectLst/>
                <a:latin typeface="Verdana" panose="020B0604030504040204" pitchFamily="34" charset="0"/>
              </a:rPr>
              <a:t> </a:t>
            </a:r>
            <a:r>
              <a:rPr lang="tr-TR" b="0" i="0" dirty="0" err="1">
                <a:solidFill>
                  <a:srgbClr val="FF0000"/>
                </a:solidFill>
                <a:effectLst/>
                <a:latin typeface="Verdana" panose="020B0604030504040204" pitchFamily="34" charset="0"/>
              </a:rPr>
              <a:t>to</a:t>
            </a:r>
            <a:r>
              <a:rPr lang="tr-TR" b="0" i="0" dirty="0">
                <a:solidFill>
                  <a:srgbClr val="FF0000"/>
                </a:solidFill>
                <a:effectLst/>
                <a:latin typeface="Verdana" panose="020B0604030504040204" pitchFamily="34" charset="0"/>
              </a:rPr>
              <a:t> </a:t>
            </a:r>
            <a:r>
              <a:rPr lang="tr-TR" b="0" i="0" dirty="0" err="1">
                <a:solidFill>
                  <a:srgbClr val="FF0000"/>
                </a:solidFill>
                <a:effectLst/>
                <a:latin typeface="Verdana" panose="020B0604030504040204" pitchFamily="34" charset="0"/>
              </a:rPr>
              <a:t>create</a:t>
            </a:r>
            <a:r>
              <a:rPr lang="tr-TR" b="0" i="0" dirty="0">
                <a:solidFill>
                  <a:srgbClr val="FF0000"/>
                </a:solidFill>
                <a:effectLst/>
                <a:latin typeface="Verdana" panose="020B0604030504040204" pitchFamily="34" charset="0"/>
              </a:rPr>
              <a:t> </a:t>
            </a:r>
            <a:r>
              <a:rPr lang="tr-TR" b="0" i="0" dirty="0" err="1">
                <a:solidFill>
                  <a:srgbClr val="FF0000"/>
                </a:solidFill>
                <a:effectLst/>
                <a:latin typeface="Verdana" panose="020B0604030504040204" pitchFamily="34" charset="0"/>
              </a:rPr>
              <a:t>and</a:t>
            </a:r>
            <a:r>
              <a:rPr lang="tr-TR" b="0" i="0" dirty="0">
                <a:solidFill>
                  <a:srgbClr val="FF0000"/>
                </a:solidFill>
                <a:effectLst/>
                <a:latin typeface="Verdana" panose="020B0604030504040204" pitchFamily="34" charset="0"/>
              </a:rPr>
              <a:t> </a:t>
            </a:r>
            <a:r>
              <a:rPr lang="tr-TR" b="0" i="0" dirty="0" err="1">
                <a:solidFill>
                  <a:srgbClr val="FF0000"/>
                </a:solidFill>
                <a:effectLst/>
                <a:latin typeface="Verdana" panose="020B0604030504040204" pitchFamily="34" charset="0"/>
              </a:rPr>
              <a:t>apply</a:t>
            </a:r>
            <a:r>
              <a:rPr lang="tr-TR" b="0" i="0" dirty="0">
                <a:solidFill>
                  <a:srgbClr val="FF0000"/>
                </a:solidFill>
                <a:effectLst/>
                <a:latin typeface="Verdana" panose="020B0604030504040204" pitchFamily="34" charset="0"/>
              </a:rPr>
              <a:t> AI </a:t>
            </a:r>
            <a:r>
              <a:rPr lang="tr-TR" b="0" i="0" dirty="0" err="1">
                <a:solidFill>
                  <a:srgbClr val="FF0000"/>
                </a:solidFill>
                <a:effectLst/>
                <a:latin typeface="Verdana" panose="020B0604030504040204" pitchFamily="34" charset="0"/>
              </a:rPr>
              <a:t>applications</a:t>
            </a:r>
            <a:r>
              <a:rPr lang="tr-TR" b="0" i="0" dirty="0">
                <a:solidFill>
                  <a:srgbClr val="FF0000"/>
                </a:solidFill>
                <a:effectLst/>
                <a:latin typeface="Verdana" panose="020B0604030504040204" pitchFamily="34" charset="0"/>
              </a:rPr>
              <a:t>(Machine Learning </a:t>
            </a:r>
            <a:r>
              <a:rPr lang="tr-TR" b="0" i="0" dirty="0" err="1">
                <a:solidFill>
                  <a:srgbClr val="FF0000"/>
                </a:solidFill>
                <a:effectLst/>
                <a:latin typeface="Verdana" panose="020B0604030504040204" pitchFamily="34" charset="0"/>
              </a:rPr>
              <a:t>apps</a:t>
            </a:r>
            <a:r>
              <a:rPr lang="tr-TR" b="0" i="0" dirty="0">
                <a:solidFill>
                  <a:srgbClr val="FF0000"/>
                </a:solidFill>
                <a:effectLst/>
                <a:latin typeface="Verdana" panose="020B0604030504040204" pitchFamily="34" charset="0"/>
              </a:rPr>
              <a:t>)</a:t>
            </a:r>
            <a:endParaRPr lang="en-US" b="0" i="0" dirty="0">
              <a:solidFill>
                <a:srgbClr val="FF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for rapid prototyping, or for production-ready software development.</a:t>
            </a:r>
          </a:p>
          <a:p>
            <a:endParaRPr lang="tr-TR" dirty="0"/>
          </a:p>
        </p:txBody>
      </p:sp>
    </p:spTree>
    <p:extLst>
      <p:ext uri="{BB962C8B-B14F-4D97-AF65-F5344CB8AC3E}">
        <p14:creationId xmlns:p14="http://schemas.microsoft.com/office/powerpoint/2010/main" val="3082105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E51A6C-579B-5F70-97FB-577E5715507D}"/>
              </a:ext>
            </a:extLst>
          </p:cNvPr>
          <p:cNvSpPr>
            <a:spLocks noGrp="1"/>
          </p:cNvSpPr>
          <p:nvPr>
            <p:ph type="title"/>
          </p:nvPr>
        </p:nvSpPr>
        <p:spPr/>
        <p:txBody>
          <a:bodyPr/>
          <a:lstStyle/>
          <a:p>
            <a:r>
              <a:rPr lang="tr-TR" cap="none" dirty="0" err="1"/>
              <a:t>Why</a:t>
            </a:r>
            <a:r>
              <a:rPr lang="tr-TR" cap="none" dirty="0"/>
              <a:t> Python ?</a:t>
            </a:r>
          </a:p>
        </p:txBody>
      </p:sp>
      <p:sp>
        <p:nvSpPr>
          <p:cNvPr id="3" name="İçerik Yer Tutucusu 2">
            <a:extLst>
              <a:ext uri="{FF2B5EF4-FFF2-40B4-BE49-F238E27FC236}">
                <a16:creationId xmlns:a16="http://schemas.microsoft.com/office/drawing/2014/main" id="{BC60CE26-3D5F-F987-8322-817975A1F418}"/>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Python works on different platforms (Windows, Mac, Linux, Raspberry Pi, </a:t>
            </a:r>
            <a:r>
              <a:rPr lang="en-US" b="0" i="0" dirty="0" err="1">
                <a:solidFill>
                  <a:srgbClr val="000000"/>
                </a:solidFill>
                <a:effectLst/>
                <a:latin typeface="Verdana" panose="020B0604030504040204" pitchFamily="34" charset="0"/>
              </a:rPr>
              <a:t>etc</a:t>
            </a:r>
            <a:r>
              <a:rPr lang="en-US" b="0" i="0" dirty="0">
                <a:solidFill>
                  <a:srgbClr val="000000"/>
                </a:solidFill>
                <a:effectLst/>
                <a:latin typeface="Verdana" panose="020B0604030504040204" pitchFamily="34" charset="0"/>
              </a:rPr>
              <a:t>).</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has a simple syntax similar to the English language.</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has syntax that allows developers to write programs with fewer lines than some other programming languages.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runs on an interpreter system, meaning that code can be executed as soon as it is written. This means that prototyping can be very quick.</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treated in a procedural way, an object-oriented way or a functional way.</a:t>
            </a:r>
          </a:p>
        </p:txBody>
      </p:sp>
    </p:spTree>
    <p:extLst>
      <p:ext uri="{BB962C8B-B14F-4D97-AF65-F5344CB8AC3E}">
        <p14:creationId xmlns:p14="http://schemas.microsoft.com/office/powerpoint/2010/main" val="361719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1E3B45-ABBC-8DC5-14CF-6AFBF75CF9D4}"/>
              </a:ext>
            </a:extLst>
          </p:cNvPr>
          <p:cNvSpPr>
            <a:spLocks noGrp="1"/>
          </p:cNvSpPr>
          <p:nvPr>
            <p:ph type="title"/>
          </p:nvPr>
        </p:nvSpPr>
        <p:spPr/>
        <p:txBody>
          <a:bodyPr/>
          <a:lstStyle/>
          <a:p>
            <a:r>
              <a:rPr lang="tr-TR" cap="none" dirty="0"/>
              <a:t>Python as </a:t>
            </a:r>
            <a:r>
              <a:rPr lang="tr-TR" cap="none" dirty="0" err="1"/>
              <a:t>Interpreted</a:t>
            </a:r>
            <a:r>
              <a:rPr lang="tr-TR" cap="none" dirty="0"/>
              <a:t> Language</a:t>
            </a:r>
          </a:p>
        </p:txBody>
      </p:sp>
      <p:pic>
        <p:nvPicPr>
          <p:cNvPr id="5" name="İçerik Yer Tutucusu 4">
            <a:extLst>
              <a:ext uri="{FF2B5EF4-FFF2-40B4-BE49-F238E27FC236}">
                <a16:creationId xmlns:a16="http://schemas.microsoft.com/office/drawing/2014/main" id="{19F970DE-006F-43BC-6BD7-8482660D52BF}"/>
              </a:ext>
            </a:extLst>
          </p:cNvPr>
          <p:cNvPicPr>
            <a:picLocks noGrp="1" noChangeAspect="1"/>
          </p:cNvPicPr>
          <p:nvPr>
            <p:ph idx="1"/>
          </p:nvPr>
        </p:nvPicPr>
        <p:blipFill>
          <a:blip r:embed="rId2"/>
          <a:stretch>
            <a:fillRect/>
          </a:stretch>
        </p:blipFill>
        <p:spPr>
          <a:xfrm>
            <a:off x="1332662" y="1953372"/>
            <a:ext cx="5500276" cy="4010462"/>
          </a:xfrm>
        </p:spPr>
      </p:pic>
      <p:sp>
        <p:nvSpPr>
          <p:cNvPr id="7" name="Metin kutusu 6">
            <a:extLst>
              <a:ext uri="{FF2B5EF4-FFF2-40B4-BE49-F238E27FC236}">
                <a16:creationId xmlns:a16="http://schemas.microsoft.com/office/drawing/2014/main" id="{585D4FA6-CBFB-1F79-4509-94A868348115}"/>
              </a:ext>
            </a:extLst>
          </p:cNvPr>
          <p:cNvSpPr txBox="1"/>
          <p:nvPr/>
        </p:nvSpPr>
        <p:spPr>
          <a:xfrm>
            <a:off x="6896100" y="2049359"/>
            <a:ext cx="5188323" cy="1754326"/>
          </a:xfrm>
          <a:prstGeom prst="rect">
            <a:avLst/>
          </a:prstGeom>
          <a:noFill/>
        </p:spPr>
        <p:txBody>
          <a:bodyPr wrap="square">
            <a:spAutoFit/>
          </a:bodyPr>
          <a:lstStyle/>
          <a:p>
            <a:r>
              <a:rPr lang="tr-TR"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In </a:t>
            </a:r>
            <a:r>
              <a:rPr lang="en-US" b="0" i="0" u="none" strike="noStrike" dirty="0">
                <a:solidFill>
                  <a:srgbClr val="3366CC"/>
                </a:solidFill>
                <a:effectLst/>
                <a:latin typeface="Arial" panose="020B0604020202020204" pitchFamily="34" charset="0"/>
                <a:hlinkClick r:id="rId3" tooltip="Computer science"/>
              </a:rPr>
              <a:t>computer science</a:t>
            </a:r>
            <a:r>
              <a:rPr lang="en-US" b="0" i="0" dirty="0">
                <a:solidFill>
                  <a:srgbClr val="202122"/>
                </a:solidFill>
                <a:effectLst/>
                <a:latin typeface="Arial" panose="020B0604020202020204" pitchFamily="34" charset="0"/>
              </a:rPr>
              <a:t>, an </a:t>
            </a:r>
            <a:r>
              <a:rPr lang="en-US" b="1" i="0" dirty="0">
                <a:solidFill>
                  <a:srgbClr val="202122"/>
                </a:solidFill>
                <a:effectLst/>
                <a:latin typeface="Arial" panose="020B0604020202020204" pitchFamily="34" charset="0"/>
              </a:rPr>
              <a:t>interpreter</a:t>
            </a:r>
            <a:r>
              <a:rPr lang="en-US" b="0" i="0" dirty="0">
                <a:solidFill>
                  <a:srgbClr val="202122"/>
                </a:solidFill>
                <a:effectLst/>
                <a:latin typeface="Arial" panose="020B0604020202020204" pitchFamily="34" charset="0"/>
              </a:rPr>
              <a:t> is a </a:t>
            </a:r>
            <a:r>
              <a:rPr lang="en-US" b="0" i="0" u="none" strike="noStrike" dirty="0">
                <a:solidFill>
                  <a:srgbClr val="3366CC"/>
                </a:solidFill>
                <a:effectLst/>
                <a:latin typeface="Arial" panose="020B0604020202020204" pitchFamily="34" charset="0"/>
                <a:hlinkClick r:id="rId4" tooltip="Computer program"/>
              </a:rPr>
              <a:t>computer program</a:t>
            </a:r>
            <a:r>
              <a:rPr lang="en-US" b="0" i="0" dirty="0">
                <a:solidFill>
                  <a:srgbClr val="202122"/>
                </a:solidFill>
                <a:effectLst/>
                <a:latin typeface="Arial" panose="020B0604020202020204" pitchFamily="34" charset="0"/>
              </a:rPr>
              <a:t> that directly </a:t>
            </a:r>
            <a:r>
              <a:rPr lang="en-US" b="0" i="0" u="none" strike="noStrike" dirty="0">
                <a:solidFill>
                  <a:srgbClr val="3366CC"/>
                </a:solidFill>
                <a:effectLst/>
                <a:latin typeface="Arial" panose="020B0604020202020204" pitchFamily="34" charset="0"/>
                <a:hlinkClick r:id="rId5" tooltip="Execution (computers)"/>
              </a:rPr>
              <a:t>executes</a:t>
            </a:r>
            <a:r>
              <a:rPr lang="en-US" b="0" i="0" dirty="0">
                <a:solidFill>
                  <a:srgbClr val="202122"/>
                </a:solidFill>
                <a:effectLst/>
                <a:latin typeface="Arial" panose="020B0604020202020204" pitchFamily="34" charset="0"/>
              </a:rPr>
              <a:t> instructions written in a </a:t>
            </a:r>
            <a:r>
              <a:rPr lang="en-US" b="0" i="0" u="none" strike="noStrike" dirty="0">
                <a:solidFill>
                  <a:srgbClr val="3366CC"/>
                </a:solidFill>
                <a:effectLst/>
                <a:latin typeface="Arial" panose="020B0604020202020204" pitchFamily="34" charset="0"/>
                <a:hlinkClick r:id="rId6" tooltip="Programming language"/>
              </a:rPr>
              <a:t>programming</a:t>
            </a:r>
            <a:r>
              <a:rPr lang="en-US" b="0" i="0" dirty="0">
                <a:solidFill>
                  <a:srgbClr val="202122"/>
                </a:solidFill>
                <a:effectLst/>
                <a:latin typeface="Arial" panose="020B0604020202020204" pitchFamily="34" charset="0"/>
              </a:rPr>
              <a:t> or </a:t>
            </a:r>
            <a:r>
              <a:rPr lang="en-US" b="0" i="0" u="none" strike="noStrike" dirty="0">
                <a:solidFill>
                  <a:srgbClr val="3366CC"/>
                </a:solidFill>
                <a:effectLst/>
                <a:latin typeface="Arial" panose="020B0604020202020204" pitchFamily="34" charset="0"/>
                <a:hlinkClick r:id="rId7" tooltip="Scripting language"/>
              </a:rPr>
              <a:t>scripting language</a:t>
            </a:r>
            <a:r>
              <a:rPr lang="en-US" b="0" i="0" dirty="0">
                <a:solidFill>
                  <a:srgbClr val="202122"/>
                </a:solidFill>
                <a:effectLst/>
                <a:latin typeface="Arial" panose="020B0604020202020204" pitchFamily="34" charset="0"/>
              </a:rPr>
              <a:t>, without requiring them previously to have been </a:t>
            </a:r>
            <a:r>
              <a:rPr lang="en-US" b="0" i="0" u="none" strike="noStrike" dirty="0">
                <a:solidFill>
                  <a:srgbClr val="3366CC"/>
                </a:solidFill>
                <a:effectLst/>
                <a:latin typeface="Arial" panose="020B0604020202020204" pitchFamily="34" charset="0"/>
                <a:hlinkClick r:id="rId8" tooltip="Compiler"/>
              </a:rPr>
              <a:t>compiled</a:t>
            </a:r>
            <a:r>
              <a:rPr lang="en-US" b="0" i="0" dirty="0">
                <a:solidFill>
                  <a:srgbClr val="202122"/>
                </a:solidFill>
                <a:effectLst/>
                <a:latin typeface="Arial" panose="020B0604020202020204" pitchFamily="34" charset="0"/>
              </a:rPr>
              <a:t> into a </a:t>
            </a:r>
            <a:r>
              <a:rPr lang="en-US" b="0" i="0" u="none" strike="noStrike" dirty="0">
                <a:solidFill>
                  <a:srgbClr val="3366CC"/>
                </a:solidFill>
                <a:effectLst/>
                <a:latin typeface="Arial" panose="020B0604020202020204" pitchFamily="34" charset="0"/>
                <a:hlinkClick r:id="rId9" tooltip="Machine language"/>
              </a:rPr>
              <a:t>machine language</a:t>
            </a:r>
            <a:r>
              <a:rPr lang="en-US" b="0" i="0" dirty="0">
                <a:solidFill>
                  <a:srgbClr val="202122"/>
                </a:solidFill>
                <a:effectLst/>
                <a:latin typeface="Arial" panose="020B0604020202020204" pitchFamily="34" charset="0"/>
              </a:rPr>
              <a:t> program</a:t>
            </a:r>
            <a:endParaRPr lang="tr-TR" dirty="0"/>
          </a:p>
        </p:txBody>
      </p:sp>
    </p:spTree>
    <p:extLst>
      <p:ext uri="{BB962C8B-B14F-4D97-AF65-F5344CB8AC3E}">
        <p14:creationId xmlns:p14="http://schemas.microsoft.com/office/powerpoint/2010/main" val="39842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2387BD-47F0-1FBE-1737-22E93E617433}"/>
              </a:ext>
            </a:extLst>
          </p:cNvPr>
          <p:cNvSpPr>
            <a:spLocks noGrp="1"/>
          </p:cNvSpPr>
          <p:nvPr>
            <p:ph type="title"/>
          </p:nvPr>
        </p:nvSpPr>
        <p:spPr/>
        <p:txBody>
          <a:bodyPr/>
          <a:lstStyle/>
          <a:p>
            <a:r>
              <a:rPr lang="tr-TR" cap="none" dirty="0" err="1"/>
              <a:t>Good</a:t>
            </a:r>
            <a:r>
              <a:rPr lang="tr-TR" cap="none" dirty="0"/>
              <a:t> </a:t>
            </a:r>
            <a:r>
              <a:rPr lang="tr-TR" cap="none" dirty="0" err="1"/>
              <a:t>To</a:t>
            </a:r>
            <a:r>
              <a:rPr lang="tr-TR" cap="none" dirty="0"/>
              <a:t> </a:t>
            </a:r>
            <a:r>
              <a:rPr lang="tr-TR" cap="none" dirty="0" err="1"/>
              <a:t>Know</a:t>
            </a:r>
            <a:endParaRPr lang="tr-TR" cap="none" dirty="0"/>
          </a:p>
        </p:txBody>
      </p:sp>
      <p:sp>
        <p:nvSpPr>
          <p:cNvPr id="3" name="İçerik Yer Tutucusu 2">
            <a:extLst>
              <a:ext uri="{FF2B5EF4-FFF2-40B4-BE49-F238E27FC236}">
                <a16:creationId xmlns:a16="http://schemas.microsoft.com/office/drawing/2014/main" id="{B391F288-2B14-F46C-FFE8-2E9A8D53F2D3}"/>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The most recent major version of Python is Python 3, which we shall be using in this tutorial. However, Python 2, although not being updated with anything other than security updates, is still quite popular.</a:t>
            </a:r>
          </a:p>
          <a:p>
            <a:pPr algn="l">
              <a:buFont typeface="Arial" panose="020B0604020202020204" pitchFamily="34" charset="0"/>
              <a:buChar char="•"/>
            </a:pPr>
            <a:r>
              <a:rPr lang="en-US" b="0" i="0" dirty="0">
                <a:solidFill>
                  <a:srgbClr val="000000"/>
                </a:solidFill>
                <a:effectLst/>
                <a:latin typeface="Verdana" panose="020B0604030504040204" pitchFamily="34" charset="0"/>
              </a:rPr>
              <a:t>In this tutorial Python will be written in a text editor. It is possible to write Python in an </a:t>
            </a:r>
            <a:r>
              <a:rPr lang="en-US" b="0" i="0" dirty="0">
                <a:solidFill>
                  <a:srgbClr val="FF0000"/>
                </a:solidFill>
                <a:effectLst/>
                <a:latin typeface="Verdana" panose="020B0604030504040204" pitchFamily="34" charset="0"/>
              </a:rPr>
              <a:t>Integrated Development Environment</a:t>
            </a:r>
            <a:r>
              <a:rPr lang="tr-TR" dirty="0">
                <a:solidFill>
                  <a:srgbClr val="FF0000"/>
                </a:solidFill>
                <a:latin typeface="Verdana" panose="020B0604030504040204" pitchFamily="34" charset="0"/>
              </a:rPr>
              <a:t> </a:t>
            </a:r>
            <a:r>
              <a:rPr lang="tr-TR" b="0" i="0" dirty="0">
                <a:solidFill>
                  <a:srgbClr val="FF0000"/>
                </a:solidFill>
                <a:effectLst/>
                <a:latin typeface="Verdana" panose="020B0604030504040204" pitchFamily="34" charset="0"/>
              </a:rPr>
              <a:t>(IDE)</a:t>
            </a:r>
            <a:r>
              <a:rPr lang="en-US" b="0" i="0" dirty="0">
                <a:solidFill>
                  <a:srgbClr val="000000"/>
                </a:solidFill>
                <a:effectLst/>
                <a:latin typeface="Verdana" panose="020B0604030504040204" pitchFamily="34" charset="0"/>
              </a:rPr>
              <a:t>, such as </a:t>
            </a:r>
            <a:r>
              <a:rPr lang="en-US" b="0" i="0" dirty="0" err="1">
                <a:solidFill>
                  <a:srgbClr val="000000"/>
                </a:solidFill>
                <a:effectLst/>
                <a:latin typeface="Verdana" panose="020B0604030504040204" pitchFamily="34" charset="0"/>
              </a:rPr>
              <a:t>Thonny</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Pycharm</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Netbeans</a:t>
            </a:r>
            <a:r>
              <a:rPr lang="en-US" b="0" i="0" dirty="0">
                <a:solidFill>
                  <a:srgbClr val="000000"/>
                </a:solidFill>
                <a:effectLst/>
                <a:latin typeface="Verdana" panose="020B0604030504040204" pitchFamily="34" charset="0"/>
              </a:rPr>
              <a:t> </a:t>
            </a:r>
            <a:r>
              <a:rPr lang="tr-TR" b="0" i="0" dirty="0">
                <a:solidFill>
                  <a:srgbClr val="000000"/>
                </a:solidFill>
                <a:effectLst/>
                <a:latin typeface="Verdana" panose="020B0604030504040204" pitchFamily="34" charset="0"/>
              </a:rPr>
              <a:t>,</a:t>
            </a:r>
            <a:r>
              <a:rPr lang="en-US" b="0" i="0" dirty="0">
                <a:solidFill>
                  <a:srgbClr val="000000"/>
                </a:solidFill>
                <a:effectLst/>
                <a:latin typeface="Verdana" panose="020B0604030504040204" pitchFamily="34" charset="0"/>
              </a:rPr>
              <a:t> Eclipse</a:t>
            </a:r>
            <a:r>
              <a:rPr lang="tr-TR" b="0" i="0" dirty="0">
                <a:solidFill>
                  <a:srgbClr val="000000"/>
                </a:solidFill>
                <a:effectLst/>
                <a:latin typeface="Verdana" panose="020B0604030504040204" pitchFamily="34" charset="0"/>
              </a:rPr>
              <a:t> </a:t>
            </a:r>
            <a:r>
              <a:rPr lang="tr-TR" b="0" i="0" dirty="0" err="1">
                <a:solidFill>
                  <a:srgbClr val="FF0000"/>
                </a:solidFill>
                <a:effectLst/>
                <a:latin typeface="Verdana" panose="020B0604030504040204" pitchFamily="34" charset="0"/>
              </a:rPr>
              <a:t>VSCode</a:t>
            </a:r>
            <a:r>
              <a:rPr lang="en-US" b="0" i="0" dirty="0">
                <a:solidFill>
                  <a:srgbClr val="000000"/>
                </a:solidFill>
                <a:effectLst/>
                <a:latin typeface="Verdana" panose="020B0604030504040204" pitchFamily="34" charset="0"/>
              </a:rPr>
              <a:t> which are particularly useful when managing larger collections of Python files.</a:t>
            </a:r>
            <a:endParaRPr lang="tr-TR" b="0" i="0" dirty="0">
              <a:solidFill>
                <a:srgbClr val="000000"/>
              </a:solidFill>
              <a:effectLst/>
              <a:latin typeface="Verdana" panose="020B0604030504040204" pitchFamily="34" charset="0"/>
            </a:endParaRPr>
          </a:p>
          <a:p>
            <a:pPr algn="l">
              <a:buFont typeface="Arial" panose="020B0604020202020204" pitchFamily="34" charset="0"/>
              <a:buChar char="•"/>
            </a:pPr>
            <a:r>
              <a:rPr lang="tr-TR" dirty="0" err="1">
                <a:solidFill>
                  <a:srgbClr val="000000"/>
                </a:solidFill>
                <a:latin typeface="Verdana" panose="020B0604030504040204" pitchFamily="34" charset="0"/>
              </a:rPr>
              <a:t>Note</a:t>
            </a:r>
            <a:r>
              <a:rPr lang="tr-TR" dirty="0">
                <a:solidFill>
                  <a:srgbClr val="000000"/>
                </a:solidFill>
                <a:latin typeface="Verdana" panose="020B0604030504040204" pitchFamily="34" charset="0"/>
              </a:rPr>
              <a:t> </a:t>
            </a:r>
            <a:r>
              <a:rPr lang="tr-TR" dirty="0" err="1">
                <a:solidFill>
                  <a:srgbClr val="000000"/>
                </a:solidFill>
                <a:latin typeface="Verdana" panose="020B0604030504040204" pitchFamily="34" charset="0"/>
              </a:rPr>
              <a:t>that</a:t>
            </a:r>
            <a:r>
              <a:rPr lang="tr-TR" dirty="0">
                <a:solidFill>
                  <a:srgbClr val="000000"/>
                </a:solidFill>
                <a:latin typeface="Verdana" panose="020B0604030504040204" pitchFamily="34" charset="0"/>
              </a:rPr>
              <a:t> </a:t>
            </a:r>
            <a:r>
              <a:rPr lang="tr-TR" dirty="0" err="1">
                <a:solidFill>
                  <a:srgbClr val="000000"/>
                </a:solidFill>
                <a:latin typeface="Verdana" panose="020B0604030504040204" pitchFamily="34" charset="0"/>
              </a:rPr>
              <a:t>we’ll</a:t>
            </a:r>
            <a:r>
              <a:rPr lang="tr-TR" dirty="0">
                <a:solidFill>
                  <a:srgbClr val="000000"/>
                </a:solidFill>
                <a:latin typeface="Verdana" panose="020B0604030504040204" pitchFamily="34" charset="0"/>
              </a:rPr>
              <a:t> be </a:t>
            </a:r>
            <a:r>
              <a:rPr lang="tr-TR" dirty="0" err="1">
                <a:solidFill>
                  <a:srgbClr val="000000"/>
                </a:solidFill>
                <a:latin typeface="Verdana" panose="020B0604030504040204" pitchFamily="34" charset="0"/>
              </a:rPr>
              <a:t>using</a:t>
            </a:r>
            <a:r>
              <a:rPr lang="tr-TR" dirty="0">
                <a:solidFill>
                  <a:srgbClr val="000000"/>
                </a:solidFill>
                <a:latin typeface="Verdana" panose="020B0604030504040204" pitchFamily="34" charset="0"/>
              </a:rPr>
              <a:t> Google </a:t>
            </a:r>
            <a:r>
              <a:rPr lang="tr-TR" dirty="0" err="1">
                <a:solidFill>
                  <a:srgbClr val="000000"/>
                </a:solidFill>
                <a:latin typeface="Verdana" panose="020B0604030504040204" pitchFamily="34" charset="0"/>
              </a:rPr>
              <a:t>Colab</a:t>
            </a:r>
            <a:r>
              <a:rPr lang="tr-TR" dirty="0">
                <a:solidFill>
                  <a:srgbClr val="000000"/>
                </a:solidFill>
                <a:latin typeface="Verdana" panose="020B0604030504040204" pitchFamily="34" charset="0"/>
              </a:rPr>
              <a:t> </a:t>
            </a:r>
            <a:r>
              <a:rPr lang="tr-TR" dirty="0" err="1">
                <a:solidFill>
                  <a:srgbClr val="000000"/>
                </a:solidFill>
                <a:latin typeface="Verdana" panose="020B0604030504040204" pitchFamily="34" charset="0"/>
              </a:rPr>
              <a:t>throughout</a:t>
            </a:r>
            <a:r>
              <a:rPr lang="tr-TR" dirty="0">
                <a:solidFill>
                  <a:srgbClr val="000000"/>
                </a:solidFill>
                <a:latin typeface="Verdana" panose="020B0604030504040204" pitchFamily="34" charset="0"/>
              </a:rPr>
              <a:t> </a:t>
            </a:r>
            <a:r>
              <a:rPr lang="tr-TR" dirty="0" err="1">
                <a:solidFill>
                  <a:srgbClr val="000000"/>
                </a:solidFill>
                <a:latin typeface="Verdana" panose="020B0604030504040204" pitchFamily="34" charset="0"/>
              </a:rPr>
              <a:t>the</a:t>
            </a:r>
            <a:r>
              <a:rPr lang="tr-TR" dirty="0">
                <a:solidFill>
                  <a:srgbClr val="000000"/>
                </a:solidFill>
                <a:latin typeface="Verdana" panose="020B0604030504040204" pitchFamily="34" charset="0"/>
              </a:rPr>
              <a:t> </a:t>
            </a:r>
            <a:r>
              <a:rPr lang="tr-TR" dirty="0" err="1">
                <a:solidFill>
                  <a:srgbClr val="000000"/>
                </a:solidFill>
                <a:latin typeface="Verdana" panose="020B0604030504040204" pitchFamily="34" charset="0"/>
              </a:rPr>
              <a:t>learning</a:t>
            </a:r>
            <a:r>
              <a:rPr lang="tr-TR" dirty="0">
                <a:solidFill>
                  <a:srgbClr val="000000"/>
                </a:solidFill>
                <a:latin typeface="Verdana" panose="020B0604030504040204" pitchFamily="34" charset="0"/>
              </a:rPr>
              <a:t> </a:t>
            </a:r>
            <a:r>
              <a:rPr lang="tr-TR" dirty="0" err="1">
                <a:solidFill>
                  <a:srgbClr val="000000"/>
                </a:solidFill>
                <a:latin typeface="Verdana" panose="020B0604030504040204" pitchFamily="34" charset="0"/>
              </a:rPr>
              <a:t>fundamentals</a:t>
            </a:r>
            <a:r>
              <a:rPr lang="tr-TR" dirty="0">
                <a:solidFill>
                  <a:srgbClr val="000000"/>
                </a:solidFill>
                <a:latin typeface="Verdana" panose="020B0604030504040204" pitchFamily="34" charset="0"/>
              </a:rPr>
              <a:t> </a:t>
            </a:r>
            <a:r>
              <a:rPr lang="tr-TR" dirty="0" err="1">
                <a:solidFill>
                  <a:srgbClr val="000000"/>
                </a:solidFill>
                <a:latin typeface="Verdana" panose="020B0604030504040204" pitchFamily="34" charset="0"/>
              </a:rPr>
              <a:t>concepts</a:t>
            </a:r>
            <a:endParaRPr lang="en-US" b="0" i="0" dirty="0">
              <a:solidFill>
                <a:srgbClr val="000000"/>
              </a:solidFill>
              <a:effectLst/>
              <a:latin typeface="Verdana" panose="020B0604030504040204" pitchFamily="34" charset="0"/>
            </a:endParaRPr>
          </a:p>
          <a:p>
            <a:endParaRPr lang="tr-TR" dirty="0"/>
          </a:p>
        </p:txBody>
      </p:sp>
    </p:spTree>
    <p:extLst>
      <p:ext uri="{BB962C8B-B14F-4D97-AF65-F5344CB8AC3E}">
        <p14:creationId xmlns:p14="http://schemas.microsoft.com/office/powerpoint/2010/main" val="3408263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480591-471C-19AF-66E1-4502DA1E37C6}"/>
              </a:ext>
            </a:extLst>
          </p:cNvPr>
          <p:cNvSpPr>
            <a:spLocks noGrp="1"/>
          </p:cNvSpPr>
          <p:nvPr>
            <p:ph type="title"/>
          </p:nvPr>
        </p:nvSpPr>
        <p:spPr/>
        <p:txBody>
          <a:bodyPr>
            <a:normAutofit fontScale="90000"/>
          </a:bodyPr>
          <a:lstStyle/>
          <a:p>
            <a:r>
              <a:rPr lang="en-US" b="0" i="0" cap="none" dirty="0">
                <a:solidFill>
                  <a:srgbClr val="000000"/>
                </a:solidFill>
                <a:effectLst/>
                <a:latin typeface="Segoe UI" panose="020B0502040204020203" pitchFamily="34" charset="0"/>
              </a:rPr>
              <a:t>Python Syntax Compared To Other Programming Languages</a:t>
            </a:r>
            <a:br>
              <a:rPr lang="en-US" b="0" i="0" dirty="0">
                <a:solidFill>
                  <a:srgbClr val="000000"/>
                </a:solidFill>
                <a:effectLst/>
                <a:latin typeface="Segoe UI" panose="020B0502040204020203" pitchFamily="34" charset="0"/>
              </a:rPr>
            </a:br>
            <a:endParaRPr lang="tr-TR" dirty="0"/>
          </a:p>
        </p:txBody>
      </p:sp>
      <p:sp>
        <p:nvSpPr>
          <p:cNvPr id="3" name="İçerik Yer Tutucusu 2">
            <a:extLst>
              <a:ext uri="{FF2B5EF4-FFF2-40B4-BE49-F238E27FC236}">
                <a16:creationId xmlns:a16="http://schemas.microsoft.com/office/drawing/2014/main" id="{C462F884-02A1-588B-0A46-B7C793B1DF3B}"/>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Python was designed for readability, and has some similarities to the English language with influence from mathematics.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uses new lines to complete a command, as opposed to other programming languages which often use semicolons or parentheses.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relies on indentation, using whitespace, to define scope; such as the scope of loops, functions and classes. Other programming languages often use curly-brackets for this purpose.</a:t>
            </a:r>
          </a:p>
          <a:p>
            <a:endParaRPr lang="tr-TR" dirty="0"/>
          </a:p>
        </p:txBody>
      </p:sp>
    </p:spTree>
    <p:extLst>
      <p:ext uri="{BB962C8B-B14F-4D97-AF65-F5344CB8AC3E}">
        <p14:creationId xmlns:p14="http://schemas.microsoft.com/office/powerpoint/2010/main" val="267097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CA6CA5-DC66-E4E2-20CC-1C303B79C87D}"/>
              </a:ext>
            </a:extLst>
          </p:cNvPr>
          <p:cNvSpPr>
            <a:spLocks noGrp="1"/>
          </p:cNvSpPr>
          <p:nvPr>
            <p:ph type="title"/>
          </p:nvPr>
        </p:nvSpPr>
        <p:spPr/>
        <p:txBody>
          <a:bodyPr/>
          <a:lstStyle/>
          <a:p>
            <a:endParaRPr lang="tr-TR"/>
          </a:p>
        </p:txBody>
      </p:sp>
      <p:pic>
        <p:nvPicPr>
          <p:cNvPr id="8" name="Resim 7">
            <a:extLst>
              <a:ext uri="{FF2B5EF4-FFF2-40B4-BE49-F238E27FC236}">
                <a16:creationId xmlns:a16="http://schemas.microsoft.com/office/drawing/2014/main" id="{B4A3BDA0-412A-C0CE-A16B-C13838206B73}"/>
              </a:ext>
            </a:extLst>
          </p:cNvPr>
          <p:cNvPicPr>
            <a:picLocks noChangeAspect="1"/>
          </p:cNvPicPr>
          <p:nvPr/>
        </p:nvPicPr>
        <p:blipFill>
          <a:blip r:embed="rId2"/>
          <a:stretch>
            <a:fillRect/>
          </a:stretch>
        </p:blipFill>
        <p:spPr>
          <a:xfrm>
            <a:off x="690282" y="2312048"/>
            <a:ext cx="6104965" cy="3291245"/>
          </a:xfrm>
          <a:prstGeom prst="rect">
            <a:avLst/>
          </a:prstGeom>
        </p:spPr>
      </p:pic>
      <p:pic>
        <p:nvPicPr>
          <p:cNvPr id="10" name="Resim 9">
            <a:extLst>
              <a:ext uri="{FF2B5EF4-FFF2-40B4-BE49-F238E27FC236}">
                <a16:creationId xmlns:a16="http://schemas.microsoft.com/office/drawing/2014/main" id="{559DFAC3-76BB-2CCB-A5CE-6612E89104FA}"/>
              </a:ext>
            </a:extLst>
          </p:cNvPr>
          <p:cNvPicPr>
            <a:picLocks noChangeAspect="1"/>
          </p:cNvPicPr>
          <p:nvPr/>
        </p:nvPicPr>
        <p:blipFill>
          <a:blip r:embed="rId3"/>
          <a:stretch>
            <a:fillRect/>
          </a:stretch>
        </p:blipFill>
        <p:spPr>
          <a:xfrm>
            <a:off x="6096000" y="2089172"/>
            <a:ext cx="5663403" cy="3186557"/>
          </a:xfrm>
          <a:prstGeom prst="rect">
            <a:avLst/>
          </a:prstGeom>
        </p:spPr>
      </p:pic>
    </p:spTree>
    <p:extLst>
      <p:ext uri="{BB962C8B-B14F-4D97-AF65-F5344CB8AC3E}">
        <p14:creationId xmlns:p14="http://schemas.microsoft.com/office/powerpoint/2010/main" val="1533454230"/>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51</TotalTime>
  <Words>601</Words>
  <Application>Microsoft Office PowerPoint</Application>
  <PresentationFormat>Geniş ekran</PresentationFormat>
  <Paragraphs>44</Paragraphs>
  <Slides>11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Gill Sans MT</vt:lpstr>
      <vt:lpstr>Segoe UI</vt:lpstr>
      <vt:lpstr>Verdana</vt:lpstr>
      <vt:lpstr>Galeri</vt:lpstr>
      <vt:lpstr>Indtroductıon To Python Programmıng</vt:lpstr>
      <vt:lpstr>Chapter Content</vt:lpstr>
      <vt:lpstr>What’s Python</vt:lpstr>
      <vt:lpstr>What Can Python Do ?</vt:lpstr>
      <vt:lpstr>Why Python ?</vt:lpstr>
      <vt:lpstr>Python as Interpreted Language</vt:lpstr>
      <vt:lpstr>Good To Know</vt:lpstr>
      <vt:lpstr>Python Syntax Compared To Other Programming Languages </vt:lpstr>
      <vt:lpstr>PowerPoint Sunusu</vt:lpstr>
      <vt:lpstr>Bonus – Different Python Utilities For Different  Areas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Indtroductıon To Python Programmıng</dc:title>
  <dc:creator>Yusuf Matur</dc:creator>
  <cp:lastModifiedBy>Yusuf Matur</cp:lastModifiedBy>
  <cp:revision>7</cp:revision>
  <dcterms:created xsi:type="dcterms:W3CDTF">2023-11-25T20:31:28Z</dcterms:created>
  <dcterms:modified xsi:type="dcterms:W3CDTF">2023-11-25T21:22:29Z</dcterms:modified>
</cp:coreProperties>
</file>