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70" r:id="rId12"/>
    <p:sldId id="271" r:id="rId13"/>
    <p:sldId id="272" r:id="rId14"/>
    <p:sldId id="268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4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29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EA83-D001-44C1-B96D-E6195F0706E3}" type="datetimeFigureOut">
              <a:rPr lang="tr-TR" smtClean="0"/>
              <a:t>26.11.2023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mplitude.com/blog/data-typeshttps:/www.slideshare.net/RutujaGholap/java-vs-python-250022203" TargetMode="External"/><Relationship Id="rId2" Type="http://schemas.openxmlformats.org/officeDocument/2006/relationships/hyperlink" Target="https://www.w3schools.com/python/python_intr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9394DD-047F-5E20-C99D-665775506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cap="none" dirty="0"/>
              <a:t>Basic </a:t>
            </a:r>
            <a:r>
              <a:rPr lang="tr-TR" cap="none" dirty="0" err="1"/>
              <a:t>Syntax</a:t>
            </a:r>
            <a:r>
              <a:rPr lang="tr-TR" cap="none" dirty="0"/>
              <a:t> &amp; Data </a:t>
            </a:r>
            <a:r>
              <a:rPr lang="tr-TR" cap="none" dirty="0" err="1"/>
              <a:t>Types</a:t>
            </a:r>
            <a:endParaRPr lang="tr-TR" cap="none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1548EA-AA37-BB9A-4C80-FB9B0F45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149" y="934135"/>
            <a:ext cx="8637072" cy="977621"/>
          </a:xfrm>
        </p:spPr>
        <p:txBody>
          <a:bodyPr/>
          <a:lstStyle/>
          <a:p>
            <a:r>
              <a:rPr lang="tr-TR" cap="none" dirty="0"/>
              <a:t>Fundamentals of Python Programming </a:t>
            </a:r>
            <a:r>
              <a:rPr lang="tr-TR" cap="none" dirty="0" err="1"/>
              <a:t>Chapter</a:t>
            </a:r>
            <a:r>
              <a:rPr lang="tr-TR" cap="none"/>
              <a:t> 2</a:t>
            </a:r>
            <a:endParaRPr lang="tr-TR" cap="none" dirty="0"/>
          </a:p>
        </p:txBody>
      </p:sp>
    </p:spTree>
    <p:extLst>
      <p:ext uri="{BB962C8B-B14F-4D97-AF65-F5344CB8AC3E}">
        <p14:creationId xmlns:p14="http://schemas.microsoft.com/office/powerpoint/2010/main" val="91306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9C2A5-8C5D-E2DC-2E4E-B956F02D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Variable</a:t>
            </a:r>
            <a:r>
              <a:rPr lang="tr-TR" cap="none" dirty="0"/>
              <a:t> </a:t>
            </a:r>
            <a:r>
              <a:rPr lang="tr-TR" cap="none" dirty="0" err="1"/>
              <a:t>Names</a:t>
            </a:r>
            <a:endParaRPr lang="tr-TR" cap="none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CD3BF6B-16E8-C1EC-38B3-C6D7AB6D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26" y="1853754"/>
            <a:ext cx="6607692" cy="41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94C6A-A12E-8577-9EBD-18DF9D8A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Assigning</a:t>
            </a:r>
            <a:r>
              <a:rPr lang="tr-TR" cap="none" dirty="0"/>
              <a:t> Multiple </a:t>
            </a:r>
            <a:r>
              <a:rPr lang="tr-TR" cap="none" dirty="0" err="1"/>
              <a:t>Variables</a:t>
            </a:r>
            <a:endParaRPr lang="tr-TR" cap="none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27F2C8-F209-2970-C5CD-6D24B77A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9" y="2569404"/>
            <a:ext cx="10258345" cy="25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867A0F-17BE-D345-8F30-8070A00A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Variables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6A8DD4-C173-02DB-B3FE-4ABA9B11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6" y="2015732"/>
            <a:ext cx="3379696" cy="3450613"/>
          </a:xfrm>
        </p:spPr>
        <p:txBody>
          <a:bodyPr/>
          <a:lstStyle/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« </a:t>
            </a:r>
            <a:r>
              <a:rPr lang="tr-TR" dirty="0" err="1"/>
              <a:t>print</a:t>
            </a:r>
            <a:r>
              <a:rPr lang="tr-TR" dirty="0"/>
              <a:t>() »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BAA40D-86E7-6812-0556-87D3A168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72" y="2040380"/>
            <a:ext cx="7875973" cy="35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ED1A02-5E13-4E9B-3FC6-730A6F44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Variables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FB61D4-0CA2-328F-0E18-A64740A5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 can </a:t>
            </a:r>
            <a:r>
              <a:rPr lang="tr-TR" b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also</a:t>
            </a:r>
            <a:r>
              <a:rPr lang="tr-TR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 a </a:t>
            </a:r>
            <a:r>
              <a:rPr lang="tr-TR" b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variable</a:t>
            </a:r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inside a text using "+" operator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5EA7C0-2612-A8D9-CFD7-64B8BA7F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34" y="2641371"/>
            <a:ext cx="9255136" cy="29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413A2-D08E-CA99-EA5A-58DCBA1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Data </a:t>
            </a:r>
            <a:r>
              <a:rPr lang="tr-TR" cap="none" dirty="0" err="1"/>
              <a:t>Types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720941-3C0F-728B-CE45-10D221F2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65656"/>
                </a:solidFill>
                <a:effectLst/>
                <a:latin typeface="IBM Plex Sans" panose="020F0502020204030204" pitchFamily="34" charset="0"/>
              </a:rPr>
              <a:t>A data type is an attribute associated with a piece of data that tells a computer system how to interpret its value.</a:t>
            </a:r>
            <a:r>
              <a:rPr lang="en-US" b="0" i="0" dirty="0">
                <a:solidFill>
                  <a:srgbClr val="565656"/>
                </a:solidFill>
                <a:effectLst/>
                <a:latin typeface="IBM Plex Sans" panose="020F0502020204030204" pitchFamily="34" charset="0"/>
              </a:rPr>
              <a:t> Understanding data types ensures that data is collected in the preferred format and the value of each property is as expected.</a:t>
            </a:r>
            <a:endParaRPr lang="tr-TR" b="0" i="0" dirty="0">
              <a:solidFill>
                <a:srgbClr val="565656"/>
              </a:solidFill>
              <a:effectLst/>
              <a:latin typeface="IBM Plex Sans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565656"/>
                </a:solidFill>
                <a:effectLst/>
                <a:latin typeface="IBM Plex Sans" panose="020B0503050203000203" pitchFamily="34" charset="0"/>
              </a:rPr>
              <a:t>For example, knowing the data type for “Ross, Bob” will help a computer </a:t>
            </a:r>
            <a:r>
              <a:rPr lang="en-US" b="0" i="0" dirty="0" err="1">
                <a:solidFill>
                  <a:srgbClr val="565656"/>
                </a:solidFill>
                <a:effectLst/>
                <a:latin typeface="IBM Plex Sans" panose="020B0503050203000203" pitchFamily="34" charset="0"/>
              </a:rPr>
              <a:t>know:whether</a:t>
            </a:r>
            <a:r>
              <a:rPr lang="en-US" b="0" i="0" dirty="0">
                <a:solidFill>
                  <a:srgbClr val="565656"/>
                </a:solidFill>
                <a:effectLst/>
                <a:latin typeface="IBM Plex Sans" panose="020B0503050203000203" pitchFamily="34" charset="0"/>
              </a:rPr>
              <a:t> the data is referring to someone’s full name (“Bob Ross”)or a list of two names (“Bob” and “Ross”)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926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F8FB08-46BE-BF21-286B-37B669F8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Data </a:t>
            </a:r>
            <a:r>
              <a:rPr lang="tr-TR" cap="none" dirty="0" err="1"/>
              <a:t>Types</a:t>
            </a:r>
            <a:endParaRPr lang="tr-TR" cap="none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1A6DA9-C6D3-2346-80CF-B3B7D0F5C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85"/>
          <a:stretch/>
        </p:blipFill>
        <p:spPr>
          <a:xfrm>
            <a:off x="84324" y="2150308"/>
            <a:ext cx="6208900" cy="318146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9D69D9D-05AE-BFE2-B53A-FC7EAF50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 t="52026" r="3682"/>
          <a:stretch/>
        </p:blipFill>
        <p:spPr>
          <a:xfrm>
            <a:off x="6096000" y="2432629"/>
            <a:ext cx="6011676" cy="31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0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36D02-9E1F-A802-637F-C2F4E1E9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B92F50-D368-3606-C196-9E8786D7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https://www.w3schools.com/python/python_intro.asp</a:t>
            </a:r>
            <a:endParaRPr lang="tr-TR" dirty="0"/>
          </a:p>
          <a:p>
            <a:r>
              <a:rPr lang="tr-TR">
                <a:hlinkClick r:id="rId3"/>
              </a:rPr>
              <a:t>https://amplitude.com/blog/data-typeshttps</a:t>
            </a:r>
            <a:r>
              <a:rPr lang="tr-TR" dirty="0">
                <a:hlinkClick r:id="rId3"/>
              </a:rPr>
              <a:t>://www.slideshare.net/RutujaGholap</a:t>
            </a:r>
            <a:r>
              <a:rPr lang="tr-TR">
                <a:hlinkClick r:id="rId3"/>
              </a:rPr>
              <a:t>/java-vs-python-250022203</a:t>
            </a:r>
            <a:endParaRPr lang="tr-TR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5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F486F-9053-070D-89FA-55FF1037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Chapter</a:t>
            </a:r>
            <a:r>
              <a:rPr lang="tr-TR" cap="none" dirty="0"/>
              <a:t> Content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87D763-F19E-790D-CDFA-67E998A3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First Python Program:  ‘‘</a:t>
            </a:r>
            <a:r>
              <a:rPr lang="tr-TR" dirty="0" err="1"/>
              <a:t>Hello</a:t>
            </a:r>
            <a:r>
              <a:rPr lang="tr-TR" dirty="0"/>
              <a:t> World’’</a:t>
            </a:r>
          </a:p>
          <a:p>
            <a:r>
              <a:rPr lang="tr-TR" dirty="0" err="1"/>
              <a:t>Indentation</a:t>
            </a:r>
            <a:endParaRPr lang="tr-TR" dirty="0"/>
          </a:p>
          <a:p>
            <a:r>
              <a:rPr lang="tr-TR" dirty="0" err="1"/>
              <a:t>Comment</a:t>
            </a:r>
            <a:r>
              <a:rPr lang="tr-TR" dirty="0"/>
              <a:t> </a:t>
            </a:r>
            <a:r>
              <a:rPr lang="tr-TR" dirty="0" err="1"/>
              <a:t>lines</a:t>
            </a:r>
            <a:endParaRPr lang="tr-TR" dirty="0"/>
          </a:p>
          <a:p>
            <a:r>
              <a:rPr lang="tr-TR" dirty="0" err="1"/>
              <a:t>Variables</a:t>
            </a:r>
            <a:endParaRPr lang="tr-TR" dirty="0"/>
          </a:p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44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6DE9F-D9BB-3B04-8E81-5AE9A9DD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First Program, ‘‘</a:t>
            </a:r>
            <a:r>
              <a:rPr lang="tr-TR" cap="none" dirty="0" err="1"/>
              <a:t>Hello</a:t>
            </a:r>
            <a:r>
              <a:rPr lang="tr-TR" cap="none" dirty="0"/>
              <a:t> World’’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5B0EA1-57BB-AE2C-97DF-DA86DB0C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It’s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simple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as: </a:t>
            </a: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Bodoni MT" panose="02070603080606020203" pitchFamily="18" charset="0"/>
              </a:rPr>
              <a:t>»» </a:t>
            </a:r>
            <a:r>
              <a:rPr lang="tr-TR" dirty="0" err="1">
                <a:solidFill>
                  <a:srgbClr val="000000"/>
                </a:solidFill>
                <a:latin typeface="Bodoni MT" panose="02070603080606020203" pitchFamily="18" charset="0"/>
              </a:rPr>
              <a:t>print</a:t>
            </a:r>
            <a:r>
              <a:rPr lang="tr-TR" dirty="0">
                <a:solidFill>
                  <a:srgbClr val="000000"/>
                </a:solidFill>
                <a:latin typeface="Bodoni MT" panose="02070603080606020203" pitchFamily="18" charset="0"/>
              </a:rPr>
              <a:t>(‘‘</a:t>
            </a:r>
            <a:r>
              <a:rPr lang="tr-TR" dirty="0" err="1">
                <a:solidFill>
                  <a:srgbClr val="000000"/>
                </a:solidFill>
                <a:latin typeface="Bodoni MT" panose="02070603080606020203" pitchFamily="18" charset="0"/>
              </a:rPr>
              <a:t>Hello</a:t>
            </a:r>
            <a:r>
              <a:rPr lang="tr-TR" dirty="0">
                <a:solidFill>
                  <a:srgbClr val="000000"/>
                </a:solidFill>
                <a:latin typeface="Bodoni MT" panose="02070603080606020203" pitchFamily="18" charset="0"/>
              </a:rPr>
              <a:t> World’’)</a:t>
            </a: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0FA472-1EC6-0AEE-F8F1-6423FC16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12" y="147918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51EA37-F86C-701D-A1B2-7E9670FD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Indentation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CB8A83-EDA2-6BA7-2278-8E9AB1D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Python is </a:t>
            </a:r>
            <a:r>
              <a:rPr lang="tr-TR" dirty="0" err="1"/>
              <a:t>indent</a:t>
            </a:r>
            <a:r>
              <a:rPr lang="tr-TR" dirty="0"/>
              <a:t> </a:t>
            </a:r>
            <a:r>
              <a:rPr lang="tr-TR" dirty="0" err="1"/>
              <a:t>sensitive.Thus</a:t>
            </a:r>
            <a:r>
              <a:rPr lang="tr-TR" dirty="0"/>
              <a:t>, </a:t>
            </a:r>
            <a:r>
              <a:rPr lang="tr-TR" dirty="0" err="1"/>
              <a:t>Identation</a:t>
            </a:r>
            <a:r>
              <a:rPr lang="tr-TR" dirty="0"/>
              <a:t> is pivotal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pyhton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, </a:t>
            </a:r>
            <a:r>
              <a:rPr lang="tr-TR" dirty="0" err="1"/>
              <a:t>for</a:t>
            </a:r>
            <a:r>
              <a:rPr lang="tr-TR" dirty="0"/>
              <a:t> it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indents</a:t>
            </a:r>
            <a:r>
              <a:rPr lang="tr-TR" dirty="0"/>
              <a:t> (</a:t>
            </a:r>
            <a:r>
              <a:rPr lang="tr-TR" dirty="0" err="1"/>
              <a:t>blank</a:t>
            </a:r>
            <a:r>
              <a:rPr lang="tr-TR" dirty="0"/>
              <a:t> </a:t>
            </a:r>
            <a:r>
              <a:rPr lang="tr-TR" dirty="0" err="1"/>
              <a:t>spaces</a:t>
            </a:r>
            <a:r>
              <a:rPr lang="tr-TR" dirty="0"/>
              <a:t>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in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(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, </a:t>
            </a:r>
            <a:r>
              <a:rPr lang="tr-TR" dirty="0" err="1"/>
              <a:t>loops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3F799F-BB90-648A-E25D-3250843FF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66" b="44297"/>
          <a:stretch/>
        </p:blipFill>
        <p:spPr>
          <a:xfrm>
            <a:off x="129779" y="3319466"/>
            <a:ext cx="5758957" cy="243695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B9D637B-B32B-317B-E2A3-2B3D9B958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16" r="26955"/>
          <a:stretch/>
        </p:blipFill>
        <p:spPr>
          <a:xfrm>
            <a:off x="6096000" y="3319466"/>
            <a:ext cx="5966221" cy="24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E51A6C-579B-5F70-97FB-577E5715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Comment</a:t>
            </a:r>
            <a:r>
              <a:rPr lang="tr-TR" cap="none" dirty="0"/>
              <a:t> </a:t>
            </a:r>
            <a:r>
              <a:rPr lang="tr-TR" cap="none" dirty="0" err="1"/>
              <a:t>Lines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60CE26-3D5F-F987-8322-817975A1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Comment Lines are used for storing parts that they don't store as a code inside code block, such as explanations, notes 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etc.Using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 "#" symbol allows developer to convert the line after the symbol into a comment line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CF954C-DA88-22E2-1AED-444D69C2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61" y="3142130"/>
            <a:ext cx="7126763" cy="26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9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1E3B45-ABBC-8DC5-14CF-6AFBF75C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Comment</a:t>
            </a:r>
            <a:r>
              <a:rPr lang="tr-TR" cap="none" dirty="0"/>
              <a:t> </a:t>
            </a:r>
            <a:r>
              <a:rPr lang="tr-TR" cap="none" dirty="0" err="1"/>
              <a:t>Lines</a:t>
            </a:r>
            <a:endParaRPr lang="tr-TR" cap="none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6C518E-5484-CD39-1BC7-1F3C4D93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 can also use """ """ notation to convert a block of code into a comment line</a:t>
            </a:r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8E8A7D6-C2A4-C92B-2131-829DAC9A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8" y="3006137"/>
            <a:ext cx="9006543" cy="23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2387BD-47F0-1FBE-1737-22E93E61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Variables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91F288-2B14-F46C-FFE8-2E9A8D53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2918"/>
            <a:ext cx="9603275" cy="345825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tr-TR" dirty="0"/>
          </a:p>
          <a:p>
            <a:pPr marL="0" indent="0">
              <a:buNone/>
            </a:pPr>
            <a:r>
              <a:rPr lang="tr-TR" sz="3200" cap="none" dirty="0" err="1"/>
              <a:t>Creating</a:t>
            </a:r>
            <a:r>
              <a:rPr lang="tr-TR" sz="3200" cap="none" dirty="0"/>
              <a:t> </a:t>
            </a:r>
            <a:r>
              <a:rPr lang="tr-TR" sz="3200" cap="none" dirty="0" err="1"/>
              <a:t>Variables</a:t>
            </a:r>
            <a:endParaRPr lang="tr-TR" sz="3200" cap="none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no command for declaring a variable.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is created the moment you first assign a value to it.</a:t>
            </a:r>
          </a:p>
          <a:p>
            <a:pPr marL="0" indent="0">
              <a:buNone/>
            </a:pP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826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80591-471C-19AF-66E1-4502DA1E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cap="none" dirty="0" err="1"/>
              <a:t>Variables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2F884-02A1-588B-0A46-B7C793B1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4C1880-83CC-94E8-7004-8057374A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5732"/>
            <a:ext cx="960327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7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B66E56-F8C5-E793-5D61-8D872FC0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Variable</a:t>
            </a:r>
            <a:r>
              <a:rPr lang="tr-TR" cap="none" dirty="0"/>
              <a:t> </a:t>
            </a:r>
            <a:r>
              <a:rPr lang="tr-TR" cap="none" dirty="0" err="1"/>
              <a:t>Names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534622-682E-9B1E-F3BA-A30C8250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can have a short name (like x and y) or a more descriptive name (age,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total_volume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Rules for Python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variables:A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cannot be any of the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Python keywords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022962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439</Words>
  <Application>Microsoft Office PowerPoint</Application>
  <PresentationFormat>Geniş ekran</PresentationFormat>
  <Paragraphs>45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Bodoni MT</vt:lpstr>
      <vt:lpstr>Gill Sans MT</vt:lpstr>
      <vt:lpstr>IBM Plex Sans</vt:lpstr>
      <vt:lpstr>Verdana</vt:lpstr>
      <vt:lpstr>Galeri</vt:lpstr>
      <vt:lpstr>Basic Syntax &amp; Data Types</vt:lpstr>
      <vt:lpstr>Chapter Content</vt:lpstr>
      <vt:lpstr>First Program, ‘‘Hello World’’</vt:lpstr>
      <vt:lpstr>Indentation</vt:lpstr>
      <vt:lpstr>Comment Lines</vt:lpstr>
      <vt:lpstr>Comment Lines</vt:lpstr>
      <vt:lpstr>Variables</vt:lpstr>
      <vt:lpstr>Variables</vt:lpstr>
      <vt:lpstr>Variable Names</vt:lpstr>
      <vt:lpstr>Variable Names</vt:lpstr>
      <vt:lpstr>Assigning Multiple Variables</vt:lpstr>
      <vt:lpstr>Variables</vt:lpstr>
      <vt:lpstr>Variables</vt:lpstr>
      <vt:lpstr>Data Types</vt:lpstr>
      <vt:lpstr>Data Types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Indtroductıon To Python Programmıng</dc:title>
  <dc:creator>Yusuf Matur</dc:creator>
  <cp:lastModifiedBy>Yusuf Matur</cp:lastModifiedBy>
  <cp:revision>14</cp:revision>
  <dcterms:created xsi:type="dcterms:W3CDTF">2023-11-25T20:31:28Z</dcterms:created>
  <dcterms:modified xsi:type="dcterms:W3CDTF">2023-11-25T22:20:12Z</dcterms:modified>
</cp:coreProperties>
</file>