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108"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D32387C7-D89B-40C2-ACF2-804E15569B75}" type="datetimeFigureOut">
              <a:rPr lang="tr-TR" smtClean="0"/>
              <a:t>10.12.2023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390D5EA-CF98-44DF-BEEB-4D8F3CE0558D}"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86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32387C7-D89B-40C2-ACF2-804E15569B75}" type="datetimeFigureOut">
              <a:rPr lang="tr-TR" smtClean="0"/>
              <a:t>10.12.2023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390D5EA-CF98-44DF-BEEB-4D8F3CE0558D}" type="slidenum">
              <a:rPr lang="tr-TR" smtClean="0"/>
              <a:t>‹#›</a:t>
            </a:fld>
            <a:endParaRPr lang="tr-TR"/>
          </a:p>
        </p:txBody>
      </p:sp>
    </p:spTree>
    <p:extLst>
      <p:ext uri="{BB962C8B-B14F-4D97-AF65-F5344CB8AC3E}">
        <p14:creationId xmlns:p14="http://schemas.microsoft.com/office/powerpoint/2010/main" val="128454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32387C7-D89B-40C2-ACF2-804E15569B75}" type="datetimeFigureOut">
              <a:rPr lang="tr-TR" smtClean="0"/>
              <a:t>10.12.2023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390D5EA-CF98-44DF-BEEB-4D8F3CE0558D}" type="slidenum">
              <a:rPr lang="tr-TR" smtClean="0"/>
              <a:t>‹#›</a:t>
            </a:fld>
            <a:endParaRPr lang="tr-TR"/>
          </a:p>
        </p:txBody>
      </p:sp>
    </p:spTree>
    <p:extLst>
      <p:ext uri="{BB962C8B-B14F-4D97-AF65-F5344CB8AC3E}">
        <p14:creationId xmlns:p14="http://schemas.microsoft.com/office/powerpoint/2010/main" val="3594373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32387C7-D89B-40C2-ACF2-804E15569B75}" type="datetimeFigureOut">
              <a:rPr lang="tr-TR" smtClean="0"/>
              <a:t>10.12.2023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390D5EA-CF98-44DF-BEEB-4D8F3CE0558D}" type="slidenum">
              <a:rPr lang="tr-TR" smtClean="0"/>
              <a:t>‹#›</a:t>
            </a:fld>
            <a:endParaRPr lang="tr-TR"/>
          </a:p>
        </p:txBody>
      </p:sp>
    </p:spTree>
    <p:extLst>
      <p:ext uri="{BB962C8B-B14F-4D97-AF65-F5344CB8AC3E}">
        <p14:creationId xmlns:p14="http://schemas.microsoft.com/office/powerpoint/2010/main" val="555007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32387C7-D89B-40C2-ACF2-804E15569B75}" type="datetimeFigureOut">
              <a:rPr lang="tr-TR" smtClean="0"/>
              <a:t>10.12.2023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390D5EA-CF98-44DF-BEEB-4D8F3CE0558D}"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56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D32387C7-D89B-40C2-ACF2-804E15569B75}" type="datetimeFigureOut">
              <a:rPr lang="tr-TR" smtClean="0"/>
              <a:t>10.12.2023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390D5EA-CF98-44DF-BEEB-4D8F3CE0558D}" type="slidenum">
              <a:rPr lang="tr-TR" smtClean="0"/>
              <a:t>‹#›</a:t>
            </a:fld>
            <a:endParaRPr lang="tr-TR"/>
          </a:p>
        </p:txBody>
      </p:sp>
    </p:spTree>
    <p:extLst>
      <p:ext uri="{BB962C8B-B14F-4D97-AF65-F5344CB8AC3E}">
        <p14:creationId xmlns:p14="http://schemas.microsoft.com/office/powerpoint/2010/main" val="365361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32387C7-D89B-40C2-ACF2-804E15569B75}" type="datetimeFigureOut">
              <a:rPr lang="tr-TR" smtClean="0"/>
              <a:t>10.12.2023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390D5EA-CF98-44DF-BEEB-4D8F3CE0558D}" type="slidenum">
              <a:rPr lang="tr-TR" smtClean="0"/>
              <a:t>‹#›</a:t>
            </a:fld>
            <a:endParaRPr lang="tr-TR"/>
          </a:p>
        </p:txBody>
      </p:sp>
    </p:spTree>
    <p:extLst>
      <p:ext uri="{BB962C8B-B14F-4D97-AF65-F5344CB8AC3E}">
        <p14:creationId xmlns:p14="http://schemas.microsoft.com/office/powerpoint/2010/main" val="370918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D32387C7-D89B-40C2-ACF2-804E15569B75}" type="datetimeFigureOut">
              <a:rPr lang="tr-TR" smtClean="0"/>
              <a:t>10.12.2023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390D5EA-CF98-44DF-BEEB-4D8F3CE0558D}" type="slidenum">
              <a:rPr lang="tr-TR" smtClean="0"/>
              <a:t>‹#›</a:t>
            </a:fld>
            <a:endParaRPr lang="tr-TR"/>
          </a:p>
        </p:txBody>
      </p:sp>
    </p:spTree>
    <p:extLst>
      <p:ext uri="{BB962C8B-B14F-4D97-AF65-F5344CB8AC3E}">
        <p14:creationId xmlns:p14="http://schemas.microsoft.com/office/powerpoint/2010/main" val="3786788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2387C7-D89B-40C2-ACF2-804E15569B75}" type="datetimeFigureOut">
              <a:rPr lang="tr-TR" smtClean="0"/>
              <a:t>10.12.2023</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4390D5EA-CF98-44DF-BEEB-4D8F3CE0558D}" type="slidenum">
              <a:rPr lang="tr-TR" smtClean="0"/>
              <a:t>‹#›</a:t>
            </a:fld>
            <a:endParaRPr lang="tr-TR"/>
          </a:p>
        </p:txBody>
      </p:sp>
    </p:spTree>
    <p:extLst>
      <p:ext uri="{BB962C8B-B14F-4D97-AF65-F5344CB8AC3E}">
        <p14:creationId xmlns:p14="http://schemas.microsoft.com/office/powerpoint/2010/main" val="278941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2387C7-D89B-40C2-ACF2-804E15569B75}" type="datetimeFigureOut">
              <a:rPr lang="tr-TR" smtClean="0"/>
              <a:t>10.12.2023</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90D5EA-CF98-44DF-BEEB-4D8F3CE0558D}" type="slidenum">
              <a:rPr lang="tr-TR" smtClean="0"/>
              <a:t>‹#›</a:t>
            </a:fld>
            <a:endParaRPr lang="tr-TR"/>
          </a:p>
        </p:txBody>
      </p:sp>
    </p:spTree>
    <p:extLst>
      <p:ext uri="{BB962C8B-B14F-4D97-AF65-F5344CB8AC3E}">
        <p14:creationId xmlns:p14="http://schemas.microsoft.com/office/powerpoint/2010/main" val="80633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D32387C7-D89B-40C2-ACF2-804E15569B75}" type="datetimeFigureOut">
              <a:rPr lang="tr-TR" smtClean="0"/>
              <a:t>10.12.2023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390D5EA-CF98-44DF-BEEB-4D8F3CE0558D}" type="slidenum">
              <a:rPr lang="tr-TR" smtClean="0"/>
              <a:t>‹#›</a:t>
            </a:fld>
            <a:endParaRPr lang="tr-TR"/>
          </a:p>
        </p:txBody>
      </p:sp>
    </p:spTree>
    <p:extLst>
      <p:ext uri="{BB962C8B-B14F-4D97-AF65-F5344CB8AC3E}">
        <p14:creationId xmlns:p14="http://schemas.microsoft.com/office/powerpoint/2010/main" val="304712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2387C7-D89B-40C2-ACF2-804E15569B75}" type="datetimeFigureOut">
              <a:rPr lang="tr-TR" smtClean="0"/>
              <a:t>10.12.2023</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90D5EA-CF98-44DF-BEEB-4D8F3CE0558D}"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72640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numpy.org/doc/stable/user/quickstart.html#quickstart-indexing-slicing-and-iterat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err="1" smtClean="0"/>
              <a:t>Numpy</a:t>
            </a:r>
            <a:endParaRPr lang="tr-TR" dirty="0"/>
          </a:p>
        </p:txBody>
      </p:sp>
      <p:sp>
        <p:nvSpPr>
          <p:cNvPr id="3" name="Alt Başlık 2"/>
          <p:cNvSpPr>
            <a:spLocks noGrp="1"/>
          </p:cNvSpPr>
          <p:nvPr>
            <p:ph type="subTitle" idx="1"/>
          </p:nvPr>
        </p:nvSpPr>
        <p:spPr/>
        <p:txBody>
          <a:bodyPr/>
          <a:lstStyle/>
          <a:p>
            <a:r>
              <a:rPr lang="tr-TR" dirty="0" err="1" smtClean="0"/>
              <a:t>Python</a:t>
            </a:r>
            <a:r>
              <a:rPr lang="tr-TR" dirty="0" smtClean="0"/>
              <a:t> </a:t>
            </a:r>
            <a:r>
              <a:rPr lang="tr-TR" dirty="0" err="1" smtClean="0"/>
              <a:t>lıbrarıes</a:t>
            </a:r>
            <a:r>
              <a:rPr lang="tr-TR" dirty="0" smtClean="0"/>
              <a:t> </a:t>
            </a:r>
            <a:r>
              <a:rPr lang="tr-TR" dirty="0" err="1" smtClean="0"/>
              <a:t>for</a:t>
            </a:r>
            <a:r>
              <a:rPr lang="tr-TR" dirty="0" smtClean="0"/>
              <a:t> data </a:t>
            </a:r>
            <a:r>
              <a:rPr lang="tr-TR" dirty="0" err="1" smtClean="0"/>
              <a:t>scıence</a:t>
            </a:r>
            <a:r>
              <a:rPr lang="tr-TR" dirty="0" smtClean="0"/>
              <a:t> &amp; </a:t>
            </a:r>
            <a:r>
              <a:rPr lang="tr-TR" dirty="0" err="1" smtClean="0"/>
              <a:t>machıne</a:t>
            </a:r>
            <a:r>
              <a:rPr lang="tr-TR" dirty="0" smtClean="0"/>
              <a:t> </a:t>
            </a:r>
            <a:r>
              <a:rPr lang="tr-TR" dirty="0" err="1" smtClean="0"/>
              <a:t>learnıng</a:t>
            </a:r>
            <a:r>
              <a:rPr lang="tr-TR" dirty="0" smtClean="0"/>
              <a:t> - ı</a:t>
            </a:r>
            <a:endParaRPr lang="tr-TR" dirty="0"/>
          </a:p>
        </p:txBody>
      </p:sp>
    </p:spTree>
    <p:extLst>
      <p:ext uri="{BB962C8B-B14F-4D97-AF65-F5344CB8AC3E}">
        <p14:creationId xmlns:p14="http://schemas.microsoft.com/office/powerpoint/2010/main" val="1980831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Accessing</a:t>
            </a:r>
            <a:r>
              <a:rPr lang="tr-TR" dirty="0" smtClean="0"/>
              <a:t> </a:t>
            </a:r>
            <a:r>
              <a:rPr lang="tr-TR" dirty="0" err="1" smtClean="0"/>
              <a:t>Specific</a:t>
            </a:r>
            <a:r>
              <a:rPr lang="tr-TR" dirty="0" smtClean="0"/>
              <a:t> </a:t>
            </a:r>
            <a:r>
              <a:rPr lang="tr-TR" dirty="0" err="1" smtClean="0"/>
              <a:t>parts</a:t>
            </a:r>
            <a:r>
              <a:rPr lang="tr-TR" dirty="0" smtClean="0"/>
              <a:t> of an </a:t>
            </a:r>
            <a:r>
              <a:rPr lang="tr-TR" dirty="0" err="1" smtClean="0"/>
              <a:t>array</a:t>
            </a:r>
            <a:endParaRPr lang="tr-TR" dirty="0"/>
          </a:p>
        </p:txBody>
      </p:sp>
      <p:pic>
        <p:nvPicPr>
          <p:cNvPr id="4" name="Resim 3"/>
          <p:cNvPicPr>
            <a:picLocks noChangeAspect="1"/>
          </p:cNvPicPr>
          <p:nvPr/>
        </p:nvPicPr>
        <p:blipFill>
          <a:blip r:embed="rId2"/>
          <a:stretch>
            <a:fillRect/>
          </a:stretch>
        </p:blipFill>
        <p:spPr>
          <a:xfrm>
            <a:off x="1176999" y="1806899"/>
            <a:ext cx="6516270" cy="4268256"/>
          </a:xfrm>
          <a:prstGeom prst="rect">
            <a:avLst/>
          </a:prstGeom>
        </p:spPr>
      </p:pic>
      <p:sp>
        <p:nvSpPr>
          <p:cNvPr id="5" name="Metin kutusu 4"/>
          <p:cNvSpPr txBox="1"/>
          <p:nvPr/>
        </p:nvSpPr>
        <p:spPr>
          <a:xfrm>
            <a:off x="4615961" y="4932484"/>
            <a:ext cx="1661746" cy="369332"/>
          </a:xfrm>
          <a:prstGeom prst="rect">
            <a:avLst/>
          </a:prstGeom>
          <a:noFill/>
        </p:spPr>
        <p:txBody>
          <a:bodyPr wrap="square" rtlCol="0">
            <a:spAutoFit/>
          </a:bodyPr>
          <a:lstStyle/>
          <a:p>
            <a:r>
              <a:rPr lang="tr-TR" dirty="0" err="1" smtClean="0">
                <a:solidFill>
                  <a:srgbClr val="FF0000"/>
                </a:solidFill>
              </a:rPr>
              <a:t>Slicing</a:t>
            </a:r>
            <a:endParaRPr lang="tr-TR" dirty="0">
              <a:solidFill>
                <a:srgbClr val="FF0000"/>
              </a:solidFill>
            </a:endParaRPr>
          </a:p>
        </p:txBody>
      </p:sp>
      <p:cxnSp>
        <p:nvCxnSpPr>
          <p:cNvPr id="7" name="Düz Ok Bağlayıcısı 6"/>
          <p:cNvCxnSpPr/>
          <p:nvPr/>
        </p:nvCxnSpPr>
        <p:spPr>
          <a:xfrm flipV="1">
            <a:off x="2329962" y="5205046"/>
            <a:ext cx="2215661" cy="3604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444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Changing</a:t>
            </a:r>
            <a:r>
              <a:rPr lang="tr-TR" dirty="0" smtClean="0"/>
              <a:t> a </a:t>
            </a:r>
            <a:r>
              <a:rPr lang="tr-TR" dirty="0" err="1" smtClean="0"/>
              <a:t>value</a:t>
            </a:r>
            <a:r>
              <a:rPr lang="tr-TR" dirty="0" smtClean="0"/>
              <a:t>(element) in an </a:t>
            </a:r>
            <a:r>
              <a:rPr lang="tr-TR" dirty="0" err="1" smtClean="0"/>
              <a:t>array</a:t>
            </a:r>
            <a:endParaRPr lang="tr-TR" dirty="0"/>
          </a:p>
        </p:txBody>
      </p:sp>
      <p:pic>
        <p:nvPicPr>
          <p:cNvPr id="4" name="İçerik Yer Tutucusu 3"/>
          <p:cNvPicPr>
            <a:picLocks noGrp="1" noChangeAspect="1"/>
          </p:cNvPicPr>
          <p:nvPr>
            <p:ph idx="1"/>
          </p:nvPr>
        </p:nvPicPr>
        <p:blipFill>
          <a:blip r:embed="rId2"/>
          <a:stretch>
            <a:fillRect/>
          </a:stretch>
        </p:blipFill>
        <p:spPr>
          <a:xfrm>
            <a:off x="2715065" y="1772363"/>
            <a:ext cx="4875000" cy="1585269"/>
          </a:xfrm>
          <a:prstGeom prst="rect">
            <a:avLst/>
          </a:prstGeom>
        </p:spPr>
      </p:pic>
      <p:sp>
        <p:nvSpPr>
          <p:cNvPr id="6" name="Unvan 1"/>
          <p:cNvSpPr txBox="1">
            <a:spLocks/>
          </p:cNvSpPr>
          <p:nvPr/>
        </p:nvSpPr>
        <p:spPr>
          <a:xfrm>
            <a:off x="1097280" y="2632254"/>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tr-TR" dirty="0" smtClean="0"/>
              <a:t>3-D </a:t>
            </a:r>
            <a:r>
              <a:rPr lang="tr-TR" dirty="0" err="1" smtClean="0"/>
              <a:t>Array</a:t>
            </a:r>
            <a:endParaRPr lang="tr-TR" dirty="0"/>
          </a:p>
        </p:txBody>
      </p:sp>
      <p:pic>
        <p:nvPicPr>
          <p:cNvPr id="7" name="Resim 6"/>
          <p:cNvPicPr>
            <a:picLocks noChangeAspect="1"/>
          </p:cNvPicPr>
          <p:nvPr/>
        </p:nvPicPr>
        <p:blipFill rotWithShape="1">
          <a:blip r:embed="rId3"/>
          <a:srcRect t="5950"/>
          <a:stretch/>
        </p:blipFill>
        <p:spPr>
          <a:xfrm>
            <a:off x="1164101" y="4110987"/>
            <a:ext cx="6880861" cy="2222730"/>
          </a:xfrm>
          <a:prstGeom prst="rect">
            <a:avLst/>
          </a:prstGeom>
        </p:spPr>
      </p:pic>
    </p:spTree>
    <p:extLst>
      <p:ext uri="{BB962C8B-B14F-4D97-AF65-F5344CB8AC3E}">
        <p14:creationId xmlns:p14="http://schemas.microsoft.com/office/powerpoint/2010/main" val="2127286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INITIALIZING DIFFERENT TYPE OF ARRAYS - </a:t>
            </a:r>
            <a:r>
              <a:rPr lang="en-US" dirty="0" smtClean="0"/>
              <a:t>MATRIXE</a:t>
            </a:r>
            <a:r>
              <a:rPr lang="tr-TR" dirty="0"/>
              <a:t>S</a:t>
            </a:r>
          </a:p>
        </p:txBody>
      </p:sp>
      <p:pic>
        <p:nvPicPr>
          <p:cNvPr id="4" name="İçerik Yer Tutucusu 3"/>
          <p:cNvPicPr>
            <a:picLocks noGrp="1" noChangeAspect="1"/>
          </p:cNvPicPr>
          <p:nvPr>
            <p:ph idx="1"/>
          </p:nvPr>
        </p:nvPicPr>
        <p:blipFill>
          <a:blip r:embed="rId2"/>
          <a:stretch>
            <a:fillRect/>
          </a:stretch>
        </p:blipFill>
        <p:spPr>
          <a:xfrm>
            <a:off x="640079" y="2097845"/>
            <a:ext cx="4809029" cy="3546817"/>
          </a:xfrm>
          <a:prstGeom prst="rect">
            <a:avLst/>
          </a:prstGeom>
        </p:spPr>
      </p:pic>
      <p:pic>
        <p:nvPicPr>
          <p:cNvPr id="5" name="Resim 4"/>
          <p:cNvPicPr>
            <a:picLocks noChangeAspect="1"/>
          </p:cNvPicPr>
          <p:nvPr/>
        </p:nvPicPr>
        <p:blipFill>
          <a:blip r:embed="rId3"/>
          <a:stretch>
            <a:fillRect/>
          </a:stretch>
        </p:blipFill>
        <p:spPr>
          <a:xfrm>
            <a:off x="5833036" y="2097845"/>
            <a:ext cx="5498490" cy="2942503"/>
          </a:xfrm>
          <a:prstGeom prst="rect">
            <a:avLst/>
          </a:prstGeom>
        </p:spPr>
      </p:pic>
      <p:sp>
        <p:nvSpPr>
          <p:cNvPr id="6" name="Dikdörtgen 5"/>
          <p:cNvSpPr/>
          <p:nvPr/>
        </p:nvSpPr>
        <p:spPr>
          <a:xfrm>
            <a:off x="6646985" y="2097845"/>
            <a:ext cx="492369" cy="2584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smtClean="0">
                <a:solidFill>
                  <a:schemeClr val="tx1"/>
                </a:solidFill>
              </a:rPr>
              <a:t>ONES</a:t>
            </a:r>
            <a:endParaRPr lang="tr-TR" sz="1000" dirty="0">
              <a:solidFill>
                <a:schemeClr val="tx1"/>
              </a:solidFill>
            </a:endParaRPr>
          </a:p>
        </p:txBody>
      </p:sp>
      <p:pic>
        <p:nvPicPr>
          <p:cNvPr id="7" name="Resim 6"/>
          <p:cNvPicPr>
            <a:picLocks noChangeAspect="1"/>
          </p:cNvPicPr>
          <p:nvPr/>
        </p:nvPicPr>
        <p:blipFill>
          <a:blip r:embed="rId4"/>
          <a:stretch>
            <a:fillRect/>
          </a:stretch>
        </p:blipFill>
        <p:spPr>
          <a:xfrm>
            <a:off x="5991298" y="5040348"/>
            <a:ext cx="4621018" cy="1087298"/>
          </a:xfrm>
          <a:prstGeom prst="rect">
            <a:avLst/>
          </a:prstGeom>
        </p:spPr>
      </p:pic>
    </p:spTree>
    <p:extLst>
      <p:ext uri="{BB962C8B-B14F-4D97-AF65-F5344CB8AC3E}">
        <p14:creationId xmlns:p14="http://schemas.microsoft.com/office/powerpoint/2010/main" val="1932623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OPERATIONS USING RANDOM</a:t>
            </a:r>
            <a:endParaRPr lang="tr-TR" dirty="0"/>
          </a:p>
        </p:txBody>
      </p:sp>
      <p:pic>
        <p:nvPicPr>
          <p:cNvPr id="4" name="İçerik Yer Tutucusu 3"/>
          <p:cNvPicPr>
            <a:picLocks noGrp="1" noChangeAspect="1"/>
          </p:cNvPicPr>
          <p:nvPr>
            <p:ph idx="1"/>
          </p:nvPr>
        </p:nvPicPr>
        <p:blipFill>
          <a:blip r:embed="rId2"/>
          <a:stretch>
            <a:fillRect/>
          </a:stretch>
        </p:blipFill>
        <p:spPr>
          <a:xfrm>
            <a:off x="1162376" y="1904169"/>
            <a:ext cx="4964104" cy="1753431"/>
          </a:xfrm>
          <a:prstGeom prst="rect">
            <a:avLst/>
          </a:prstGeom>
        </p:spPr>
      </p:pic>
      <p:pic>
        <p:nvPicPr>
          <p:cNvPr id="5" name="Resim 4"/>
          <p:cNvPicPr>
            <a:picLocks noChangeAspect="1"/>
          </p:cNvPicPr>
          <p:nvPr/>
        </p:nvPicPr>
        <p:blipFill>
          <a:blip r:embed="rId3"/>
          <a:stretch>
            <a:fillRect/>
          </a:stretch>
        </p:blipFill>
        <p:spPr>
          <a:xfrm>
            <a:off x="1162376" y="3925661"/>
            <a:ext cx="5227682" cy="1727793"/>
          </a:xfrm>
          <a:prstGeom prst="rect">
            <a:avLst/>
          </a:prstGeom>
        </p:spPr>
      </p:pic>
      <p:pic>
        <p:nvPicPr>
          <p:cNvPr id="6" name="Resim 5"/>
          <p:cNvPicPr>
            <a:picLocks noChangeAspect="1"/>
          </p:cNvPicPr>
          <p:nvPr/>
        </p:nvPicPr>
        <p:blipFill>
          <a:blip r:embed="rId4"/>
          <a:stretch>
            <a:fillRect/>
          </a:stretch>
        </p:blipFill>
        <p:spPr>
          <a:xfrm>
            <a:off x="5826837" y="1904169"/>
            <a:ext cx="4545774" cy="856616"/>
          </a:xfrm>
          <a:prstGeom prst="rect">
            <a:avLst/>
          </a:prstGeom>
        </p:spPr>
      </p:pic>
    </p:spTree>
    <p:extLst>
      <p:ext uri="{BB962C8B-B14F-4D97-AF65-F5344CB8AC3E}">
        <p14:creationId xmlns:p14="http://schemas.microsoft.com/office/powerpoint/2010/main" val="643113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Some</a:t>
            </a:r>
            <a:r>
              <a:rPr lang="tr-TR" dirty="0" smtClean="0"/>
              <a:t> </a:t>
            </a:r>
            <a:r>
              <a:rPr lang="tr-TR" dirty="0" err="1" smtClean="0"/>
              <a:t>other</a:t>
            </a:r>
            <a:r>
              <a:rPr lang="tr-TR" dirty="0" smtClean="0"/>
              <a:t> </a:t>
            </a:r>
            <a:r>
              <a:rPr lang="tr-TR" dirty="0" err="1" smtClean="0"/>
              <a:t>matrix</a:t>
            </a:r>
            <a:r>
              <a:rPr lang="tr-TR" dirty="0" smtClean="0"/>
              <a:t> </a:t>
            </a:r>
            <a:r>
              <a:rPr lang="tr-TR" dirty="0" err="1" smtClean="0"/>
              <a:t>operations</a:t>
            </a:r>
            <a:endParaRPr lang="tr-TR" dirty="0"/>
          </a:p>
        </p:txBody>
      </p:sp>
      <p:pic>
        <p:nvPicPr>
          <p:cNvPr id="4" name="Resim 3"/>
          <p:cNvPicPr>
            <a:picLocks noChangeAspect="1"/>
          </p:cNvPicPr>
          <p:nvPr/>
        </p:nvPicPr>
        <p:blipFill>
          <a:blip r:embed="rId2"/>
          <a:stretch>
            <a:fillRect/>
          </a:stretch>
        </p:blipFill>
        <p:spPr>
          <a:xfrm>
            <a:off x="1097280" y="1968826"/>
            <a:ext cx="6249272" cy="2534004"/>
          </a:xfrm>
          <a:prstGeom prst="rect">
            <a:avLst/>
          </a:prstGeom>
        </p:spPr>
      </p:pic>
    </p:spTree>
    <p:extLst>
      <p:ext uri="{BB962C8B-B14F-4D97-AF65-F5344CB8AC3E}">
        <p14:creationId xmlns:p14="http://schemas.microsoft.com/office/powerpoint/2010/main" val="492725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MEMORY ALLOCATION WARNING !</a:t>
            </a:r>
            <a:endParaRPr lang="tr-TR" dirty="0"/>
          </a:p>
        </p:txBody>
      </p:sp>
      <p:pic>
        <p:nvPicPr>
          <p:cNvPr id="4" name="İçerik Yer Tutucusu 3"/>
          <p:cNvPicPr>
            <a:picLocks noGrp="1" noChangeAspect="1"/>
          </p:cNvPicPr>
          <p:nvPr>
            <p:ph idx="1"/>
          </p:nvPr>
        </p:nvPicPr>
        <p:blipFill>
          <a:blip r:embed="rId2"/>
          <a:stretch>
            <a:fillRect/>
          </a:stretch>
        </p:blipFill>
        <p:spPr>
          <a:xfrm>
            <a:off x="1097280" y="1807764"/>
            <a:ext cx="8990883" cy="2984043"/>
          </a:xfrm>
          <a:prstGeom prst="rect">
            <a:avLst/>
          </a:prstGeom>
        </p:spPr>
      </p:pic>
    </p:spTree>
    <p:extLst>
      <p:ext uri="{BB962C8B-B14F-4D97-AF65-F5344CB8AC3E}">
        <p14:creationId xmlns:p14="http://schemas.microsoft.com/office/powerpoint/2010/main" val="3324180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MATH OPERATIONS</a:t>
            </a:r>
            <a:endParaRPr lang="tr-TR" dirty="0"/>
          </a:p>
        </p:txBody>
      </p:sp>
      <p:pic>
        <p:nvPicPr>
          <p:cNvPr id="4" name="Resim 3"/>
          <p:cNvPicPr>
            <a:picLocks noChangeAspect="1"/>
          </p:cNvPicPr>
          <p:nvPr/>
        </p:nvPicPr>
        <p:blipFill>
          <a:blip r:embed="rId2"/>
          <a:stretch>
            <a:fillRect/>
          </a:stretch>
        </p:blipFill>
        <p:spPr>
          <a:xfrm>
            <a:off x="1097279" y="2056602"/>
            <a:ext cx="6253917" cy="1187759"/>
          </a:xfrm>
          <a:prstGeom prst="rect">
            <a:avLst/>
          </a:prstGeom>
        </p:spPr>
      </p:pic>
      <p:pic>
        <p:nvPicPr>
          <p:cNvPr id="5" name="Resim 4"/>
          <p:cNvPicPr>
            <a:picLocks noChangeAspect="1"/>
          </p:cNvPicPr>
          <p:nvPr/>
        </p:nvPicPr>
        <p:blipFill>
          <a:blip r:embed="rId3"/>
          <a:stretch>
            <a:fillRect/>
          </a:stretch>
        </p:blipFill>
        <p:spPr>
          <a:xfrm>
            <a:off x="1097278" y="3789405"/>
            <a:ext cx="7187359" cy="1494772"/>
          </a:xfrm>
          <a:prstGeom prst="rect">
            <a:avLst/>
          </a:prstGeom>
        </p:spPr>
      </p:pic>
    </p:spTree>
    <p:extLst>
      <p:ext uri="{BB962C8B-B14F-4D97-AF65-F5344CB8AC3E}">
        <p14:creationId xmlns:p14="http://schemas.microsoft.com/office/powerpoint/2010/main" val="3612523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LINEAR ALGEBRA</a:t>
            </a:r>
            <a:endParaRPr lang="tr-TR" dirty="0"/>
          </a:p>
        </p:txBody>
      </p:sp>
      <p:pic>
        <p:nvPicPr>
          <p:cNvPr id="4" name="Resim 3"/>
          <p:cNvPicPr>
            <a:picLocks noChangeAspect="1"/>
          </p:cNvPicPr>
          <p:nvPr/>
        </p:nvPicPr>
        <p:blipFill>
          <a:blip r:embed="rId2"/>
          <a:stretch>
            <a:fillRect/>
          </a:stretch>
        </p:blipFill>
        <p:spPr>
          <a:xfrm>
            <a:off x="1097279" y="1920200"/>
            <a:ext cx="6803095" cy="3495861"/>
          </a:xfrm>
          <a:prstGeom prst="rect">
            <a:avLst/>
          </a:prstGeom>
        </p:spPr>
      </p:pic>
    </p:spTree>
    <p:extLst>
      <p:ext uri="{BB962C8B-B14F-4D97-AF65-F5344CB8AC3E}">
        <p14:creationId xmlns:p14="http://schemas.microsoft.com/office/powerpoint/2010/main" val="188083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STATISTICS</a:t>
            </a:r>
            <a:endParaRPr lang="tr-TR" dirty="0"/>
          </a:p>
        </p:txBody>
      </p:sp>
      <p:pic>
        <p:nvPicPr>
          <p:cNvPr id="4" name="Resim 3"/>
          <p:cNvPicPr>
            <a:picLocks noChangeAspect="1"/>
          </p:cNvPicPr>
          <p:nvPr/>
        </p:nvPicPr>
        <p:blipFill>
          <a:blip r:embed="rId2"/>
          <a:stretch>
            <a:fillRect/>
          </a:stretch>
        </p:blipFill>
        <p:spPr>
          <a:xfrm>
            <a:off x="1168894" y="1845734"/>
            <a:ext cx="9536618" cy="3798928"/>
          </a:xfrm>
          <a:prstGeom prst="rect">
            <a:avLst/>
          </a:prstGeom>
        </p:spPr>
      </p:pic>
    </p:spTree>
    <p:extLst>
      <p:ext uri="{BB962C8B-B14F-4D97-AF65-F5344CB8AC3E}">
        <p14:creationId xmlns:p14="http://schemas.microsoft.com/office/powerpoint/2010/main" val="1400863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REGORGANIZING ARRAY</a:t>
            </a:r>
            <a:endParaRPr lang="tr-TR" dirty="0"/>
          </a:p>
        </p:txBody>
      </p:sp>
      <p:pic>
        <p:nvPicPr>
          <p:cNvPr id="4" name="Resim 3"/>
          <p:cNvPicPr>
            <a:picLocks noChangeAspect="1"/>
          </p:cNvPicPr>
          <p:nvPr/>
        </p:nvPicPr>
        <p:blipFill>
          <a:blip r:embed="rId2"/>
          <a:stretch>
            <a:fillRect/>
          </a:stretch>
        </p:blipFill>
        <p:spPr>
          <a:xfrm>
            <a:off x="1097280" y="1867870"/>
            <a:ext cx="5363323" cy="1838582"/>
          </a:xfrm>
          <a:prstGeom prst="rect">
            <a:avLst/>
          </a:prstGeom>
        </p:spPr>
      </p:pic>
      <p:pic>
        <p:nvPicPr>
          <p:cNvPr id="5" name="Resim 4"/>
          <p:cNvPicPr>
            <a:picLocks noChangeAspect="1"/>
          </p:cNvPicPr>
          <p:nvPr/>
        </p:nvPicPr>
        <p:blipFill>
          <a:blip r:embed="rId3"/>
          <a:stretch>
            <a:fillRect/>
          </a:stretch>
        </p:blipFill>
        <p:spPr>
          <a:xfrm>
            <a:off x="1097280" y="3706452"/>
            <a:ext cx="7192379" cy="1371791"/>
          </a:xfrm>
          <a:prstGeom prst="rect">
            <a:avLst/>
          </a:prstGeom>
        </p:spPr>
      </p:pic>
    </p:spTree>
    <p:extLst>
      <p:ext uri="{BB962C8B-B14F-4D97-AF65-F5344CB8AC3E}">
        <p14:creationId xmlns:p14="http://schemas.microsoft.com/office/powerpoint/2010/main" val="262559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What</a:t>
            </a:r>
            <a:r>
              <a:rPr lang="tr-TR" dirty="0" smtClean="0"/>
              <a:t> is </a:t>
            </a:r>
            <a:r>
              <a:rPr lang="tr-TR" dirty="0" err="1" smtClean="0"/>
              <a:t>NumPy</a:t>
            </a:r>
            <a:r>
              <a:rPr lang="tr-TR" dirty="0" smtClean="0"/>
              <a:t> </a:t>
            </a:r>
            <a:r>
              <a:rPr lang="tr-TR" dirty="0" err="1" smtClean="0"/>
              <a:t>used</a:t>
            </a:r>
            <a:r>
              <a:rPr lang="tr-TR" dirty="0" smtClean="0"/>
              <a:t> </a:t>
            </a:r>
            <a:r>
              <a:rPr lang="tr-TR" dirty="0" err="1" smtClean="0"/>
              <a:t>for</a:t>
            </a:r>
            <a:r>
              <a:rPr lang="tr-TR" dirty="0" smtClean="0"/>
              <a:t> ?</a:t>
            </a:r>
            <a:endParaRPr lang="tr-TR" dirty="0"/>
          </a:p>
        </p:txBody>
      </p:sp>
      <p:sp>
        <p:nvSpPr>
          <p:cNvPr id="3" name="İçerik Yer Tutucusu 2"/>
          <p:cNvSpPr>
            <a:spLocks noGrp="1"/>
          </p:cNvSpPr>
          <p:nvPr>
            <p:ph idx="1"/>
          </p:nvPr>
        </p:nvSpPr>
        <p:spPr/>
        <p:txBody>
          <a:bodyPr/>
          <a:lstStyle/>
          <a:p>
            <a:r>
              <a:rPr lang="en-US" dirty="0" err="1"/>
              <a:t>NumPy</a:t>
            </a:r>
            <a:r>
              <a:rPr lang="en-US" dirty="0"/>
              <a:t> (</a:t>
            </a:r>
            <a:r>
              <a:rPr lang="en-US" b="1" dirty="0"/>
              <a:t>Numerical Python</a:t>
            </a:r>
            <a:r>
              <a:rPr lang="en-US" dirty="0"/>
              <a:t>) is an open source Python library that’s used in almost every field of science and engineering. It’s the universal standard for working with numerical data in Python, and it’s at the core of the scientific Python and </a:t>
            </a:r>
            <a:r>
              <a:rPr lang="en-US" dirty="0" err="1"/>
              <a:t>PyData</a:t>
            </a:r>
            <a:r>
              <a:rPr lang="en-US" dirty="0"/>
              <a:t> ecosystems. </a:t>
            </a:r>
            <a:r>
              <a:rPr lang="en-US" dirty="0" err="1"/>
              <a:t>NumPy</a:t>
            </a:r>
            <a:r>
              <a:rPr lang="en-US" dirty="0"/>
              <a:t> users include everyone from beginning coders to experienced researchers doing state-of-the-art scientific and industrial research and development. The </a:t>
            </a:r>
            <a:r>
              <a:rPr lang="en-US" dirty="0" err="1"/>
              <a:t>NumPy</a:t>
            </a:r>
            <a:r>
              <a:rPr lang="en-US" dirty="0"/>
              <a:t> API is used extensively in Pandas, </a:t>
            </a:r>
            <a:r>
              <a:rPr lang="en-US" dirty="0" err="1"/>
              <a:t>SciPy</a:t>
            </a:r>
            <a:r>
              <a:rPr lang="en-US" dirty="0"/>
              <a:t>, </a:t>
            </a:r>
            <a:r>
              <a:rPr lang="en-US" dirty="0" err="1"/>
              <a:t>Matplotlib</a:t>
            </a:r>
            <a:r>
              <a:rPr lang="en-US" dirty="0"/>
              <a:t>, </a:t>
            </a:r>
            <a:r>
              <a:rPr lang="en-US" dirty="0" err="1"/>
              <a:t>scikit</a:t>
            </a:r>
            <a:r>
              <a:rPr lang="en-US" dirty="0"/>
              <a:t>-learn, </a:t>
            </a:r>
            <a:r>
              <a:rPr lang="en-US" dirty="0" err="1"/>
              <a:t>scikit</a:t>
            </a:r>
            <a:r>
              <a:rPr lang="en-US" dirty="0"/>
              <a:t>-image and most other data science and scientific Python packages.</a:t>
            </a:r>
            <a:endParaRPr lang="tr-TR" dirty="0"/>
          </a:p>
        </p:txBody>
      </p:sp>
    </p:spTree>
    <p:extLst>
      <p:ext uri="{BB962C8B-B14F-4D97-AF65-F5344CB8AC3E}">
        <p14:creationId xmlns:p14="http://schemas.microsoft.com/office/powerpoint/2010/main" val="2764030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REORGANIZING ARRAY</a:t>
            </a:r>
            <a:endParaRPr lang="tr-TR" dirty="0"/>
          </a:p>
        </p:txBody>
      </p:sp>
      <p:pic>
        <p:nvPicPr>
          <p:cNvPr id="4" name="Resim 3"/>
          <p:cNvPicPr>
            <a:picLocks noChangeAspect="1"/>
          </p:cNvPicPr>
          <p:nvPr/>
        </p:nvPicPr>
        <p:blipFill>
          <a:blip r:embed="rId2"/>
          <a:stretch>
            <a:fillRect/>
          </a:stretch>
        </p:blipFill>
        <p:spPr>
          <a:xfrm>
            <a:off x="1097280" y="1869050"/>
            <a:ext cx="7411484" cy="1419423"/>
          </a:xfrm>
          <a:prstGeom prst="rect">
            <a:avLst/>
          </a:prstGeom>
        </p:spPr>
      </p:pic>
    </p:spTree>
    <p:extLst>
      <p:ext uri="{BB962C8B-B14F-4D97-AF65-F5344CB8AC3E}">
        <p14:creationId xmlns:p14="http://schemas.microsoft.com/office/powerpoint/2010/main" val="1762347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MISCALLENOUS</a:t>
            </a:r>
            <a:endParaRPr lang="tr-TR" dirty="0"/>
          </a:p>
        </p:txBody>
      </p:sp>
      <p:pic>
        <p:nvPicPr>
          <p:cNvPr id="4" name="Resim 3"/>
          <p:cNvPicPr>
            <a:picLocks noChangeAspect="1"/>
          </p:cNvPicPr>
          <p:nvPr/>
        </p:nvPicPr>
        <p:blipFill>
          <a:blip r:embed="rId2"/>
          <a:stretch>
            <a:fillRect/>
          </a:stretch>
        </p:blipFill>
        <p:spPr>
          <a:xfrm>
            <a:off x="1097280" y="2006736"/>
            <a:ext cx="6516009" cy="1543265"/>
          </a:xfrm>
          <a:prstGeom prst="rect">
            <a:avLst/>
          </a:prstGeom>
        </p:spPr>
      </p:pic>
      <p:pic>
        <p:nvPicPr>
          <p:cNvPr id="5" name="Resim 4"/>
          <p:cNvPicPr>
            <a:picLocks noChangeAspect="1"/>
          </p:cNvPicPr>
          <p:nvPr/>
        </p:nvPicPr>
        <p:blipFill>
          <a:blip r:embed="rId3"/>
          <a:stretch>
            <a:fillRect/>
          </a:stretch>
        </p:blipFill>
        <p:spPr>
          <a:xfrm>
            <a:off x="5498050" y="1907739"/>
            <a:ext cx="6277851" cy="2743583"/>
          </a:xfrm>
          <a:prstGeom prst="rect">
            <a:avLst/>
          </a:prstGeom>
        </p:spPr>
      </p:pic>
    </p:spTree>
    <p:extLst>
      <p:ext uri="{BB962C8B-B14F-4D97-AF65-F5344CB8AC3E}">
        <p14:creationId xmlns:p14="http://schemas.microsoft.com/office/powerpoint/2010/main" val="1082972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What</a:t>
            </a:r>
            <a:r>
              <a:rPr lang="tr-TR" dirty="0" smtClean="0"/>
              <a:t> </a:t>
            </a:r>
            <a:r>
              <a:rPr lang="tr-TR" dirty="0" err="1" smtClean="0"/>
              <a:t>does</a:t>
            </a:r>
            <a:r>
              <a:rPr lang="tr-TR" dirty="0" smtClean="0"/>
              <a:t> </a:t>
            </a:r>
            <a:r>
              <a:rPr lang="tr-TR" dirty="0" err="1" smtClean="0"/>
              <a:t>NumPy</a:t>
            </a:r>
            <a:r>
              <a:rPr lang="tr-TR" dirty="0" smtClean="0"/>
              <a:t> Do ?</a:t>
            </a:r>
            <a:endParaRPr lang="tr-TR" dirty="0"/>
          </a:p>
        </p:txBody>
      </p:sp>
      <p:sp>
        <p:nvSpPr>
          <p:cNvPr id="3" name="İçerik Yer Tutucusu 2"/>
          <p:cNvSpPr>
            <a:spLocks noGrp="1"/>
          </p:cNvSpPr>
          <p:nvPr>
            <p:ph idx="1"/>
          </p:nvPr>
        </p:nvSpPr>
        <p:spPr/>
        <p:txBody>
          <a:bodyPr/>
          <a:lstStyle/>
          <a:p>
            <a:r>
              <a:rPr lang="en-US" dirty="0"/>
              <a:t>The </a:t>
            </a:r>
            <a:r>
              <a:rPr lang="en-US" dirty="0" err="1"/>
              <a:t>NumPy</a:t>
            </a:r>
            <a:r>
              <a:rPr lang="en-US" dirty="0"/>
              <a:t> library contains multidimensional array and matrix data structures (you’ll find more information about this in later sections). It provides </a:t>
            </a:r>
            <a:r>
              <a:rPr lang="en-US" b="1" dirty="0" err="1"/>
              <a:t>ndarray</a:t>
            </a:r>
            <a:r>
              <a:rPr lang="en-US" dirty="0"/>
              <a:t>, a homogeneous n-dimensional array object, with methods to efficiently operate on it. </a:t>
            </a:r>
            <a:r>
              <a:rPr lang="en-US" dirty="0" err="1"/>
              <a:t>NumPy</a:t>
            </a:r>
            <a:r>
              <a:rPr lang="en-US" dirty="0"/>
              <a:t> can be used to perform a wide variety of mathematical operations on arrays. It adds powerful data structures to Python that guarantee efficient calculations with arrays and matrices and it supplies an enormous library of high-level mathematical functions that operate on these arrays and matrices.</a:t>
            </a:r>
            <a:endParaRPr lang="tr-TR" dirty="0"/>
          </a:p>
        </p:txBody>
      </p:sp>
    </p:spTree>
    <p:extLst>
      <p:ext uri="{BB962C8B-B14F-4D97-AF65-F5344CB8AC3E}">
        <p14:creationId xmlns:p14="http://schemas.microsoft.com/office/powerpoint/2010/main" val="3705852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What</a:t>
            </a:r>
            <a:r>
              <a:rPr lang="tr-TR" dirty="0" smtClean="0"/>
              <a:t> </a:t>
            </a:r>
            <a:r>
              <a:rPr lang="tr-TR" dirty="0" err="1" smtClean="0"/>
              <a:t>does</a:t>
            </a:r>
            <a:r>
              <a:rPr lang="tr-TR" dirty="0" smtClean="0"/>
              <a:t> </a:t>
            </a:r>
            <a:r>
              <a:rPr lang="tr-TR" dirty="0" err="1" smtClean="0"/>
              <a:t>NumPy</a:t>
            </a:r>
            <a:r>
              <a:rPr lang="tr-TR" dirty="0" smtClean="0"/>
              <a:t> Do ? </a:t>
            </a:r>
            <a:endParaRPr lang="tr-TR" dirty="0"/>
          </a:p>
        </p:txBody>
      </p:sp>
      <p:sp>
        <p:nvSpPr>
          <p:cNvPr id="3" name="İçerik Yer Tutucusu 2"/>
          <p:cNvSpPr>
            <a:spLocks noGrp="1"/>
          </p:cNvSpPr>
          <p:nvPr>
            <p:ph idx="1"/>
          </p:nvPr>
        </p:nvSpPr>
        <p:spPr/>
        <p:txBody>
          <a:bodyPr/>
          <a:lstStyle/>
          <a:p>
            <a:r>
              <a:rPr lang="en-US" dirty="0" err="1"/>
              <a:t>NumPy</a:t>
            </a:r>
            <a:r>
              <a:rPr lang="en-US" dirty="0"/>
              <a:t> gives you an enormous range of fast and efficient ways of creating arrays and manipulating numerical data inside them. While a Python list can contain different data types within a single list, all of the elements in a </a:t>
            </a:r>
            <a:r>
              <a:rPr lang="en-US" dirty="0" err="1"/>
              <a:t>NumPy</a:t>
            </a:r>
            <a:r>
              <a:rPr lang="en-US" dirty="0"/>
              <a:t> array should be homogeneous. The mathematical operations that are meant to be performed on arrays would be extremely inefficient if the arrays weren’t homogeneous.</a:t>
            </a:r>
          </a:p>
          <a:p>
            <a:r>
              <a:rPr lang="en-US" b="1" dirty="0"/>
              <a:t>Why use </a:t>
            </a:r>
            <a:r>
              <a:rPr lang="en-US" b="1" dirty="0" err="1"/>
              <a:t>NumPy</a:t>
            </a:r>
            <a:r>
              <a:rPr lang="en-US" b="1" dirty="0"/>
              <a:t>?</a:t>
            </a:r>
            <a:endParaRPr lang="en-US" dirty="0"/>
          </a:p>
          <a:p>
            <a:r>
              <a:rPr lang="en-US" dirty="0" err="1"/>
              <a:t>NumPy</a:t>
            </a:r>
            <a:r>
              <a:rPr lang="en-US" dirty="0"/>
              <a:t> arrays are faster and more compact than Python lists. An array consumes less memory and is convenient to use. </a:t>
            </a:r>
            <a:r>
              <a:rPr lang="en-US" dirty="0" err="1"/>
              <a:t>NumPy</a:t>
            </a:r>
            <a:r>
              <a:rPr lang="en-US" dirty="0"/>
              <a:t> uses much less memory to store data and it provides a mechanism of specifying the data types. This allows the code to be optimized even further.</a:t>
            </a:r>
          </a:p>
          <a:p>
            <a:endParaRPr lang="tr-TR" dirty="0"/>
          </a:p>
        </p:txBody>
      </p:sp>
    </p:spTree>
    <p:extLst>
      <p:ext uri="{BB962C8B-B14F-4D97-AF65-F5344CB8AC3E}">
        <p14:creationId xmlns:p14="http://schemas.microsoft.com/office/powerpoint/2010/main" val="4043639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Numpy</a:t>
            </a:r>
            <a:r>
              <a:rPr lang="tr-TR" dirty="0" smtClean="0"/>
              <a:t> </a:t>
            </a:r>
            <a:r>
              <a:rPr lang="tr-TR" dirty="0" err="1" smtClean="0"/>
              <a:t>Arrays</a:t>
            </a:r>
            <a:endParaRPr lang="tr-TR" dirty="0"/>
          </a:p>
        </p:txBody>
      </p:sp>
      <p:sp>
        <p:nvSpPr>
          <p:cNvPr id="6" name="Rectangle 3"/>
          <p:cNvSpPr>
            <a:spLocks noGrp="1" noChangeArrowheads="1"/>
          </p:cNvSpPr>
          <p:nvPr>
            <p:ph idx="1"/>
          </p:nvPr>
        </p:nvSpPr>
        <p:spPr bwMode="auto">
          <a:xfrm>
            <a:off x="1097280" y="2382906"/>
            <a:ext cx="8961120"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tr-TR" altLang="tr-TR" dirty="0" smtClean="0">
                <a:solidFill>
                  <a:schemeClr val="tx1">
                    <a:lumMod val="75000"/>
                    <a:lumOff val="25000"/>
                  </a:schemeClr>
                </a:solidFill>
                <a:latin typeface="+mn-lt"/>
              </a:rPr>
              <a:t>  An </a:t>
            </a:r>
            <a:r>
              <a:rPr lang="tr-TR" altLang="tr-TR" dirty="0" err="1">
                <a:solidFill>
                  <a:schemeClr val="tx1">
                    <a:lumMod val="75000"/>
                    <a:lumOff val="25000"/>
                  </a:schemeClr>
                </a:solidFill>
                <a:latin typeface="+mn-lt"/>
              </a:rPr>
              <a:t>array</a:t>
            </a:r>
            <a:r>
              <a:rPr lang="tr-TR" altLang="tr-TR" dirty="0">
                <a:solidFill>
                  <a:schemeClr val="tx1">
                    <a:lumMod val="75000"/>
                    <a:lumOff val="25000"/>
                  </a:schemeClr>
                </a:solidFill>
                <a:latin typeface="+mn-lt"/>
              </a:rPr>
              <a:t> is a </a:t>
            </a:r>
            <a:r>
              <a:rPr lang="tr-TR" altLang="tr-TR" dirty="0" err="1">
                <a:solidFill>
                  <a:schemeClr val="tx1">
                    <a:lumMod val="75000"/>
                    <a:lumOff val="25000"/>
                  </a:schemeClr>
                </a:solidFill>
                <a:latin typeface="+mn-lt"/>
              </a:rPr>
              <a:t>central</a:t>
            </a:r>
            <a:r>
              <a:rPr lang="tr-TR" altLang="tr-TR" dirty="0">
                <a:solidFill>
                  <a:schemeClr val="tx1">
                    <a:lumMod val="75000"/>
                    <a:lumOff val="25000"/>
                  </a:schemeClr>
                </a:solidFill>
                <a:latin typeface="+mn-lt"/>
              </a:rPr>
              <a:t> data </a:t>
            </a:r>
            <a:r>
              <a:rPr lang="tr-TR" altLang="tr-TR" dirty="0" err="1">
                <a:solidFill>
                  <a:schemeClr val="tx1">
                    <a:lumMod val="75000"/>
                    <a:lumOff val="25000"/>
                  </a:schemeClr>
                </a:solidFill>
                <a:latin typeface="+mn-lt"/>
              </a:rPr>
              <a:t>structure</a:t>
            </a:r>
            <a:r>
              <a:rPr lang="tr-TR" altLang="tr-TR" dirty="0">
                <a:solidFill>
                  <a:schemeClr val="tx1">
                    <a:lumMod val="75000"/>
                    <a:lumOff val="25000"/>
                  </a:schemeClr>
                </a:solidFill>
                <a:latin typeface="+mn-lt"/>
              </a:rPr>
              <a:t> of </a:t>
            </a:r>
            <a:r>
              <a:rPr lang="tr-TR" altLang="tr-TR" dirty="0" err="1">
                <a:solidFill>
                  <a:schemeClr val="tx1">
                    <a:lumMod val="75000"/>
                    <a:lumOff val="25000"/>
                  </a:schemeClr>
                </a:solidFill>
                <a:latin typeface="+mn-lt"/>
              </a:rPr>
              <a:t>the</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NumPy</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library</a:t>
            </a:r>
            <a:r>
              <a:rPr lang="tr-TR" altLang="tr-TR" dirty="0">
                <a:solidFill>
                  <a:schemeClr val="tx1">
                    <a:lumMod val="75000"/>
                    <a:lumOff val="25000"/>
                  </a:schemeClr>
                </a:solidFill>
                <a:latin typeface="+mn-lt"/>
              </a:rPr>
              <a:t>. An </a:t>
            </a:r>
            <a:r>
              <a:rPr lang="tr-TR" altLang="tr-TR" dirty="0" err="1">
                <a:solidFill>
                  <a:schemeClr val="tx1">
                    <a:lumMod val="75000"/>
                    <a:lumOff val="25000"/>
                  </a:schemeClr>
                </a:solidFill>
                <a:latin typeface="+mn-lt"/>
              </a:rPr>
              <a:t>array</a:t>
            </a:r>
            <a:r>
              <a:rPr lang="tr-TR" altLang="tr-TR" dirty="0">
                <a:solidFill>
                  <a:schemeClr val="tx1">
                    <a:lumMod val="75000"/>
                    <a:lumOff val="25000"/>
                  </a:schemeClr>
                </a:solidFill>
                <a:latin typeface="+mn-lt"/>
              </a:rPr>
              <a:t> is a </a:t>
            </a:r>
            <a:r>
              <a:rPr lang="tr-TR" altLang="tr-TR" dirty="0" err="1">
                <a:solidFill>
                  <a:schemeClr val="tx1">
                    <a:lumMod val="75000"/>
                    <a:lumOff val="25000"/>
                  </a:schemeClr>
                </a:solidFill>
                <a:latin typeface="+mn-lt"/>
              </a:rPr>
              <a:t>grid</a:t>
            </a:r>
            <a:r>
              <a:rPr lang="tr-TR" altLang="tr-TR" dirty="0">
                <a:solidFill>
                  <a:schemeClr val="tx1">
                    <a:lumMod val="75000"/>
                    <a:lumOff val="25000"/>
                  </a:schemeClr>
                </a:solidFill>
                <a:latin typeface="+mn-lt"/>
              </a:rPr>
              <a:t> of </a:t>
            </a:r>
            <a:r>
              <a:rPr lang="tr-TR" altLang="tr-TR" dirty="0" err="1">
                <a:solidFill>
                  <a:schemeClr val="tx1">
                    <a:lumMod val="75000"/>
                    <a:lumOff val="25000"/>
                  </a:schemeClr>
                </a:solidFill>
                <a:latin typeface="+mn-lt"/>
              </a:rPr>
              <a:t>values</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and</a:t>
            </a:r>
            <a:r>
              <a:rPr lang="tr-TR" altLang="tr-TR" dirty="0">
                <a:solidFill>
                  <a:schemeClr val="tx1">
                    <a:lumMod val="75000"/>
                    <a:lumOff val="25000"/>
                  </a:schemeClr>
                </a:solidFill>
                <a:latin typeface="+mn-lt"/>
              </a:rPr>
              <a:t> it </a:t>
            </a:r>
            <a:r>
              <a:rPr lang="tr-TR" altLang="tr-TR" dirty="0" err="1">
                <a:solidFill>
                  <a:schemeClr val="tx1">
                    <a:lumMod val="75000"/>
                    <a:lumOff val="25000"/>
                  </a:schemeClr>
                </a:solidFill>
                <a:latin typeface="+mn-lt"/>
              </a:rPr>
              <a:t>contains</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information</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about</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the</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raw</a:t>
            </a:r>
            <a:r>
              <a:rPr lang="tr-TR" altLang="tr-TR" dirty="0">
                <a:solidFill>
                  <a:schemeClr val="tx1">
                    <a:lumMod val="75000"/>
                    <a:lumOff val="25000"/>
                  </a:schemeClr>
                </a:solidFill>
                <a:latin typeface="+mn-lt"/>
              </a:rPr>
              <a:t> data, how </a:t>
            </a:r>
            <a:r>
              <a:rPr lang="tr-TR" altLang="tr-TR" dirty="0" err="1">
                <a:solidFill>
                  <a:schemeClr val="tx1">
                    <a:lumMod val="75000"/>
                    <a:lumOff val="25000"/>
                  </a:schemeClr>
                </a:solidFill>
                <a:latin typeface="+mn-lt"/>
              </a:rPr>
              <a:t>to</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locate</a:t>
            </a:r>
            <a:r>
              <a:rPr lang="tr-TR" altLang="tr-TR" dirty="0">
                <a:solidFill>
                  <a:schemeClr val="tx1">
                    <a:lumMod val="75000"/>
                    <a:lumOff val="25000"/>
                  </a:schemeClr>
                </a:solidFill>
                <a:latin typeface="+mn-lt"/>
              </a:rPr>
              <a:t> an element, </a:t>
            </a:r>
            <a:r>
              <a:rPr lang="tr-TR" altLang="tr-TR" dirty="0" err="1">
                <a:solidFill>
                  <a:schemeClr val="tx1">
                    <a:lumMod val="75000"/>
                    <a:lumOff val="25000"/>
                  </a:schemeClr>
                </a:solidFill>
                <a:latin typeface="+mn-lt"/>
              </a:rPr>
              <a:t>and</a:t>
            </a:r>
            <a:r>
              <a:rPr lang="tr-TR" altLang="tr-TR" dirty="0">
                <a:solidFill>
                  <a:schemeClr val="tx1">
                    <a:lumMod val="75000"/>
                    <a:lumOff val="25000"/>
                  </a:schemeClr>
                </a:solidFill>
                <a:latin typeface="+mn-lt"/>
              </a:rPr>
              <a:t> how </a:t>
            </a:r>
            <a:r>
              <a:rPr lang="tr-TR" altLang="tr-TR" dirty="0" err="1">
                <a:solidFill>
                  <a:schemeClr val="tx1">
                    <a:lumMod val="75000"/>
                    <a:lumOff val="25000"/>
                  </a:schemeClr>
                </a:solidFill>
                <a:latin typeface="+mn-lt"/>
              </a:rPr>
              <a:t>to</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interpret</a:t>
            </a:r>
            <a:r>
              <a:rPr lang="tr-TR" altLang="tr-TR" dirty="0">
                <a:solidFill>
                  <a:schemeClr val="tx1">
                    <a:lumMod val="75000"/>
                    <a:lumOff val="25000"/>
                  </a:schemeClr>
                </a:solidFill>
                <a:latin typeface="+mn-lt"/>
              </a:rPr>
              <a:t> an element. </a:t>
            </a:r>
            <a:r>
              <a:rPr lang="tr-TR" altLang="tr-TR" dirty="0" err="1">
                <a:solidFill>
                  <a:schemeClr val="tx1">
                    <a:lumMod val="75000"/>
                    <a:lumOff val="25000"/>
                  </a:schemeClr>
                </a:solidFill>
                <a:latin typeface="+mn-lt"/>
              </a:rPr>
              <a:t>It</a:t>
            </a:r>
            <a:r>
              <a:rPr lang="tr-TR" altLang="tr-TR" dirty="0">
                <a:solidFill>
                  <a:schemeClr val="tx1">
                    <a:lumMod val="75000"/>
                    <a:lumOff val="25000"/>
                  </a:schemeClr>
                </a:solidFill>
                <a:latin typeface="+mn-lt"/>
              </a:rPr>
              <a:t> has a </a:t>
            </a:r>
            <a:r>
              <a:rPr lang="tr-TR" altLang="tr-TR" dirty="0" err="1">
                <a:solidFill>
                  <a:schemeClr val="tx1">
                    <a:lumMod val="75000"/>
                    <a:lumOff val="25000"/>
                  </a:schemeClr>
                </a:solidFill>
                <a:latin typeface="+mn-lt"/>
              </a:rPr>
              <a:t>grid</a:t>
            </a:r>
            <a:r>
              <a:rPr lang="tr-TR" altLang="tr-TR" dirty="0">
                <a:solidFill>
                  <a:schemeClr val="tx1">
                    <a:lumMod val="75000"/>
                    <a:lumOff val="25000"/>
                  </a:schemeClr>
                </a:solidFill>
                <a:latin typeface="+mn-lt"/>
              </a:rPr>
              <a:t> of </a:t>
            </a:r>
            <a:r>
              <a:rPr lang="tr-TR" altLang="tr-TR" dirty="0" err="1">
                <a:solidFill>
                  <a:schemeClr val="tx1">
                    <a:lumMod val="75000"/>
                    <a:lumOff val="25000"/>
                  </a:schemeClr>
                </a:solidFill>
                <a:latin typeface="+mn-lt"/>
              </a:rPr>
              <a:t>elements</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that</a:t>
            </a:r>
            <a:r>
              <a:rPr lang="tr-TR" altLang="tr-TR" dirty="0">
                <a:solidFill>
                  <a:schemeClr val="tx1">
                    <a:lumMod val="75000"/>
                    <a:lumOff val="25000"/>
                  </a:schemeClr>
                </a:solidFill>
                <a:latin typeface="+mn-lt"/>
              </a:rPr>
              <a:t> can be </a:t>
            </a:r>
            <a:r>
              <a:rPr lang="tr-TR" altLang="tr-TR" dirty="0" err="1">
                <a:solidFill>
                  <a:schemeClr val="tx1">
                    <a:lumMod val="75000"/>
                    <a:lumOff val="25000"/>
                  </a:schemeClr>
                </a:solidFill>
                <a:latin typeface="+mn-lt"/>
              </a:rPr>
              <a:t>indexed</a:t>
            </a:r>
            <a:r>
              <a:rPr lang="tr-TR" altLang="tr-TR" dirty="0">
                <a:solidFill>
                  <a:schemeClr val="tx1">
                    <a:lumMod val="75000"/>
                    <a:lumOff val="25000"/>
                  </a:schemeClr>
                </a:solidFill>
                <a:latin typeface="+mn-lt"/>
              </a:rPr>
              <a:t> in </a:t>
            </a:r>
            <a:r>
              <a:rPr lang="tr-TR" altLang="tr-TR" dirty="0" err="1">
                <a:solidFill>
                  <a:schemeClr val="tx1">
                    <a:lumMod val="75000"/>
                    <a:lumOff val="25000"/>
                  </a:schemeClr>
                </a:solidFill>
                <a:latin typeface="+mn-lt"/>
                <a:hlinkClick r:id="rId2"/>
              </a:rPr>
              <a:t>various</a:t>
            </a:r>
            <a:r>
              <a:rPr lang="tr-TR" altLang="tr-TR" dirty="0">
                <a:solidFill>
                  <a:schemeClr val="tx1">
                    <a:lumMod val="75000"/>
                    <a:lumOff val="25000"/>
                  </a:schemeClr>
                </a:solidFill>
                <a:latin typeface="+mn-lt"/>
                <a:hlinkClick r:id="rId2"/>
              </a:rPr>
              <a:t> </a:t>
            </a:r>
            <a:r>
              <a:rPr lang="tr-TR" altLang="tr-TR" dirty="0" err="1">
                <a:solidFill>
                  <a:schemeClr val="tx1">
                    <a:lumMod val="75000"/>
                    <a:lumOff val="25000"/>
                  </a:schemeClr>
                </a:solidFill>
                <a:latin typeface="+mn-lt"/>
                <a:hlinkClick r:id="rId2"/>
              </a:rPr>
              <a:t>ways</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The</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elements</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are</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all</a:t>
            </a:r>
            <a:r>
              <a:rPr lang="tr-TR" altLang="tr-TR" dirty="0">
                <a:solidFill>
                  <a:schemeClr val="tx1">
                    <a:lumMod val="75000"/>
                    <a:lumOff val="25000"/>
                  </a:schemeClr>
                </a:solidFill>
                <a:latin typeface="+mn-lt"/>
              </a:rPr>
              <a:t> of </a:t>
            </a:r>
            <a:r>
              <a:rPr lang="tr-TR" altLang="tr-TR" dirty="0" err="1">
                <a:solidFill>
                  <a:schemeClr val="tx1">
                    <a:lumMod val="75000"/>
                    <a:lumOff val="25000"/>
                  </a:schemeClr>
                </a:solidFill>
                <a:latin typeface="+mn-lt"/>
              </a:rPr>
              <a:t>the</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same</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type</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referred</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to</a:t>
            </a:r>
            <a:r>
              <a:rPr lang="tr-TR" altLang="tr-TR" dirty="0">
                <a:solidFill>
                  <a:schemeClr val="tx1">
                    <a:lumMod val="75000"/>
                    <a:lumOff val="25000"/>
                  </a:schemeClr>
                </a:solidFill>
                <a:latin typeface="+mn-lt"/>
              </a:rPr>
              <a:t> as </a:t>
            </a:r>
            <a:r>
              <a:rPr lang="tr-TR" altLang="tr-TR" dirty="0" err="1">
                <a:solidFill>
                  <a:schemeClr val="tx1">
                    <a:lumMod val="75000"/>
                    <a:lumOff val="25000"/>
                  </a:schemeClr>
                </a:solidFill>
                <a:latin typeface="+mn-lt"/>
              </a:rPr>
              <a:t>the</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array</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dtype</a:t>
            </a:r>
            <a:r>
              <a:rPr lang="tr-TR" altLang="tr-TR" dirty="0" smtClean="0">
                <a:solidFill>
                  <a:schemeClr val="tx1">
                    <a:lumMod val="75000"/>
                    <a:lumOff val="25000"/>
                  </a:schemeClr>
                </a:solidFill>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dirty="0">
              <a:solidFill>
                <a:schemeClr val="tx1">
                  <a:lumMod val="75000"/>
                  <a:lumOff val="25000"/>
                </a:schemeClr>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tr-TR" dirty="0">
                <a:solidFill>
                  <a:schemeClr val="tx1">
                    <a:lumMod val="75000"/>
                    <a:lumOff val="25000"/>
                  </a:schemeClr>
                </a:solidFill>
                <a:latin typeface="+mn-lt"/>
              </a:rPr>
              <a:t>An </a:t>
            </a:r>
            <a:r>
              <a:rPr lang="tr-TR" altLang="tr-TR" dirty="0" err="1">
                <a:solidFill>
                  <a:schemeClr val="tx1">
                    <a:lumMod val="75000"/>
                    <a:lumOff val="25000"/>
                  </a:schemeClr>
                </a:solidFill>
                <a:latin typeface="+mn-lt"/>
              </a:rPr>
              <a:t>array</a:t>
            </a:r>
            <a:r>
              <a:rPr lang="tr-TR" altLang="tr-TR" dirty="0">
                <a:solidFill>
                  <a:schemeClr val="tx1">
                    <a:lumMod val="75000"/>
                    <a:lumOff val="25000"/>
                  </a:schemeClr>
                </a:solidFill>
                <a:latin typeface="+mn-lt"/>
              </a:rPr>
              <a:t> can be </a:t>
            </a:r>
            <a:r>
              <a:rPr lang="tr-TR" altLang="tr-TR" dirty="0" err="1">
                <a:solidFill>
                  <a:schemeClr val="tx1">
                    <a:lumMod val="75000"/>
                    <a:lumOff val="25000"/>
                  </a:schemeClr>
                </a:solidFill>
                <a:latin typeface="+mn-lt"/>
              </a:rPr>
              <a:t>indexed</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by</a:t>
            </a:r>
            <a:r>
              <a:rPr lang="tr-TR" altLang="tr-TR" dirty="0">
                <a:solidFill>
                  <a:schemeClr val="tx1">
                    <a:lumMod val="75000"/>
                    <a:lumOff val="25000"/>
                  </a:schemeClr>
                </a:solidFill>
                <a:latin typeface="+mn-lt"/>
              </a:rPr>
              <a:t> a </a:t>
            </a:r>
            <a:r>
              <a:rPr lang="tr-TR" altLang="tr-TR" dirty="0" err="1">
                <a:solidFill>
                  <a:schemeClr val="tx1">
                    <a:lumMod val="75000"/>
                    <a:lumOff val="25000"/>
                  </a:schemeClr>
                </a:solidFill>
                <a:latin typeface="+mn-lt"/>
              </a:rPr>
              <a:t>tuple</a:t>
            </a:r>
            <a:r>
              <a:rPr lang="tr-TR" altLang="tr-TR" dirty="0">
                <a:solidFill>
                  <a:schemeClr val="tx1">
                    <a:lumMod val="75000"/>
                    <a:lumOff val="25000"/>
                  </a:schemeClr>
                </a:solidFill>
                <a:latin typeface="+mn-lt"/>
              </a:rPr>
              <a:t> of </a:t>
            </a:r>
            <a:r>
              <a:rPr lang="tr-TR" altLang="tr-TR" dirty="0" err="1">
                <a:solidFill>
                  <a:schemeClr val="tx1">
                    <a:lumMod val="75000"/>
                    <a:lumOff val="25000"/>
                  </a:schemeClr>
                </a:solidFill>
                <a:latin typeface="+mn-lt"/>
              </a:rPr>
              <a:t>nonnegative</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integers</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by</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booleans</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by</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another</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array</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or</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by</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integers</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The</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rank</a:t>
            </a:r>
            <a:r>
              <a:rPr lang="tr-TR" altLang="tr-TR" dirty="0">
                <a:solidFill>
                  <a:schemeClr val="tx1">
                    <a:lumMod val="75000"/>
                    <a:lumOff val="25000"/>
                  </a:schemeClr>
                </a:solidFill>
                <a:latin typeface="+mn-lt"/>
              </a:rPr>
              <a:t> of </a:t>
            </a:r>
            <a:r>
              <a:rPr lang="tr-TR" altLang="tr-TR" dirty="0" err="1">
                <a:solidFill>
                  <a:schemeClr val="tx1">
                    <a:lumMod val="75000"/>
                    <a:lumOff val="25000"/>
                  </a:schemeClr>
                </a:solidFill>
                <a:latin typeface="+mn-lt"/>
              </a:rPr>
              <a:t>the</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array</a:t>
            </a:r>
            <a:r>
              <a:rPr lang="tr-TR" altLang="tr-TR" dirty="0">
                <a:solidFill>
                  <a:schemeClr val="tx1">
                    <a:lumMod val="75000"/>
                    <a:lumOff val="25000"/>
                  </a:schemeClr>
                </a:solidFill>
                <a:latin typeface="+mn-lt"/>
              </a:rPr>
              <a:t> is </a:t>
            </a:r>
            <a:r>
              <a:rPr lang="tr-TR" altLang="tr-TR" dirty="0" err="1">
                <a:solidFill>
                  <a:schemeClr val="tx1">
                    <a:lumMod val="75000"/>
                    <a:lumOff val="25000"/>
                  </a:schemeClr>
                </a:solidFill>
                <a:latin typeface="+mn-lt"/>
              </a:rPr>
              <a:t>the</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number</a:t>
            </a:r>
            <a:r>
              <a:rPr lang="tr-TR" altLang="tr-TR" dirty="0">
                <a:solidFill>
                  <a:schemeClr val="tx1">
                    <a:lumMod val="75000"/>
                    <a:lumOff val="25000"/>
                  </a:schemeClr>
                </a:solidFill>
                <a:latin typeface="+mn-lt"/>
              </a:rPr>
              <a:t> of </a:t>
            </a:r>
            <a:r>
              <a:rPr lang="tr-TR" altLang="tr-TR" dirty="0" err="1">
                <a:solidFill>
                  <a:schemeClr val="tx1">
                    <a:lumMod val="75000"/>
                    <a:lumOff val="25000"/>
                  </a:schemeClr>
                </a:solidFill>
                <a:latin typeface="+mn-lt"/>
              </a:rPr>
              <a:t>dimensions</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The</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shape</a:t>
            </a:r>
            <a:r>
              <a:rPr lang="tr-TR" altLang="tr-TR" dirty="0">
                <a:solidFill>
                  <a:schemeClr val="tx1">
                    <a:lumMod val="75000"/>
                    <a:lumOff val="25000"/>
                  </a:schemeClr>
                </a:solidFill>
                <a:latin typeface="+mn-lt"/>
              </a:rPr>
              <a:t> of </a:t>
            </a:r>
            <a:r>
              <a:rPr lang="tr-TR" altLang="tr-TR" dirty="0" err="1">
                <a:solidFill>
                  <a:schemeClr val="tx1">
                    <a:lumMod val="75000"/>
                    <a:lumOff val="25000"/>
                  </a:schemeClr>
                </a:solidFill>
                <a:latin typeface="+mn-lt"/>
              </a:rPr>
              <a:t>the</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array</a:t>
            </a:r>
            <a:r>
              <a:rPr lang="tr-TR" altLang="tr-TR" dirty="0">
                <a:solidFill>
                  <a:schemeClr val="tx1">
                    <a:lumMod val="75000"/>
                    <a:lumOff val="25000"/>
                  </a:schemeClr>
                </a:solidFill>
                <a:latin typeface="+mn-lt"/>
              </a:rPr>
              <a:t> is a </a:t>
            </a:r>
            <a:r>
              <a:rPr lang="tr-TR" altLang="tr-TR" dirty="0" err="1">
                <a:solidFill>
                  <a:schemeClr val="tx1">
                    <a:lumMod val="75000"/>
                    <a:lumOff val="25000"/>
                  </a:schemeClr>
                </a:solidFill>
                <a:latin typeface="+mn-lt"/>
              </a:rPr>
              <a:t>tuple</a:t>
            </a:r>
            <a:r>
              <a:rPr lang="tr-TR" altLang="tr-TR" dirty="0">
                <a:solidFill>
                  <a:schemeClr val="tx1">
                    <a:lumMod val="75000"/>
                    <a:lumOff val="25000"/>
                  </a:schemeClr>
                </a:solidFill>
                <a:latin typeface="+mn-lt"/>
              </a:rPr>
              <a:t> of </a:t>
            </a:r>
            <a:r>
              <a:rPr lang="tr-TR" altLang="tr-TR" dirty="0" err="1">
                <a:solidFill>
                  <a:schemeClr val="tx1">
                    <a:lumMod val="75000"/>
                    <a:lumOff val="25000"/>
                  </a:schemeClr>
                </a:solidFill>
                <a:latin typeface="+mn-lt"/>
              </a:rPr>
              <a:t>integers</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giving</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the</a:t>
            </a:r>
            <a:r>
              <a:rPr lang="tr-TR" altLang="tr-TR" dirty="0">
                <a:solidFill>
                  <a:schemeClr val="tx1">
                    <a:lumMod val="75000"/>
                    <a:lumOff val="25000"/>
                  </a:schemeClr>
                </a:solidFill>
                <a:latin typeface="+mn-lt"/>
              </a:rPr>
              <a:t> size of </a:t>
            </a:r>
            <a:r>
              <a:rPr lang="tr-TR" altLang="tr-TR" dirty="0" err="1">
                <a:solidFill>
                  <a:schemeClr val="tx1">
                    <a:lumMod val="75000"/>
                    <a:lumOff val="25000"/>
                  </a:schemeClr>
                </a:solidFill>
                <a:latin typeface="+mn-lt"/>
              </a:rPr>
              <a:t>the</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array</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along</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each</a:t>
            </a:r>
            <a:r>
              <a:rPr lang="tr-TR" altLang="tr-TR" dirty="0">
                <a:solidFill>
                  <a:schemeClr val="tx1">
                    <a:lumMod val="75000"/>
                    <a:lumOff val="25000"/>
                  </a:schemeClr>
                </a:solidFill>
                <a:latin typeface="+mn-lt"/>
              </a:rPr>
              <a:t> </a:t>
            </a:r>
            <a:r>
              <a:rPr lang="tr-TR" altLang="tr-TR" dirty="0" err="1">
                <a:solidFill>
                  <a:schemeClr val="tx1">
                    <a:lumMod val="75000"/>
                    <a:lumOff val="25000"/>
                  </a:schemeClr>
                </a:solidFill>
                <a:latin typeface="+mn-lt"/>
              </a:rPr>
              <a:t>dimension</a:t>
            </a:r>
            <a:r>
              <a:rPr lang="tr-TR" altLang="tr-TR" dirty="0">
                <a:solidFill>
                  <a:schemeClr val="tx1">
                    <a:lumMod val="75000"/>
                    <a:lumOff val="25000"/>
                  </a:schemeClr>
                </a:solidFill>
                <a:latin typeface="+mn-lt"/>
              </a:rPr>
              <a:t>.</a:t>
            </a:r>
          </a:p>
        </p:txBody>
      </p:sp>
    </p:spTree>
    <p:extLst>
      <p:ext uri="{BB962C8B-B14F-4D97-AF65-F5344CB8AC3E}">
        <p14:creationId xmlns:p14="http://schemas.microsoft.com/office/powerpoint/2010/main" val="3689439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54680" y="2449511"/>
            <a:ext cx="10058400" cy="1450757"/>
          </a:xfrm>
        </p:spPr>
        <p:txBody>
          <a:bodyPr/>
          <a:lstStyle/>
          <a:p>
            <a:r>
              <a:rPr lang="tr-TR" b="1" dirty="0" smtClean="0"/>
              <a:t>How </a:t>
            </a:r>
            <a:r>
              <a:rPr lang="tr-TR" b="1" dirty="0" err="1" smtClean="0"/>
              <a:t>to</a:t>
            </a:r>
            <a:r>
              <a:rPr lang="tr-TR" b="1" dirty="0" smtClean="0"/>
              <a:t> </a:t>
            </a:r>
            <a:r>
              <a:rPr lang="tr-TR" b="1" dirty="0" err="1" smtClean="0"/>
              <a:t>use</a:t>
            </a:r>
            <a:r>
              <a:rPr lang="tr-TR" b="1" dirty="0" smtClean="0"/>
              <a:t> </a:t>
            </a:r>
            <a:r>
              <a:rPr lang="tr-TR" b="1" dirty="0" err="1" smtClean="0"/>
              <a:t>Numpy</a:t>
            </a:r>
            <a:r>
              <a:rPr lang="tr-TR" b="1" dirty="0" smtClean="0"/>
              <a:t> </a:t>
            </a:r>
            <a:r>
              <a:rPr lang="tr-TR" b="1" dirty="0" err="1" smtClean="0"/>
              <a:t>library</a:t>
            </a:r>
            <a:endParaRPr lang="tr-TR" b="1" dirty="0"/>
          </a:p>
        </p:txBody>
      </p:sp>
    </p:spTree>
    <p:extLst>
      <p:ext uri="{BB962C8B-B14F-4D97-AF65-F5344CB8AC3E}">
        <p14:creationId xmlns:p14="http://schemas.microsoft.com/office/powerpoint/2010/main" val="168901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Importing</a:t>
            </a:r>
            <a:r>
              <a:rPr lang="tr-TR" dirty="0" smtClean="0"/>
              <a:t> </a:t>
            </a:r>
            <a:r>
              <a:rPr lang="tr-TR" dirty="0" err="1" smtClean="0"/>
              <a:t>Numpy</a:t>
            </a:r>
            <a:endParaRPr lang="tr-TR" dirty="0"/>
          </a:p>
        </p:txBody>
      </p:sp>
      <p:pic>
        <p:nvPicPr>
          <p:cNvPr id="4" name="İçerik Yer Tutucusu 3"/>
          <p:cNvPicPr>
            <a:picLocks noGrp="1" noChangeAspect="1"/>
          </p:cNvPicPr>
          <p:nvPr>
            <p:ph idx="1"/>
          </p:nvPr>
        </p:nvPicPr>
        <p:blipFill>
          <a:blip r:embed="rId2"/>
          <a:stretch>
            <a:fillRect/>
          </a:stretch>
        </p:blipFill>
        <p:spPr>
          <a:xfrm>
            <a:off x="1097279" y="1918100"/>
            <a:ext cx="6868551" cy="1611884"/>
          </a:xfrm>
          <a:prstGeom prst="rect">
            <a:avLst/>
          </a:prstGeom>
        </p:spPr>
      </p:pic>
      <p:sp>
        <p:nvSpPr>
          <p:cNvPr id="5" name="Unvan 1"/>
          <p:cNvSpPr txBox="1">
            <a:spLocks/>
          </p:cNvSpPr>
          <p:nvPr/>
        </p:nvSpPr>
        <p:spPr>
          <a:xfrm>
            <a:off x="1097280" y="3375368"/>
            <a:ext cx="10058400" cy="80918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tr-TR" dirty="0" err="1" smtClean="0"/>
              <a:t>Creating</a:t>
            </a:r>
            <a:r>
              <a:rPr lang="tr-TR" dirty="0" smtClean="0"/>
              <a:t> an </a:t>
            </a:r>
            <a:r>
              <a:rPr lang="tr-TR" dirty="0" err="1" smtClean="0"/>
              <a:t>array</a:t>
            </a:r>
            <a:endParaRPr lang="tr-TR" dirty="0"/>
          </a:p>
        </p:txBody>
      </p:sp>
      <p:pic>
        <p:nvPicPr>
          <p:cNvPr id="7" name="Resim 6"/>
          <p:cNvPicPr>
            <a:picLocks noChangeAspect="1"/>
          </p:cNvPicPr>
          <p:nvPr/>
        </p:nvPicPr>
        <p:blipFill>
          <a:blip r:embed="rId3"/>
          <a:stretch>
            <a:fillRect/>
          </a:stretch>
        </p:blipFill>
        <p:spPr>
          <a:xfrm>
            <a:off x="1097280" y="4282851"/>
            <a:ext cx="5136466" cy="1880093"/>
          </a:xfrm>
          <a:prstGeom prst="rect">
            <a:avLst/>
          </a:prstGeom>
        </p:spPr>
      </p:pic>
    </p:spTree>
    <p:extLst>
      <p:ext uri="{BB962C8B-B14F-4D97-AF65-F5344CB8AC3E}">
        <p14:creationId xmlns:p14="http://schemas.microsoft.com/office/powerpoint/2010/main" val="2383119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Getting</a:t>
            </a:r>
            <a:r>
              <a:rPr lang="tr-TR" dirty="0" smtClean="0"/>
              <a:t> </a:t>
            </a:r>
            <a:r>
              <a:rPr lang="tr-TR" dirty="0" err="1" smtClean="0"/>
              <a:t>the</a:t>
            </a:r>
            <a:r>
              <a:rPr lang="tr-TR" dirty="0" smtClean="0"/>
              <a:t> </a:t>
            </a:r>
            <a:r>
              <a:rPr lang="tr-TR" dirty="0" err="1" smtClean="0"/>
              <a:t>shapes</a:t>
            </a:r>
            <a:r>
              <a:rPr lang="tr-TR" dirty="0" smtClean="0"/>
              <a:t> of </a:t>
            </a:r>
            <a:r>
              <a:rPr lang="tr-TR" dirty="0" err="1"/>
              <a:t>A</a:t>
            </a:r>
            <a:r>
              <a:rPr lang="tr-TR" dirty="0" err="1" smtClean="0"/>
              <a:t>rrays</a:t>
            </a:r>
            <a:endParaRPr lang="tr-TR" dirty="0"/>
          </a:p>
        </p:txBody>
      </p:sp>
      <p:pic>
        <p:nvPicPr>
          <p:cNvPr id="4" name="Resim 3"/>
          <p:cNvPicPr>
            <a:picLocks noChangeAspect="1"/>
          </p:cNvPicPr>
          <p:nvPr/>
        </p:nvPicPr>
        <p:blipFill>
          <a:blip r:embed="rId2"/>
          <a:stretch>
            <a:fillRect/>
          </a:stretch>
        </p:blipFill>
        <p:spPr>
          <a:xfrm>
            <a:off x="1097280" y="1968694"/>
            <a:ext cx="6666328" cy="1027725"/>
          </a:xfrm>
          <a:prstGeom prst="rect">
            <a:avLst/>
          </a:prstGeom>
        </p:spPr>
      </p:pic>
      <p:sp>
        <p:nvSpPr>
          <p:cNvPr id="8" name="Unvan 1"/>
          <p:cNvSpPr txBox="1">
            <a:spLocks/>
          </p:cNvSpPr>
          <p:nvPr/>
        </p:nvSpPr>
        <p:spPr>
          <a:xfrm>
            <a:off x="1249680" y="267364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tr-TR" dirty="0" err="1"/>
              <a:t>Getting</a:t>
            </a:r>
            <a:r>
              <a:rPr lang="tr-TR" dirty="0"/>
              <a:t> </a:t>
            </a:r>
            <a:r>
              <a:rPr lang="tr-TR" dirty="0" err="1"/>
              <a:t>the</a:t>
            </a:r>
            <a:r>
              <a:rPr lang="tr-TR" dirty="0"/>
              <a:t> </a:t>
            </a:r>
            <a:r>
              <a:rPr lang="tr-TR" dirty="0" err="1" smtClean="0"/>
              <a:t>types</a:t>
            </a:r>
            <a:r>
              <a:rPr lang="tr-TR" dirty="0" smtClean="0"/>
              <a:t> </a:t>
            </a:r>
            <a:r>
              <a:rPr lang="tr-TR" dirty="0"/>
              <a:t>of </a:t>
            </a:r>
            <a:r>
              <a:rPr lang="tr-TR" dirty="0" err="1"/>
              <a:t>Arrays</a:t>
            </a:r>
            <a:endParaRPr lang="tr-TR" dirty="0"/>
          </a:p>
        </p:txBody>
      </p:sp>
      <p:pic>
        <p:nvPicPr>
          <p:cNvPr id="9" name="Resim 8"/>
          <p:cNvPicPr>
            <a:picLocks noChangeAspect="1"/>
          </p:cNvPicPr>
          <p:nvPr/>
        </p:nvPicPr>
        <p:blipFill>
          <a:blip r:embed="rId3"/>
          <a:stretch>
            <a:fillRect/>
          </a:stretch>
        </p:blipFill>
        <p:spPr>
          <a:xfrm>
            <a:off x="1160324" y="4365260"/>
            <a:ext cx="6603284" cy="1229693"/>
          </a:xfrm>
          <a:prstGeom prst="rect">
            <a:avLst/>
          </a:prstGeom>
        </p:spPr>
      </p:pic>
    </p:spTree>
    <p:extLst>
      <p:ext uri="{BB962C8B-B14F-4D97-AF65-F5344CB8AC3E}">
        <p14:creationId xmlns:p14="http://schemas.microsoft.com/office/powerpoint/2010/main" val="1867101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Specifying</a:t>
            </a:r>
            <a:r>
              <a:rPr lang="tr-TR" dirty="0" smtClean="0"/>
              <a:t> an </a:t>
            </a:r>
            <a:r>
              <a:rPr lang="tr-TR" dirty="0" err="1" smtClean="0"/>
              <a:t>Array’s</a:t>
            </a:r>
            <a:r>
              <a:rPr lang="tr-TR" dirty="0" smtClean="0"/>
              <a:t> </a:t>
            </a:r>
            <a:r>
              <a:rPr lang="tr-TR" dirty="0" err="1" smtClean="0"/>
              <a:t>dtype</a:t>
            </a:r>
            <a:endParaRPr lang="tr-TR" dirty="0"/>
          </a:p>
        </p:txBody>
      </p:sp>
      <p:pic>
        <p:nvPicPr>
          <p:cNvPr id="5" name="Resim 4"/>
          <p:cNvPicPr>
            <a:picLocks noChangeAspect="1"/>
          </p:cNvPicPr>
          <p:nvPr/>
        </p:nvPicPr>
        <p:blipFill>
          <a:blip r:embed="rId2"/>
          <a:stretch>
            <a:fillRect/>
          </a:stretch>
        </p:blipFill>
        <p:spPr>
          <a:xfrm>
            <a:off x="1097280" y="2069438"/>
            <a:ext cx="5468113" cy="714475"/>
          </a:xfrm>
          <a:prstGeom prst="rect">
            <a:avLst/>
          </a:prstGeom>
        </p:spPr>
      </p:pic>
      <p:pic>
        <p:nvPicPr>
          <p:cNvPr id="6" name="Resim 5"/>
          <p:cNvPicPr>
            <a:picLocks noChangeAspect="1"/>
          </p:cNvPicPr>
          <p:nvPr/>
        </p:nvPicPr>
        <p:blipFill>
          <a:blip r:embed="rId3"/>
          <a:stretch>
            <a:fillRect/>
          </a:stretch>
        </p:blipFill>
        <p:spPr>
          <a:xfrm>
            <a:off x="1097280" y="3804364"/>
            <a:ext cx="5801535" cy="2010056"/>
          </a:xfrm>
          <a:prstGeom prst="rect">
            <a:avLst/>
          </a:prstGeom>
        </p:spPr>
      </p:pic>
      <p:sp>
        <p:nvSpPr>
          <p:cNvPr id="9" name="Unvan 1"/>
          <p:cNvSpPr txBox="1">
            <a:spLocks/>
          </p:cNvSpPr>
          <p:nvPr/>
        </p:nvSpPr>
        <p:spPr>
          <a:xfrm>
            <a:off x="1097280" y="2223841"/>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tr-TR" dirty="0" err="1" smtClean="0"/>
              <a:t>Getting</a:t>
            </a:r>
            <a:r>
              <a:rPr lang="tr-TR" dirty="0" smtClean="0"/>
              <a:t> </a:t>
            </a:r>
            <a:r>
              <a:rPr lang="tr-TR" dirty="0" err="1" smtClean="0"/>
              <a:t>the</a:t>
            </a:r>
            <a:r>
              <a:rPr lang="tr-TR" dirty="0" smtClean="0"/>
              <a:t> size of </a:t>
            </a:r>
            <a:r>
              <a:rPr lang="tr-TR" dirty="0" err="1" smtClean="0"/>
              <a:t>arrays</a:t>
            </a:r>
            <a:endParaRPr lang="tr-TR" dirty="0"/>
          </a:p>
        </p:txBody>
      </p:sp>
    </p:spTree>
    <p:extLst>
      <p:ext uri="{BB962C8B-B14F-4D97-AF65-F5344CB8AC3E}">
        <p14:creationId xmlns:p14="http://schemas.microsoft.com/office/powerpoint/2010/main" val="1615507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79</TotalTime>
  <Words>539</Words>
  <Application>Microsoft Office PowerPoint</Application>
  <PresentationFormat>Geniş ekran</PresentationFormat>
  <Paragraphs>36</Paragraphs>
  <Slides>21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21</vt:i4>
      </vt:variant>
    </vt:vector>
  </HeadingPairs>
  <TitlesOfParts>
    <vt:vector size="24" baseType="lpstr">
      <vt:lpstr>Calibri</vt:lpstr>
      <vt:lpstr>Calibri Light</vt:lpstr>
      <vt:lpstr>Geçmişe bakış</vt:lpstr>
      <vt:lpstr>Numpy</vt:lpstr>
      <vt:lpstr>What is NumPy used for ?</vt:lpstr>
      <vt:lpstr>What does NumPy Do ?</vt:lpstr>
      <vt:lpstr>What does NumPy Do ? </vt:lpstr>
      <vt:lpstr>Numpy Arrays</vt:lpstr>
      <vt:lpstr>How to use Numpy library</vt:lpstr>
      <vt:lpstr>Importing Numpy</vt:lpstr>
      <vt:lpstr>Getting the shapes of Arrays</vt:lpstr>
      <vt:lpstr>Specifying an Array’s dtype</vt:lpstr>
      <vt:lpstr>Accessing Specific parts of an array</vt:lpstr>
      <vt:lpstr>Changing a value(element) in an array</vt:lpstr>
      <vt:lpstr>INITIALIZING DIFFERENT TYPE OF ARRAYS - MATRIXES</vt:lpstr>
      <vt:lpstr>OPERATIONS USING RANDOM</vt:lpstr>
      <vt:lpstr>Some other matrix operations</vt:lpstr>
      <vt:lpstr>MEMORY ALLOCATION WARNING !</vt:lpstr>
      <vt:lpstr>MATH OPERATIONS</vt:lpstr>
      <vt:lpstr>LINEAR ALGEBRA</vt:lpstr>
      <vt:lpstr>STATISTICS</vt:lpstr>
      <vt:lpstr>REGORGANIZING ARRAY</vt:lpstr>
      <vt:lpstr>REORGANIZING ARRAY</vt:lpstr>
      <vt:lpstr>MISCALLENOUS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dc:title>
  <dc:creator>user</dc:creator>
  <cp:lastModifiedBy>user</cp:lastModifiedBy>
  <cp:revision>14</cp:revision>
  <dcterms:created xsi:type="dcterms:W3CDTF">2023-12-08T11:52:47Z</dcterms:created>
  <dcterms:modified xsi:type="dcterms:W3CDTF">2023-12-10T11:29:43Z</dcterms:modified>
</cp:coreProperties>
</file>