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87" r:id="rId5"/>
    <p:sldId id="28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EA83-D001-44C1-B96D-E6195F0706E3}" type="datetimeFigureOut">
              <a:rPr lang="tr-TR" smtClean="0"/>
              <a:t>1.12.2023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7137240-A430-4913-A4DD-23041545EAC0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15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EA83-D001-44C1-B96D-E6195F0706E3}" type="datetimeFigureOut">
              <a:rPr lang="tr-TR" smtClean="0"/>
              <a:t>1.12.2023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7240-A430-4913-A4DD-23041545EAC0}" type="slidenum">
              <a:rPr lang="tr-TR" smtClean="0"/>
              <a:t>‹#›</a:t>
            </a:fld>
            <a:endParaRPr lang="tr-T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9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EA83-D001-44C1-B96D-E6195F0706E3}" type="datetimeFigureOut">
              <a:rPr lang="tr-TR" smtClean="0"/>
              <a:t>1.12.2023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7240-A430-4913-A4DD-23041545EAC0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2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EA83-D001-44C1-B96D-E6195F0706E3}" type="datetimeFigureOut">
              <a:rPr lang="tr-TR" smtClean="0"/>
              <a:t>1.12.2023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7240-A430-4913-A4DD-23041545EAC0}" type="slidenum">
              <a:rPr lang="tr-TR" smtClean="0"/>
              <a:t>‹#›</a:t>
            </a:fld>
            <a:endParaRPr lang="tr-T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65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EA83-D001-44C1-B96D-E6195F0706E3}" type="datetimeFigureOut">
              <a:rPr lang="tr-TR" smtClean="0"/>
              <a:t>1.12.2023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7240-A430-4913-A4DD-23041545EAC0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08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EA83-D001-44C1-B96D-E6195F0706E3}" type="datetimeFigureOut">
              <a:rPr lang="tr-TR" smtClean="0"/>
              <a:t>1.12.2023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7240-A430-4913-A4DD-23041545EAC0}" type="slidenum">
              <a:rPr lang="tr-TR" smtClean="0"/>
              <a:t>‹#›</a:t>
            </a:fld>
            <a:endParaRPr lang="tr-T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44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EA83-D001-44C1-B96D-E6195F0706E3}" type="datetimeFigureOut">
              <a:rPr lang="tr-TR" smtClean="0"/>
              <a:t>1.12.2023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7240-A430-4913-A4DD-23041545EAC0}" type="slidenum">
              <a:rPr lang="tr-TR" smtClean="0"/>
              <a:t>‹#›</a:t>
            </a:fld>
            <a:endParaRPr lang="tr-T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40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EA83-D001-44C1-B96D-E6195F0706E3}" type="datetimeFigureOut">
              <a:rPr lang="tr-TR" smtClean="0"/>
              <a:t>1.12.2023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7240-A430-4913-A4DD-23041545EAC0}" type="slidenum">
              <a:rPr lang="tr-TR" smtClean="0"/>
              <a:t>‹#›</a:t>
            </a:fld>
            <a:endParaRPr lang="tr-T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5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EA83-D001-44C1-B96D-E6195F0706E3}" type="datetimeFigureOut">
              <a:rPr lang="tr-TR" smtClean="0"/>
              <a:t>1.12.2023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7240-A430-4913-A4DD-23041545EA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295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EA83-D001-44C1-B96D-E6195F0706E3}" type="datetimeFigureOut">
              <a:rPr lang="tr-TR" smtClean="0"/>
              <a:t>1.12.2023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7240-A430-4913-A4DD-23041545EAC0}" type="slidenum">
              <a:rPr lang="tr-TR" smtClean="0"/>
              <a:t>‹#›</a:t>
            </a:fld>
            <a:endParaRPr lang="tr-T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24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056EA83-D001-44C1-B96D-E6195F0706E3}" type="datetimeFigureOut">
              <a:rPr lang="tr-TR" smtClean="0"/>
              <a:t>1.12.2023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7240-A430-4913-A4DD-23041545EAC0}" type="slidenum">
              <a:rPr lang="tr-TR" smtClean="0"/>
              <a:t>‹#›</a:t>
            </a:fld>
            <a:endParaRPr lang="tr-T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78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EA83-D001-44C1-B96D-E6195F0706E3}" type="datetimeFigureOut">
              <a:rPr lang="tr-TR" smtClean="0"/>
              <a:t>1.12.2023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7137240-A430-4913-A4DD-23041545EAC0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50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3-if-if-else-nested-if-if-elif-statement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9394DD-047F-5E20-C99D-665775506F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cap="none" dirty="0" err="1" smtClean="0"/>
              <a:t>Conditional</a:t>
            </a:r>
            <a:r>
              <a:rPr lang="tr-TR" cap="none" dirty="0" smtClean="0"/>
              <a:t> </a:t>
            </a:r>
            <a:r>
              <a:rPr lang="tr-TR" cap="none" dirty="0" err="1" smtClean="0"/>
              <a:t>Statements</a:t>
            </a:r>
            <a:endParaRPr lang="tr-TR" cap="none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61548EA-AA37-BB9A-4C80-FB9B0F453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7149" y="934135"/>
            <a:ext cx="8637072" cy="977621"/>
          </a:xfrm>
        </p:spPr>
        <p:txBody>
          <a:bodyPr/>
          <a:lstStyle/>
          <a:p>
            <a:r>
              <a:rPr lang="tr-TR" cap="none" dirty="0"/>
              <a:t>Fundamentals of Python Programming </a:t>
            </a:r>
            <a:r>
              <a:rPr lang="tr-TR" cap="none" dirty="0" err="1"/>
              <a:t>Chapter</a:t>
            </a:r>
            <a:r>
              <a:rPr lang="tr-TR" cap="none" dirty="0"/>
              <a:t> </a:t>
            </a:r>
            <a:r>
              <a:rPr lang="tr-TR" cap="none" dirty="0"/>
              <a:t>5</a:t>
            </a:r>
            <a:endParaRPr lang="tr-TR" cap="none" dirty="0"/>
          </a:p>
        </p:txBody>
      </p:sp>
    </p:spTree>
    <p:extLst>
      <p:ext uri="{BB962C8B-B14F-4D97-AF65-F5344CB8AC3E}">
        <p14:creationId xmlns:p14="http://schemas.microsoft.com/office/powerpoint/2010/main" val="91306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DF486F-9053-070D-89FA-55FF1037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cap="none" dirty="0" err="1"/>
              <a:t>Chapter</a:t>
            </a:r>
            <a:r>
              <a:rPr lang="tr-TR" cap="none" dirty="0"/>
              <a:t> Content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87D763-F19E-790D-CDFA-67E998A3D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u="sng" dirty="0">
                <a:hlinkClick r:id="rId2"/>
              </a:rPr>
              <a:t>The if statement</a:t>
            </a:r>
            <a:endParaRPr lang="en-US" dirty="0"/>
          </a:p>
          <a:p>
            <a:pPr fontAlgn="base"/>
            <a:r>
              <a:rPr lang="en-US" u="sng" dirty="0">
                <a:hlinkClick r:id="rId2"/>
              </a:rPr>
              <a:t>The if-else statement</a:t>
            </a:r>
            <a:endParaRPr lang="en-US" dirty="0"/>
          </a:p>
          <a:p>
            <a:pPr fontAlgn="base"/>
            <a:r>
              <a:rPr lang="en-US" u="sng" dirty="0">
                <a:hlinkClick r:id="rId2"/>
              </a:rPr>
              <a:t>The nested-if statement</a:t>
            </a:r>
            <a:endParaRPr lang="en-US" dirty="0"/>
          </a:p>
          <a:p>
            <a:pPr fontAlgn="base"/>
            <a:r>
              <a:rPr lang="en-US" u="sng" dirty="0">
                <a:hlinkClick r:id="rId2"/>
              </a:rPr>
              <a:t>The if-</a:t>
            </a:r>
            <a:r>
              <a:rPr lang="en-US" u="sng" dirty="0" err="1">
                <a:hlinkClick r:id="rId2"/>
              </a:rPr>
              <a:t>elif</a:t>
            </a:r>
            <a:r>
              <a:rPr lang="en-US" u="sng" dirty="0">
                <a:hlinkClick r:id="rId2"/>
              </a:rPr>
              <a:t>-else ladder</a:t>
            </a:r>
            <a:endParaRPr lang="en-US" dirty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2443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F6DE9F-D9BB-3B04-8E81-5AE9A9DD8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052750" cy="1049235"/>
          </a:xfrm>
        </p:spPr>
        <p:txBody>
          <a:bodyPr/>
          <a:lstStyle/>
          <a:p>
            <a:r>
              <a:rPr lang="tr-TR" cap="none" dirty="0" err="1" smtClean="0"/>
              <a:t>If</a:t>
            </a:r>
            <a:r>
              <a:rPr lang="tr-TR" cap="none" dirty="0" smtClean="0"/>
              <a:t> Statement</a:t>
            </a:r>
            <a:endParaRPr lang="tr-TR" cap="none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5B0EA1-57BB-AE2C-97DF-DA86DB0CE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6" y="2006768"/>
            <a:ext cx="10727983" cy="34506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if statement is the most simple decision-making statement. It is used to decide whether a certain statement or block of statements will be executed or not.</a:t>
            </a:r>
            <a:endParaRPr lang="tr-TR" dirty="0" smtClean="0"/>
          </a:p>
          <a:p>
            <a:endParaRPr lang="tr-TR" dirty="0">
              <a:solidFill>
                <a:srgbClr val="000000"/>
              </a:solidFill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tr-TR" altLang="tr-TR" dirty="0" err="1">
                <a:solidFill>
                  <a:srgbClr val="273239"/>
                </a:solidFill>
                <a:latin typeface="Consolas" panose="020B0609020204030204" pitchFamily="49" charset="0"/>
              </a:rPr>
              <a:t>if</a:t>
            </a:r>
            <a:r>
              <a:rPr lang="tr-TR" altLang="tr-TR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tr-TR" altLang="tr-TR" dirty="0" err="1">
                <a:solidFill>
                  <a:srgbClr val="273239"/>
                </a:solidFill>
                <a:latin typeface="Consolas" panose="020B0609020204030204" pitchFamily="49" charset="0"/>
              </a:rPr>
              <a:t>condition</a:t>
            </a:r>
            <a:r>
              <a:rPr lang="tr-TR" altLang="tr-TR" dirty="0">
                <a:solidFill>
                  <a:srgbClr val="273239"/>
                </a:solidFill>
                <a:latin typeface="Consolas" panose="020B0609020204030204" pitchFamily="49" charset="0"/>
              </a:rPr>
              <a:t>:</a:t>
            </a:r>
            <a:br>
              <a:rPr lang="tr-TR" altLang="tr-TR" dirty="0">
                <a:solidFill>
                  <a:srgbClr val="273239"/>
                </a:solidFill>
                <a:latin typeface="Consolas" panose="020B0609020204030204" pitchFamily="49" charset="0"/>
              </a:rPr>
            </a:br>
            <a:r>
              <a:rPr lang="tr-TR" altLang="tr-TR" dirty="0">
                <a:solidFill>
                  <a:srgbClr val="273239"/>
                </a:solidFill>
                <a:latin typeface="Consolas" panose="020B0609020204030204" pitchFamily="49" charset="0"/>
              </a:rPr>
              <a:t>statement1</a:t>
            </a:r>
            <a:br>
              <a:rPr lang="tr-TR" altLang="tr-TR" dirty="0">
                <a:solidFill>
                  <a:srgbClr val="273239"/>
                </a:solidFill>
                <a:latin typeface="Consolas" panose="020B0609020204030204" pitchFamily="49" charset="0"/>
              </a:rPr>
            </a:br>
            <a:r>
              <a:rPr lang="tr-TR" altLang="tr-TR" dirty="0">
                <a:solidFill>
                  <a:srgbClr val="273239"/>
                </a:solidFill>
                <a:latin typeface="Consolas" panose="020B0609020204030204" pitchFamily="49" charset="0"/>
              </a:rPr>
              <a:t>statement2</a:t>
            </a:r>
            <a:br>
              <a:rPr lang="tr-TR" altLang="tr-TR" dirty="0">
                <a:solidFill>
                  <a:srgbClr val="273239"/>
                </a:solidFill>
                <a:latin typeface="Consolas" panose="020B0609020204030204" pitchFamily="49" charset="0"/>
              </a:rPr>
            </a:br>
            <a:r>
              <a:rPr lang="tr-TR" altLang="tr-TR" dirty="0">
                <a:solidFill>
                  <a:srgbClr val="273239"/>
                </a:solidFill>
                <a:latin typeface="Consolas" panose="020B0609020204030204" pitchFamily="49" charset="0"/>
              </a:rPr>
              <a:t># Here </a:t>
            </a:r>
            <a:r>
              <a:rPr lang="tr-TR" altLang="tr-TR" dirty="0" err="1">
                <a:solidFill>
                  <a:srgbClr val="273239"/>
                </a:solidFill>
                <a:latin typeface="Consolas" panose="020B0609020204030204" pitchFamily="49" charset="0"/>
              </a:rPr>
              <a:t>if</a:t>
            </a:r>
            <a:r>
              <a:rPr lang="tr-TR" altLang="tr-TR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tr-TR" altLang="tr-TR" dirty="0" err="1">
                <a:solidFill>
                  <a:srgbClr val="273239"/>
                </a:solidFill>
                <a:latin typeface="Consolas" panose="020B0609020204030204" pitchFamily="49" charset="0"/>
              </a:rPr>
              <a:t>the</a:t>
            </a:r>
            <a:r>
              <a:rPr lang="tr-TR" altLang="tr-TR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tr-TR" altLang="tr-TR" dirty="0" err="1">
                <a:solidFill>
                  <a:srgbClr val="273239"/>
                </a:solidFill>
                <a:latin typeface="Consolas" panose="020B0609020204030204" pitchFamily="49" charset="0"/>
              </a:rPr>
              <a:t>condition</a:t>
            </a:r>
            <a:r>
              <a:rPr lang="tr-TR" altLang="tr-TR" dirty="0">
                <a:solidFill>
                  <a:srgbClr val="273239"/>
                </a:solidFill>
                <a:latin typeface="Consolas" panose="020B0609020204030204" pitchFamily="49" charset="0"/>
              </a:rPr>
              <a:t> is </a:t>
            </a:r>
            <a:r>
              <a:rPr lang="tr-TR" altLang="tr-TR" dirty="0" err="1">
                <a:solidFill>
                  <a:srgbClr val="273239"/>
                </a:solidFill>
                <a:latin typeface="Consolas" panose="020B0609020204030204" pitchFamily="49" charset="0"/>
              </a:rPr>
              <a:t>true</a:t>
            </a:r>
            <a:r>
              <a:rPr lang="tr-TR" altLang="tr-TR" dirty="0">
                <a:solidFill>
                  <a:srgbClr val="273239"/>
                </a:solidFill>
                <a:latin typeface="Consolas" panose="020B0609020204030204" pitchFamily="49" charset="0"/>
              </a:rPr>
              <a:t>, </a:t>
            </a:r>
            <a:r>
              <a:rPr lang="tr-TR" altLang="tr-TR" dirty="0" err="1">
                <a:solidFill>
                  <a:srgbClr val="273239"/>
                </a:solidFill>
                <a:latin typeface="Consolas" panose="020B0609020204030204" pitchFamily="49" charset="0"/>
              </a:rPr>
              <a:t>if</a:t>
            </a:r>
            <a:r>
              <a:rPr lang="tr-TR" altLang="tr-TR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tr-TR" altLang="tr-TR" dirty="0" err="1">
                <a:solidFill>
                  <a:srgbClr val="273239"/>
                </a:solidFill>
                <a:latin typeface="Consolas" panose="020B0609020204030204" pitchFamily="49" charset="0"/>
              </a:rPr>
              <a:t>block</a:t>
            </a:r>
            <a:r>
              <a:rPr lang="tr-TR" altLang="tr-TR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br>
              <a:rPr lang="tr-TR" altLang="tr-TR" dirty="0">
                <a:solidFill>
                  <a:srgbClr val="273239"/>
                </a:solidFill>
                <a:latin typeface="Consolas" panose="020B0609020204030204" pitchFamily="49" charset="0"/>
              </a:rPr>
            </a:br>
            <a:r>
              <a:rPr lang="tr-TR" altLang="tr-TR" dirty="0">
                <a:solidFill>
                  <a:srgbClr val="273239"/>
                </a:solidFill>
                <a:latin typeface="Consolas" panose="020B0609020204030204" pitchFamily="49" charset="0"/>
              </a:rPr>
              <a:t># </a:t>
            </a:r>
            <a:r>
              <a:rPr lang="tr-TR" altLang="tr-TR" dirty="0" err="1">
                <a:solidFill>
                  <a:srgbClr val="273239"/>
                </a:solidFill>
                <a:latin typeface="Consolas" panose="020B0609020204030204" pitchFamily="49" charset="0"/>
              </a:rPr>
              <a:t>will</a:t>
            </a:r>
            <a:r>
              <a:rPr lang="tr-TR" altLang="tr-TR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tr-TR" altLang="tr-TR" dirty="0" err="1">
                <a:solidFill>
                  <a:srgbClr val="273239"/>
                </a:solidFill>
                <a:latin typeface="Consolas" panose="020B0609020204030204" pitchFamily="49" charset="0"/>
              </a:rPr>
              <a:t>consider</a:t>
            </a:r>
            <a:r>
              <a:rPr lang="tr-TR" altLang="tr-TR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tr-TR" altLang="tr-TR" dirty="0" err="1">
                <a:solidFill>
                  <a:srgbClr val="273239"/>
                </a:solidFill>
                <a:latin typeface="Consolas" panose="020B0609020204030204" pitchFamily="49" charset="0"/>
              </a:rPr>
              <a:t>only</a:t>
            </a:r>
            <a:r>
              <a:rPr lang="tr-TR" altLang="tr-TR" dirty="0">
                <a:solidFill>
                  <a:srgbClr val="273239"/>
                </a:solidFill>
                <a:latin typeface="Consolas" panose="020B0609020204030204" pitchFamily="49" charset="0"/>
              </a:rPr>
              <a:t> statement1 </a:t>
            </a:r>
            <a:r>
              <a:rPr lang="tr-TR" altLang="tr-TR" dirty="0" err="1">
                <a:solidFill>
                  <a:srgbClr val="273239"/>
                </a:solidFill>
                <a:latin typeface="Consolas" panose="020B0609020204030204" pitchFamily="49" charset="0"/>
              </a:rPr>
              <a:t>to</a:t>
            </a:r>
            <a:r>
              <a:rPr lang="tr-TR" altLang="tr-TR" dirty="0">
                <a:solidFill>
                  <a:srgbClr val="273239"/>
                </a:solidFill>
                <a:latin typeface="Consolas" panose="020B0609020204030204" pitchFamily="49" charset="0"/>
              </a:rPr>
              <a:t> be inside </a:t>
            </a:r>
            <a:br>
              <a:rPr lang="tr-TR" altLang="tr-TR" dirty="0">
                <a:solidFill>
                  <a:srgbClr val="273239"/>
                </a:solidFill>
                <a:latin typeface="Consolas" panose="020B0609020204030204" pitchFamily="49" charset="0"/>
              </a:rPr>
            </a:br>
            <a:r>
              <a:rPr lang="tr-TR" altLang="tr-TR" dirty="0">
                <a:solidFill>
                  <a:srgbClr val="273239"/>
                </a:solidFill>
                <a:latin typeface="Consolas" panose="020B0609020204030204" pitchFamily="49" charset="0"/>
              </a:rPr>
              <a:t># </a:t>
            </a:r>
            <a:r>
              <a:rPr lang="tr-TR" altLang="tr-TR" dirty="0" err="1">
                <a:solidFill>
                  <a:srgbClr val="273239"/>
                </a:solidFill>
                <a:latin typeface="Consolas" panose="020B0609020204030204" pitchFamily="49" charset="0"/>
              </a:rPr>
              <a:t>its</a:t>
            </a:r>
            <a:r>
              <a:rPr lang="tr-TR" altLang="tr-TR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tr-TR" altLang="tr-TR" dirty="0" err="1">
                <a:solidFill>
                  <a:srgbClr val="273239"/>
                </a:solidFill>
                <a:latin typeface="Consolas" panose="020B0609020204030204" pitchFamily="49" charset="0"/>
              </a:rPr>
              <a:t>block</a:t>
            </a:r>
            <a:r>
              <a:rPr lang="tr-TR" altLang="tr-TR" dirty="0">
                <a:solidFill>
                  <a:srgbClr val="273239"/>
                </a:solidFill>
                <a:latin typeface="Consolas" panose="020B0609020204030204" pitchFamily="49" charset="0"/>
              </a:rPr>
              <a:t>.</a:t>
            </a:r>
            <a:r>
              <a:rPr lang="tr-TR" altLang="tr-TR" sz="1100" dirty="0"/>
              <a:t> </a:t>
            </a:r>
            <a:endParaRPr lang="tr-TR" altLang="tr-TR" sz="3200" dirty="0">
              <a:latin typeface="Arial" panose="020B0604020202020204" pitchFamily="34" charset="0"/>
            </a:endParaRPr>
          </a:p>
          <a:p>
            <a:endParaRPr lang="tr-TR" dirty="0">
              <a:solidFill>
                <a:srgbClr val="00000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88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condıtıons</a:t>
            </a:r>
            <a:r>
              <a:rPr lang="tr-TR" dirty="0" smtClean="0"/>
              <a:t> </a:t>
            </a:r>
            <a:r>
              <a:rPr lang="tr-TR" dirty="0" err="1" smtClean="0"/>
              <a:t>ın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2" y="2082234"/>
            <a:ext cx="6224847" cy="367615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688" y="2082233"/>
            <a:ext cx="6816453" cy="367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9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F6079C-E3C2-AA41-A27E-945EA37E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References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68A480-FBBB-CCBF-3B99-7DAACFDCC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https://www.geeksforgeeks.org/python-programming-language/#python-operators</a:t>
            </a:r>
          </a:p>
        </p:txBody>
      </p:sp>
    </p:spTree>
    <p:extLst>
      <p:ext uri="{BB962C8B-B14F-4D97-AF65-F5344CB8AC3E}">
        <p14:creationId xmlns:p14="http://schemas.microsoft.com/office/powerpoint/2010/main" val="387102516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215</TotalTime>
  <Words>95</Words>
  <Application>Microsoft Office PowerPoint</Application>
  <PresentationFormat>Geniş ekran</PresentationFormat>
  <Paragraphs>14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0" baseType="lpstr">
      <vt:lpstr>Arial</vt:lpstr>
      <vt:lpstr>Bodoni MT</vt:lpstr>
      <vt:lpstr>Consolas</vt:lpstr>
      <vt:lpstr>Gill Sans MT</vt:lpstr>
      <vt:lpstr>Galeri</vt:lpstr>
      <vt:lpstr>Conditional Statements</vt:lpstr>
      <vt:lpstr>Chapter Content</vt:lpstr>
      <vt:lpstr>If Statement</vt:lpstr>
      <vt:lpstr>If condıtıons ın code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Indtroductıon To Python Programmıng</dc:title>
  <dc:creator>Yusuf Matur</dc:creator>
  <cp:lastModifiedBy>user</cp:lastModifiedBy>
  <cp:revision>24</cp:revision>
  <dcterms:created xsi:type="dcterms:W3CDTF">2023-11-25T20:31:28Z</dcterms:created>
  <dcterms:modified xsi:type="dcterms:W3CDTF">2023-12-01T12:49:04Z</dcterms:modified>
</cp:coreProperties>
</file>