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89" r:id="rId5"/>
    <p:sldId id="287" r:id="rId6"/>
    <p:sldId id="294" r:id="rId7"/>
    <p:sldId id="288" r:id="rId8"/>
    <p:sldId id="295" r:id="rId9"/>
    <p:sldId id="292" r:id="rId10"/>
    <p:sldId id="290" r:id="rId11"/>
    <p:sldId id="291"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C7137240-A430-4913-A4DD-23041545EAC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815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6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2653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056EA83-D001-44C1-B96D-E6195F0706E3}" type="datetimeFigureOut">
              <a:rPr lang="tr-TR" smtClean="0"/>
              <a:t>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137240-A430-4913-A4DD-23041545EAC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408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056EA83-D001-44C1-B96D-E6195F0706E3}" type="datetimeFigureOut">
              <a:rPr lang="tr-TR" smtClean="0"/>
              <a:t>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444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056EA83-D001-44C1-B96D-E6195F0706E3}" type="datetimeFigureOut">
              <a:rPr lang="tr-TR" smtClean="0"/>
              <a:t>1.12.2023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137240-A430-4913-A4DD-23041545EAC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40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056EA83-D001-44C1-B96D-E6195F0706E3}" type="datetimeFigureOut">
              <a:rPr lang="tr-TR" smtClean="0"/>
              <a:t>1.12.2023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137240-A430-4913-A4DD-23041545EAC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4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6EA83-D001-44C1-B96D-E6195F0706E3}" type="datetimeFigureOut">
              <a:rPr lang="tr-TR" smtClean="0"/>
              <a:t>1.12.2023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137240-A430-4913-A4DD-23041545EAC0}" type="slidenum">
              <a:rPr lang="tr-TR" smtClean="0"/>
              <a:t>‹#›</a:t>
            </a:fld>
            <a:endParaRPr lang="tr-TR"/>
          </a:p>
        </p:txBody>
      </p:sp>
    </p:spTree>
    <p:extLst>
      <p:ext uri="{BB962C8B-B14F-4D97-AF65-F5344CB8AC3E}">
        <p14:creationId xmlns:p14="http://schemas.microsoft.com/office/powerpoint/2010/main" val="84295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056EA83-D001-44C1-B96D-E6195F0706E3}" type="datetimeFigureOut">
              <a:rPr lang="tr-TR" smtClean="0"/>
              <a:t>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24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056EA83-D001-44C1-B96D-E6195F0706E3}" type="datetimeFigureOut">
              <a:rPr lang="tr-TR" smtClean="0"/>
              <a:t>1.12.2023</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C7137240-A430-4913-A4DD-23041545EAC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178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056EA83-D001-44C1-B96D-E6195F0706E3}" type="datetimeFigureOut">
              <a:rPr lang="tr-TR" smtClean="0"/>
              <a:t>1.12.2023</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7137240-A430-4913-A4DD-23041545EAC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5098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python-programming-language/#python-operato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loops-in-python/#for-loop-in-python" TargetMode="External"/><Relationship Id="rId2" Type="http://schemas.openxmlformats.org/officeDocument/2006/relationships/hyperlink" Target="https://www.geeksforgeeks.org/loops-in-python/#while-loop-in-python" TargetMode="External"/><Relationship Id="rId1" Type="http://schemas.openxmlformats.org/officeDocument/2006/relationships/slideLayout" Target="../slideLayouts/slideLayout2.xml"/><Relationship Id="rId6" Type="http://schemas.openxmlformats.org/officeDocument/2006/relationships/hyperlink" Target="https://www.geeksforgeeks.org/loops-in-python/#how-for-loop-in-python-works-internally" TargetMode="External"/><Relationship Id="rId5" Type="http://schemas.openxmlformats.org/officeDocument/2006/relationships/hyperlink" Target="https://www.geeksforgeeks.org/loops-in-python/#loop-control-statements" TargetMode="External"/><Relationship Id="rId4" Type="http://schemas.openxmlformats.org/officeDocument/2006/relationships/hyperlink" Target="https://www.geeksforgeeks.org/loops-in-python/#nested-loop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python-while-loo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9394DD-047F-5E20-C99D-665775506FD9}"/>
              </a:ext>
            </a:extLst>
          </p:cNvPr>
          <p:cNvSpPr>
            <a:spLocks noGrp="1"/>
          </p:cNvSpPr>
          <p:nvPr>
            <p:ph type="ctrTitle"/>
          </p:nvPr>
        </p:nvSpPr>
        <p:spPr/>
        <p:txBody>
          <a:bodyPr>
            <a:normAutofit/>
          </a:bodyPr>
          <a:lstStyle/>
          <a:p>
            <a:r>
              <a:rPr lang="tr-TR" cap="none" dirty="0" err="1" smtClean="0"/>
              <a:t>For</a:t>
            </a:r>
            <a:r>
              <a:rPr lang="tr-TR" cap="none" dirty="0" smtClean="0"/>
              <a:t> &amp; </a:t>
            </a:r>
            <a:r>
              <a:rPr lang="tr-TR" cap="none" dirty="0" err="1" smtClean="0"/>
              <a:t>While</a:t>
            </a:r>
            <a:r>
              <a:rPr lang="tr-TR" cap="none" dirty="0" smtClean="0"/>
              <a:t> </a:t>
            </a:r>
            <a:r>
              <a:rPr lang="tr-TR" cap="none" dirty="0" err="1" smtClean="0"/>
              <a:t>loops</a:t>
            </a:r>
            <a:endParaRPr lang="tr-TR" cap="none" dirty="0"/>
          </a:p>
        </p:txBody>
      </p:sp>
      <p:sp>
        <p:nvSpPr>
          <p:cNvPr id="3" name="Alt Başlık 2">
            <a:extLst>
              <a:ext uri="{FF2B5EF4-FFF2-40B4-BE49-F238E27FC236}">
                <a16:creationId xmlns:a16="http://schemas.microsoft.com/office/drawing/2014/main" id="{C61548EA-AA37-BB9A-4C80-FB9B0F453ED6}"/>
              </a:ext>
            </a:extLst>
          </p:cNvPr>
          <p:cNvSpPr>
            <a:spLocks noGrp="1"/>
          </p:cNvSpPr>
          <p:nvPr>
            <p:ph type="subTitle" idx="1"/>
          </p:nvPr>
        </p:nvSpPr>
        <p:spPr>
          <a:xfrm>
            <a:off x="1137149" y="934135"/>
            <a:ext cx="8637072" cy="977621"/>
          </a:xfrm>
        </p:spPr>
        <p:txBody>
          <a:bodyPr/>
          <a:lstStyle/>
          <a:p>
            <a:r>
              <a:rPr lang="tr-TR" cap="none" dirty="0"/>
              <a:t>Fundamentals of Python Programming </a:t>
            </a:r>
            <a:r>
              <a:rPr lang="tr-TR" cap="none" dirty="0" err="1"/>
              <a:t>Chapter</a:t>
            </a:r>
            <a:r>
              <a:rPr lang="tr-TR" cap="none" dirty="0"/>
              <a:t> </a:t>
            </a:r>
            <a:r>
              <a:rPr lang="tr-TR" cap="none" dirty="0" smtClean="0"/>
              <a:t>6</a:t>
            </a:r>
            <a:endParaRPr lang="tr-TR" cap="none" dirty="0"/>
          </a:p>
        </p:txBody>
      </p:sp>
    </p:spTree>
    <p:extLst>
      <p:ext uri="{BB962C8B-B14F-4D97-AF65-F5344CB8AC3E}">
        <p14:creationId xmlns:p14="http://schemas.microsoft.com/office/powerpoint/2010/main" val="91306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Verdana" panose="020B0604030504040204" pitchFamily="34" charset="0"/>
                <a:ea typeface="Verdana" panose="020B0604030504040204" pitchFamily="34" charset="0"/>
              </a:rPr>
              <a:t>«Break» </a:t>
            </a:r>
            <a:r>
              <a:rPr lang="tr-TR" dirty="0" err="1" smtClean="0">
                <a:latin typeface="Verdana" panose="020B0604030504040204" pitchFamily="34" charset="0"/>
                <a:ea typeface="Verdana" panose="020B0604030504040204" pitchFamily="34" charset="0"/>
              </a:rPr>
              <a:t>statement</a:t>
            </a:r>
            <a:r>
              <a:rPr lang="tr-TR" dirty="0" smtClean="0">
                <a:latin typeface="Verdana" panose="020B0604030504040204" pitchFamily="34" charset="0"/>
                <a:ea typeface="Verdana" panose="020B0604030504040204" pitchFamily="34" charset="0"/>
              </a:rPr>
              <a:t> </a:t>
            </a:r>
            <a:r>
              <a:rPr lang="tr-TR" dirty="0" err="1" smtClean="0">
                <a:latin typeface="Verdana" panose="020B0604030504040204" pitchFamily="34" charset="0"/>
                <a:ea typeface="Verdana" panose="020B0604030504040204" pitchFamily="34" charset="0"/>
              </a:rPr>
              <a:t>ın</a:t>
            </a:r>
            <a:r>
              <a:rPr lang="tr-TR" dirty="0" smtClean="0">
                <a:latin typeface="Verdana" panose="020B0604030504040204" pitchFamily="34" charset="0"/>
                <a:ea typeface="Verdana" panose="020B0604030504040204" pitchFamily="34" charset="0"/>
              </a:rPr>
              <a:t> </a:t>
            </a:r>
            <a:r>
              <a:rPr lang="tr-TR" dirty="0" err="1" smtClean="0">
                <a:latin typeface="Verdana" panose="020B0604030504040204" pitchFamily="34" charset="0"/>
                <a:ea typeface="Verdana" panose="020B0604030504040204" pitchFamily="34" charset="0"/>
              </a:rPr>
              <a:t>whıle</a:t>
            </a:r>
            <a:r>
              <a:rPr lang="tr-TR" dirty="0" smtClean="0">
                <a:latin typeface="Verdana" panose="020B0604030504040204" pitchFamily="34" charset="0"/>
                <a:ea typeface="Verdana" panose="020B0604030504040204" pitchFamily="34" charset="0"/>
              </a:rPr>
              <a:t> </a:t>
            </a:r>
            <a:r>
              <a:rPr lang="tr-TR" dirty="0" err="1" smtClean="0">
                <a:latin typeface="Verdana" panose="020B0604030504040204" pitchFamily="34" charset="0"/>
                <a:ea typeface="Verdana" panose="020B0604030504040204" pitchFamily="34" charset="0"/>
              </a:rPr>
              <a:t>loops</a:t>
            </a:r>
            <a:endParaRPr lang="tr-TR" dirty="0">
              <a:latin typeface="Verdana" panose="020B0604030504040204" pitchFamily="34" charset="0"/>
              <a:ea typeface="Verdana" panose="020B0604030504040204" pitchFamily="34" charset="0"/>
            </a:endParaRPr>
          </a:p>
        </p:txBody>
      </p:sp>
      <p:sp>
        <p:nvSpPr>
          <p:cNvPr id="7" name="İçerik Yer Tutucusu 2">
            <a:extLst>
              <a:ext uri="{FF2B5EF4-FFF2-40B4-BE49-F238E27FC236}">
                <a16:creationId xmlns:a16="http://schemas.microsoft.com/office/drawing/2014/main" id="{D25B0EA1-57BB-AE2C-97DF-DA86DB0CEC09}"/>
              </a:ext>
            </a:extLst>
          </p:cNvPr>
          <p:cNvSpPr>
            <a:spLocks noGrp="1"/>
          </p:cNvSpPr>
          <p:nvPr>
            <p:ph idx="1"/>
          </p:nvPr>
        </p:nvSpPr>
        <p:spPr>
          <a:xfrm>
            <a:off x="851647" y="2006768"/>
            <a:ext cx="3720354" cy="3450613"/>
          </a:xfrm>
        </p:spPr>
        <p:txBody>
          <a:bodyPr>
            <a:normAutofit/>
          </a:bodyPr>
          <a:lstStyle/>
          <a:p>
            <a:pPr marL="0" indent="0">
              <a:buNone/>
            </a:pPr>
            <a:r>
              <a:rPr lang="en-US" dirty="0">
                <a:solidFill>
                  <a:srgbClr val="000000"/>
                </a:solidFill>
                <a:latin typeface="Verdana" panose="020B0604030504040204" pitchFamily="34" charset="0"/>
                <a:ea typeface="Verdana" panose="020B0604030504040204" pitchFamily="34" charset="0"/>
              </a:rPr>
              <a:t>It's worth noting that if Python doesn't terminate while loops, they can loop endlessly. Therefore, when relying on a break statement to end a while loop, you must ensure Python will execute your break command.</a:t>
            </a:r>
            <a:endParaRPr lang="tr-TR" dirty="0">
              <a:solidFill>
                <a:srgbClr val="000000"/>
              </a:solidFill>
              <a:latin typeface="Verdana" panose="020B0604030504040204" pitchFamily="34" charset="0"/>
              <a:ea typeface="Verdana" panose="020B0604030504040204" pitchFamily="34" charset="0"/>
            </a:endParaRPr>
          </a:p>
        </p:txBody>
      </p:sp>
      <p:pic>
        <p:nvPicPr>
          <p:cNvPr id="10" name="Resim 9"/>
          <p:cNvPicPr>
            <a:picLocks noChangeAspect="1"/>
          </p:cNvPicPr>
          <p:nvPr/>
        </p:nvPicPr>
        <p:blipFill>
          <a:blip r:embed="rId2"/>
          <a:stretch>
            <a:fillRect/>
          </a:stretch>
        </p:blipFill>
        <p:spPr>
          <a:xfrm>
            <a:off x="5087561" y="2525250"/>
            <a:ext cx="6589221" cy="2163128"/>
          </a:xfrm>
          <a:prstGeom prst="rect">
            <a:avLst/>
          </a:prstGeom>
        </p:spPr>
      </p:pic>
    </p:spTree>
    <p:extLst>
      <p:ext uri="{BB962C8B-B14F-4D97-AF65-F5344CB8AC3E}">
        <p14:creationId xmlns:p14="http://schemas.microsoft.com/office/powerpoint/2010/main" val="425672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Continue</a:t>
            </a:r>
            <a:r>
              <a:rPr lang="tr-TR" dirty="0" smtClean="0"/>
              <a:t> </a:t>
            </a:r>
            <a:r>
              <a:rPr lang="tr-TR" dirty="0" err="1" smtClean="0"/>
              <a:t>statement</a:t>
            </a:r>
            <a:r>
              <a:rPr lang="tr-TR" dirty="0" smtClean="0"/>
              <a:t> </a:t>
            </a:r>
            <a:r>
              <a:rPr lang="tr-TR" dirty="0" err="1" smtClean="0"/>
              <a:t>ın</a:t>
            </a:r>
            <a:r>
              <a:rPr lang="tr-TR" dirty="0" smtClean="0"/>
              <a:t> </a:t>
            </a:r>
            <a:r>
              <a:rPr lang="tr-TR" dirty="0" err="1" smtClean="0"/>
              <a:t>whıle</a:t>
            </a:r>
            <a:r>
              <a:rPr lang="tr-TR" dirty="0" smtClean="0"/>
              <a:t> </a:t>
            </a:r>
            <a:r>
              <a:rPr lang="tr-TR" dirty="0" err="1" smtClean="0"/>
              <a:t>loops</a:t>
            </a:r>
            <a:endParaRPr lang="tr-TR" dirty="0"/>
          </a:p>
        </p:txBody>
      </p:sp>
      <p:sp>
        <p:nvSpPr>
          <p:cNvPr id="3" name="İçerik Yer Tutucusu 2"/>
          <p:cNvSpPr>
            <a:spLocks noGrp="1"/>
          </p:cNvSpPr>
          <p:nvPr>
            <p:ph idx="1"/>
          </p:nvPr>
        </p:nvSpPr>
        <p:spPr>
          <a:xfrm>
            <a:off x="770445" y="2025063"/>
            <a:ext cx="4333401" cy="3450613"/>
          </a:xfrm>
        </p:spPr>
        <p:txBody>
          <a:bodyPr/>
          <a:lstStyle/>
          <a:p>
            <a:r>
              <a:rPr lang="en-US" dirty="0"/>
              <a:t>The continue statement in Python returns the control to the beginning of the while loop. The continue statement rejects all the remaining statements in the current iteration of the loop and moves the control back to the top of the loop. The continue statement can be used in both while and for loops.</a:t>
            </a:r>
            <a:endParaRPr lang="tr-TR" dirty="0"/>
          </a:p>
        </p:txBody>
      </p:sp>
      <p:pic>
        <p:nvPicPr>
          <p:cNvPr id="4" name="Resim 3"/>
          <p:cNvPicPr>
            <a:picLocks noChangeAspect="1"/>
          </p:cNvPicPr>
          <p:nvPr/>
        </p:nvPicPr>
        <p:blipFill>
          <a:blip r:embed="rId2"/>
          <a:stretch>
            <a:fillRect/>
          </a:stretch>
        </p:blipFill>
        <p:spPr>
          <a:xfrm>
            <a:off x="5477555" y="2245178"/>
            <a:ext cx="6200775" cy="2628900"/>
          </a:xfrm>
          <a:prstGeom prst="rect">
            <a:avLst/>
          </a:prstGeom>
        </p:spPr>
      </p:pic>
    </p:spTree>
    <p:extLst>
      <p:ext uri="{BB962C8B-B14F-4D97-AF65-F5344CB8AC3E}">
        <p14:creationId xmlns:p14="http://schemas.microsoft.com/office/powerpoint/2010/main" val="28187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6079C-E3C2-AA41-A27E-945EA37E3272}"/>
              </a:ext>
            </a:extLst>
          </p:cNvPr>
          <p:cNvSpPr>
            <a:spLocks noGrp="1"/>
          </p:cNvSpPr>
          <p:nvPr>
            <p:ph type="title"/>
          </p:nvPr>
        </p:nvSpPr>
        <p:spPr/>
        <p:txBody>
          <a:bodyPr/>
          <a:lstStyle/>
          <a:p>
            <a:r>
              <a:rPr lang="tr-TR" dirty="0" err="1"/>
              <a:t>References</a:t>
            </a:r>
            <a:endParaRPr lang="tr-TR" dirty="0"/>
          </a:p>
        </p:txBody>
      </p:sp>
      <p:sp>
        <p:nvSpPr>
          <p:cNvPr id="3" name="İçerik Yer Tutucusu 2">
            <a:extLst>
              <a:ext uri="{FF2B5EF4-FFF2-40B4-BE49-F238E27FC236}">
                <a16:creationId xmlns:a16="http://schemas.microsoft.com/office/drawing/2014/main" id="{4068A480-FBBB-CCBF-3B99-7DAACFDCC335}"/>
              </a:ext>
            </a:extLst>
          </p:cNvPr>
          <p:cNvSpPr>
            <a:spLocks noGrp="1"/>
          </p:cNvSpPr>
          <p:nvPr>
            <p:ph idx="1"/>
          </p:nvPr>
        </p:nvSpPr>
        <p:spPr/>
        <p:txBody>
          <a:bodyPr/>
          <a:lstStyle/>
          <a:p>
            <a:r>
              <a:rPr lang="tr-TR" dirty="0">
                <a:hlinkClick r:id="rId2"/>
              </a:rPr>
              <a:t>https://www.geeksforgeeks.org/python-programming-language/#</a:t>
            </a:r>
            <a:r>
              <a:rPr lang="tr-TR" dirty="0" smtClean="0">
                <a:hlinkClick r:id="rId2"/>
              </a:rPr>
              <a:t>python-operators</a:t>
            </a:r>
            <a:endParaRPr lang="tr-TR" dirty="0" smtClean="0"/>
          </a:p>
          <a:p>
            <a:endParaRPr lang="tr-TR" dirty="0"/>
          </a:p>
          <a:p>
            <a:r>
              <a:rPr lang="tr-TR" dirty="0"/>
              <a:t>https://www.copahost.com/blog/python-range/#:~:text=The%20Python%20function%20range(),the%20step%20of%20the%20sequence.</a:t>
            </a:r>
            <a:endParaRPr lang="tr-TR" dirty="0"/>
          </a:p>
        </p:txBody>
      </p:sp>
    </p:spTree>
    <p:extLst>
      <p:ext uri="{BB962C8B-B14F-4D97-AF65-F5344CB8AC3E}">
        <p14:creationId xmlns:p14="http://schemas.microsoft.com/office/powerpoint/2010/main" val="387102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F486F-9053-070D-89FA-55FF1037E916}"/>
              </a:ext>
            </a:extLst>
          </p:cNvPr>
          <p:cNvSpPr>
            <a:spLocks noGrp="1"/>
          </p:cNvSpPr>
          <p:nvPr>
            <p:ph type="title"/>
          </p:nvPr>
        </p:nvSpPr>
        <p:spPr/>
        <p:txBody>
          <a:bodyPr/>
          <a:lstStyle/>
          <a:p>
            <a:r>
              <a:rPr lang="tr-TR" cap="none" dirty="0" err="1"/>
              <a:t>Chapter</a:t>
            </a:r>
            <a:r>
              <a:rPr lang="tr-TR" cap="none" dirty="0"/>
              <a:t> Content</a:t>
            </a:r>
          </a:p>
        </p:txBody>
      </p:sp>
      <p:sp>
        <p:nvSpPr>
          <p:cNvPr id="3" name="İçerik Yer Tutucusu 2">
            <a:extLst>
              <a:ext uri="{FF2B5EF4-FFF2-40B4-BE49-F238E27FC236}">
                <a16:creationId xmlns:a16="http://schemas.microsoft.com/office/drawing/2014/main" id="{0D87D763-F19E-790D-CDFA-67E998A3D9EB}"/>
              </a:ext>
            </a:extLst>
          </p:cNvPr>
          <p:cNvSpPr>
            <a:spLocks noGrp="1"/>
          </p:cNvSpPr>
          <p:nvPr>
            <p:ph idx="1"/>
          </p:nvPr>
        </p:nvSpPr>
        <p:spPr/>
        <p:txBody>
          <a:bodyPr/>
          <a:lstStyle/>
          <a:p>
            <a:pPr fontAlgn="base"/>
            <a:r>
              <a:rPr lang="en-US" u="sng" dirty="0">
                <a:hlinkClick r:id="rId2"/>
              </a:rPr>
              <a:t>While Loop in Python</a:t>
            </a:r>
            <a:endParaRPr lang="en-US" dirty="0"/>
          </a:p>
          <a:p>
            <a:pPr fontAlgn="base"/>
            <a:r>
              <a:rPr lang="en-US" u="sng" dirty="0">
                <a:hlinkClick r:id="rId3"/>
              </a:rPr>
              <a:t>For Loop in Python</a:t>
            </a:r>
            <a:endParaRPr lang="en-US" dirty="0"/>
          </a:p>
          <a:p>
            <a:pPr fontAlgn="base"/>
            <a:r>
              <a:rPr lang="en-US" u="sng" dirty="0">
                <a:hlinkClick r:id="rId4"/>
              </a:rPr>
              <a:t>Nested Loops</a:t>
            </a:r>
            <a:endParaRPr lang="en-US" dirty="0"/>
          </a:p>
          <a:p>
            <a:pPr fontAlgn="base"/>
            <a:r>
              <a:rPr lang="en-US" u="sng" dirty="0">
                <a:hlinkClick r:id="rId5"/>
              </a:rPr>
              <a:t>Loop Control Statements</a:t>
            </a:r>
            <a:endParaRPr lang="en-US" dirty="0"/>
          </a:p>
          <a:p>
            <a:pPr fontAlgn="base"/>
            <a:r>
              <a:rPr lang="en-US" u="sng" dirty="0">
                <a:hlinkClick r:id="rId6"/>
              </a:rPr>
              <a:t>How for loop in Python works internally?</a:t>
            </a:r>
            <a:endParaRPr lang="en-US" dirty="0"/>
          </a:p>
          <a:p>
            <a:pPr marL="0" indent="0">
              <a:buNone/>
            </a:pPr>
            <a:endParaRPr lang="tr-TR" dirty="0"/>
          </a:p>
          <a:p>
            <a:endParaRPr lang="tr-TR" dirty="0"/>
          </a:p>
        </p:txBody>
      </p:sp>
    </p:spTree>
    <p:extLst>
      <p:ext uri="{BB962C8B-B14F-4D97-AF65-F5344CB8AC3E}">
        <p14:creationId xmlns:p14="http://schemas.microsoft.com/office/powerpoint/2010/main" val="312443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451580" y="804519"/>
            <a:ext cx="4052750" cy="1049235"/>
          </a:xfrm>
        </p:spPr>
        <p:txBody>
          <a:bodyPr/>
          <a:lstStyle/>
          <a:p>
            <a:r>
              <a:rPr lang="tr-TR" cap="none" dirty="0" err="1" smtClean="0"/>
              <a:t>While</a:t>
            </a:r>
            <a:r>
              <a:rPr lang="tr-TR" cap="none" dirty="0" smtClean="0"/>
              <a:t> </a:t>
            </a:r>
            <a:r>
              <a:rPr lang="tr-TR" cap="none" dirty="0" err="1" smtClean="0"/>
              <a:t>Loop</a:t>
            </a:r>
            <a:endParaRPr lang="tr-TR" cap="none" dirty="0"/>
          </a:p>
        </p:txBody>
      </p:sp>
      <p:sp>
        <p:nvSpPr>
          <p:cNvPr id="3" name="İçerik Yer Tutucusu 2">
            <a:extLst>
              <a:ext uri="{FF2B5EF4-FFF2-40B4-BE49-F238E27FC236}">
                <a16:creationId xmlns:a16="http://schemas.microsoft.com/office/drawing/2014/main" id="{D25B0EA1-57BB-AE2C-97DF-DA86DB0CEC09}"/>
              </a:ext>
            </a:extLst>
          </p:cNvPr>
          <p:cNvSpPr>
            <a:spLocks noGrp="1"/>
          </p:cNvSpPr>
          <p:nvPr>
            <p:ph idx="1"/>
          </p:nvPr>
        </p:nvSpPr>
        <p:spPr>
          <a:xfrm>
            <a:off x="851646" y="2006768"/>
            <a:ext cx="10727983" cy="3450613"/>
          </a:xfrm>
        </p:spPr>
        <p:txBody>
          <a:bodyPr>
            <a:normAutofit/>
          </a:bodyPr>
          <a:lstStyle/>
          <a:p>
            <a:r>
              <a:rPr lang="en-US" dirty="0"/>
              <a:t>In Python, a </a:t>
            </a:r>
            <a:r>
              <a:rPr lang="en-US" u="sng" dirty="0">
                <a:hlinkClick r:id="rId2"/>
              </a:rPr>
              <a:t>while loop</a:t>
            </a:r>
            <a:r>
              <a:rPr lang="en-US" dirty="0"/>
              <a:t> is used to execute a block of statements repeatedly until a given condition is satisfied. And when the condition becomes false, the line immediately after the loop in the program is executed.</a:t>
            </a:r>
            <a:endParaRPr lang="tr-TR" dirty="0">
              <a:solidFill>
                <a:srgbClr val="000000"/>
              </a:solidFill>
              <a:latin typeface="Bodoni MT" panose="02070603080606020203" pitchFamily="18" charset="0"/>
            </a:endParaRPr>
          </a:p>
        </p:txBody>
      </p:sp>
      <p:pic>
        <p:nvPicPr>
          <p:cNvPr id="4" name="Resim 3"/>
          <p:cNvPicPr>
            <a:picLocks noChangeAspect="1"/>
          </p:cNvPicPr>
          <p:nvPr/>
        </p:nvPicPr>
        <p:blipFill>
          <a:blip r:embed="rId3"/>
          <a:stretch>
            <a:fillRect/>
          </a:stretch>
        </p:blipFill>
        <p:spPr>
          <a:xfrm>
            <a:off x="2517457" y="3190269"/>
            <a:ext cx="6791325" cy="2771775"/>
          </a:xfrm>
          <a:prstGeom prst="rect">
            <a:avLst/>
          </a:prstGeom>
        </p:spPr>
      </p:pic>
    </p:spTree>
    <p:extLst>
      <p:ext uri="{BB962C8B-B14F-4D97-AF65-F5344CB8AC3E}">
        <p14:creationId xmlns:p14="http://schemas.microsoft.com/office/powerpoint/2010/main" val="197688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F6DE9F-D9BB-3B04-8E81-5AE9A9DD84A2}"/>
              </a:ext>
            </a:extLst>
          </p:cNvPr>
          <p:cNvSpPr>
            <a:spLocks noGrp="1"/>
          </p:cNvSpPr>
          <p:nvPr>
            <p:ph type="title"/>
          </p:nvPr>
        </p:nvSpPr>
        <p:spPr>
          <a:xfrm>
            <a:off x="1451580" y="804519"/>
            <a:ext cx="4052750" cy="1049235"/>
          </a:xfrm>
        </p:spPr>
        <p:txBody>
          <a:bodyPr/>
          <a:lstStyle/>
          <a:p>
            <a:r>
              <a:rPr lang="tr-TR" cap="none" dirty="0" err="1" smtClean="0"/>
              <a:t>For</a:t>
            </a:r>
            <a:r>
              <a:rPr lang="tr-TR" cap="none" dirty="0" smtClean="0"/>
              <a:t> </a:t>
            </a:r>
            <a:r>
              <a:rPr lang="tr-TR" cap="none" dirty="0" err="1" smtClean="0"/>
              <a:t>Loop</a:t>
            </a:r>
            <a:endParaRPr lang="tr-TR" cap="none" dirty="0"/>
          </a:p>
        </p:txBody>
      </p:sp>
      <p:sp>
        <p:nvSpPr>
          <p:cNvPr id="3" name="İçerik Yer Tutucusu 2">
            <a:extLst>
              <a:ext uri="{FF2B5EF4-FFF2-40B4-BE49-F238E27FC236}">
                <a16:creationId xmlns:a16="http://schemas.microsoft.com/office/drawing/2014/main" id="{D25B0EA1-57BB-AE2C-97DF-DA86DB0CEC09}"/>
              </a:ext>
            </a:extLst>
          </p:cNvPr>
          <p:cNvSpPr>
            <a:spLocks noGrp="1"/>
          </p:cNvSpPr>
          <p:nvPr>
            <p:ph idx="1"/>
          </p:nvPr>
        </p:nvSpPr>
        <p:spPr>
          <a:xfrm>
            <a:off x="235827" y="2025429"/>
            <a:ext cx="4849357" cy="3450613"/>
          </a:xfrm>
        </p:spPr>
        <p:txBody>
          <a:bodyPr>
            <a:normAutofit fontScale="92500" lnSpcReduction="20000"/>
          </a:bodyPr>
          <a:lstStyle/>
          <a:p>
            <a:r>
              <a:rPr lang="en-US" dirty="0"/>
              <a:t>A for loop is used for iterating over a sequence (that is either a list, a tuple, a dictionary, a set, or a string).</a:t>
            </a:r>
          </a:p>
          <a:p>
            <a:r>
              <a:rPr lang="en-US" dirty="0"/>
              <a:t>This is less like the for keyword in other programming languages, and works more like an iterator method as found in other object-orientated programming languages.</a:t>
            </a:r>
          </a:p>
          <a:p>
            <a:r>
              <a:rPr lang="en-US" dirty="0"/>
              <a:t>With the for loop we can execute a set of statements, once for each item in a list, tuple, set etc.</a:t>
            </a:r>
          </a:p>
        </p:txBody>
      </p:sp>
      <p:pic>
        <p:nvPicPr>
          <p:cNvPr id="5" name="Resim 4"/>
          <p:cNvPicPr>
            <a:picLocks noChangeAspect="1"/>
          </p:cNvPicPr>
          <p:nvPr/>
        </p:nvPicPr>
        <p:blipFill rotWithShape="1">
          <a:blip r:embed="rId2"/>
          <a:srcRect r="25458"/>
          <a:stretch/>
        </p:blipFill>
        <p:spPr>
          <a:xfrm>
            <a:off x="5673013" y="2025258"/>
            <a:ext cx="5346440" cy="3886200"/>
          </a:xfrm>
          <a:prstGeom prst="rect">
            <a:avLst/>
          </a:prstGeom>
        </p:spPr>
      </p:pic>
    </p:spTree>
    <p:extLst>
      <p:ext uri="{BB962C8B-B14F-4D97-AF65-F5344CB8AC3E}">
        <p14:creationId xmlns:p14="http://schemas.microsoft.com/office/powerpoint/2010/main" val="257345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latin typeface="Verdana" panose="020B0604030504040204" pitchFamily="34" charset="0"/>
                <a:ea typeface="Verdana" panose="020B0604030504040204" pitchFamily="34" charset="0"/>
              </a:rPr>
              <a:t>«Break» </a:t>
            </a:r>
            <a:r>
              <a:rPr lang="tr-TR" dirty="0" err="1" smtClean="0">
                <a:latin typeface="Verdana" panose="020B0604030504040204" pitchFamily="34" charset="0"/>
                <a:ea typeface="Verdana" panose="020B0604030504040204" pitchFamily="34" charset="0"/>
              </a:rPr>
              <a:t>statement</a:t>
            </a:r>
            <a:r>
              <a:rPr lang="tr-TR" dirty="0" smtClean="0">
                <a:latin typeface="Verdana" panose="020B0604030504040204" pitchFamily="34" charset="0"/>
                <a:ea typeface="Verdana" panose="020B0604030504040204" pitchFamily="34" charset="0"/>
              </a:rPr>
              <a:t> </a:t>
            </a:r>
            <a:r>
              <a:rPr lang="tr-TR" dirty="0" err="1" smtClean="0">
                <a:latin typeface="Verdana" panose="020B0604030504040204" pitchFamily="34" charset="0"/>
                <a:ea typeface="Verdana" panose="020B0604030504040204" pitchFamily="34" charset="0"/>
              </a:rPr>
              <a:t>ın</a:t>
            </a:r>
            <a:r>
              <a:rPr lang="tr-TR" dirty="0" smtClean="0">
                <a:latin typeface="Verdana" panose="020B0604030504040204" pitchFamily="34" charset="0"/>
                <a:ea typeface="Verdana" panose="020B0604030504040204" pitchFamily="34" charset="0"/>
              </a:rPr>
              <a:t> </a:t>
            </a:r>
            <a:r>
              <a:rPr lang="tr-TR" dirty="0" err="1" smtClean="0">
                <a:latin typeface="Verdana" panose="020B0604030504040204" pitchFamily="34" charset="0"/>
                <a:ea typeface="Verdana" panose="020B0604030504040204" pitchFamily="34" charset="0"/>
              </a:rPr>
              <a:t>loops</a:t>
            </a:r>
            <a:endParaRPr lang="tr-TR" dirty="0">
              <a:latin typeface="Verdana" panose="020B0604030504040204" pitchFamily="34" charset="0"/>
              <a:ea typeface="Verdana" panose="020B0604030504040204" pitchFamily="34" charset="0"/>
            </a:endParaRPr>
          </a:p>
        </p:txBody>
      </p:sp>
      <p:sp>
        <p:nvSpPr>
          <p:cNvPr id="7" name="İçerik Yer Tutucusu 2">
            <a:extLst>
              <a:ext uri="{FF2B5EF4-FFF2-40B4-BE49-F238E27FC236}">
                <a16:creationId xmlns:a16="http://schemas.microsoft.com/office/drawing/2014/main" id="{D25B0EA1-57BB-AE2C-97DF-DA86DB0CEC09}"/>
              </a:ext>
            </a:extLst>
          </p:cNvPr>
          <p:cNvSpPr>
            <a:spLocks noGrp="1"/>
          </p:cNvSpPr>
          <p:nvPr>
            <p:ph idx="1"/>
          </p:nvPr>
        </p:nvSpPr>
        <p:spPr>
          <a:xfrm>
            <a:off x="851647" y="2006768"/>
            <a:ext cx="3720354" cy="3450613"/>
          </a:xfrm>
        </p:spPr>
        <p:txBody>
          <a:bodyPr>
            <a:normAutofit/>
          </a:bodyPr>
          <a:lstStyle/>
          <a:p>
            <a:pPr marL="0" indent="0">
              <a:buNone/>
            </a:pPr>
            <a:r>
              <a:rPr lang="en-US" dirty="0">
                <a:solidFill>
                  <a:srgbClr val="000000"/>
                </a:solidFill>
                <a:latin typeface="Verdana" panose="020B0604030504040204" pitchFamily="34" charset="0"/>
                <a:ea typeface="Verdana" panose="020B0604030504040204" pitchFamily="34" charset="0"/>
              </a:rPr>
              <a:t>It's worth noting that if Python doesn't terminate </a:t>
            </a:r>
            <a:r>
              <a:rPr lang="en-US" dirty="0" smtClean="0">
                <a:solidFill>
                  <a:srgbClr val="000000"/>
                </a:solidFill>
                <a:latin typeface="Verdana" panose="020B0604030504040204" pitchFamily="34" charset="0"/>
                <a:ea typeface="Verdana" panose="020B0604030504040204" pitchFamily="34" charset="0"/>
              </a:rPr>
              <a:t>loops</a:t>
            </a:r>
            <a:r>
              <a:rPr lang="en-US" dirty="0">
                <a:solidFill>
                  <a:srgbClr val="000000"/>
                </a:solidFill>
                <a:latin typeface="Verdana" panose="020B0604030504040204" pitchFamily="34" charset="0"/>
                <a:ea typeface="Verdana" panose="020B0604030504040204" pitchFamily="34" charset="0"/>
              </a:rPr>
              <a:t>, they can loop endlessly. Therefore, when relying on a break statement to end a while loop, you must ensure Python will execute your break command.</a:t>
            </a:r>
            <a:endParaRPr lang="tr-TR" dirty="0">
              <a:solidFill>
                <a:srgbClr val="000000"/>
              </a:solidFill>
              <a:latin typeface="Verdana" panose="020B0604030504040204" pitchFamily="34" charset="0"/>
              <a:ea typeface="Verdana" panose="020B0604030504040204" pitchFamily="34" charset="0"/>
            </a:endParaRPr>
          </a:p>
        </p:txBody>
      </p:sp>
      <p:pic>
        <p:nvPicPr>
          <p:cNvPr id="10" name="Resim 9"/>
          <p:cNvPicPr>
            <a:picLocks noChangeAspect="1"/>
          </p:cNvPicPr>
          <p:nvPr/>
        </p:nvPicPr>
        <p:blipFill>
          <a:blip r:embed="rId2"/>
          <a:stretch>
            <a:fillRect/>
          </a:stretch>
        </p:blipFill>
        <p:spPr>
          <a:xfrm>
            <a:off x="5087561" y="2525250"/>
            <a:ext cx="6589221" cy="2163128"/>
          </a:xfrm>
          <a:prstGeom prst="rect">
            <a:avLst/>
          </a:prstGeom>
        </p:spPr>
      </p:pic>
    </p:spTree>
    <p:extLst>
      <p:ext uri="{BB962C8B-B14F-4D97-AF65-F5344CB8AC3E}">
        <p14:creationId xmlns:p14="http://schemas.microsoft.com/office/powerpoint/2010/main" val="2806294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Break </a:t>
            </a:r>
            <a:r>
              <a:rPr lang="tr-TR" dirty="0" err="1" smtClean="0"/>
              <a:t>statement</a:t>
            </a:r>
            <a:r>
              <a:rPr lang="tr-TR" dirty="0" smtClean="0"/>
              <a:t> </a:t>
            </a:r>
            <a:r>
              <a:rPr lang="tr-TR" dirty="0" err="1" smtClean="0"/>
              <a:t>ın</a:t>
            </a:r>
            <a:r>
              <a:rPr lang="tr-TR" dirty="0" smtClean="0"/>
              <a:t> </a:t>
            </a:r>
            <a:r>
              <a:rPr lang="tr-TR" dirty="0" err="1" smtClean="0"/>
              <a:t>for</a:t>
            </a:r>
            <a:r>
              <a:rPr lang="tr-TR" dirty="0" smtClean="0"/>
              <a:t> </a:t>
            </a:r>
            <a:r>
              <a:rPr lang="tr-TR" dirty="0" err="1" smtClean="0"/>
              <a:t>loop</a:t>
            </a:r>
            <a:endParaRPr lang="tr-TR" dirty="0"/>
          </a:p>
        </p:txBody>
      </p:sp>
      <p:pic>
        <p:nvPicPr>
          <p:cNvPr id="4" name="Resim 3"/>
          <p:cNvPicPr>
            <a:picLocks noChangeAspect="1"/>
          </p:cNvPicPr>
          <p:nvPr/>
        </p:nvPicPr>
        <p:blipFill>
          <a:blip r:embed="rId2"/>
          <a:stretch>
            <a:fillRect/>
          </a:stretch>
        </p:blipFill>
        <p:spPr>
          <a:xfrm>
            <a:off x="2679344" y="1941087"/>
            <a:ext cx="6669929" cy="3764844"/>
          </a:xfrm>
          <a:prstGeom prst="rect">
            <a:avLst/>
          </a:prstGeom>
        </p:spPr>
      </p:pic>
    </p:spTree>
    <p:extLst>
      <p:ext uri="{BB962C8B-B14F-4D97-AF65-F5344CB8AC3E}">
        <p14:creationId xmlns:p14="http://schemas.microsoft.com/office/powerpoint/2010/main" val="68828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Continue</a:t>
            </a:r>
            <a:r>
              <a:rPr lang="tr-TR" dirty="0" smtClean="0"/>
              <a:t> </a:t>
            </a:r>
            <a:r>
              <a:rPr lang="tr-TR" dirty="0" err="1" smtClean="0"/>
              <a:t>statement</a:t>
            </a:r>
            <a:r>
              <a:rPr lang="tr-TR" dirty="0" smtClean="0"/>
              <a:t> </a:t>
            </a:r>
            <a:r>
              <a:rPr lang="tr-TR" dirty="0" err="1" smtClean="0"/>
              <a:t>ın</a:t>
            </a:r>
            <a:r>
              <a:rPr lang="tr-TR" dirty="0" smtClean="0"/>
              <a:t> </a:t>
            </a:r>
            <a:r>
              <a:rPr lang="tr-TR" dirty="0" err="1" smtClean="0"/>
              <a:t>loops</a:t>
            </a:r>
            <a:endParaRPr lang="tr-TR" dirty="0"/>
          </a:p>
        </p:txBody>
      </p:sp>
      <p:sp>
        <p:nvSpPr>
          <p:cNvPr id="3" name="İçerik Yer Tutucusu 2"/>
          <p:cNvSpPr>
            <a:spLocks noGrp="1"/>
          </p:cNvSpPr>
          <p:nvPr>
            <p:ph idx="1"/>
          </p:nvPr>
        </p:nvSpPr>
        <p:spPr>
          <a:xfrm>
            <a:off x="770445" y="2025063"/>
            <a:ext cx="4333401" cy="3450613"/>
          </a:xfrm>
        </p:spPr>
        <p:txBody>
          <a:bodyPr/>
          <a:lstStyle/>
          <a:p>
            <a:r>
              <a:rPr lang="en-US" dirty="0"/>
              <a:t>The continue statement in Python returns the control to the beginning of the while loop. The continue statement rejects all the remaining statements in the current iteration of the loop and moves the control back to the top of the loop. The continue statement can be used in both while and for loops.</a:t>
            </a:r>
            <a:endParaRPr lang="tr-TR" dirty="0"/>
          </a:p>
        </p:txBody>
      </p:sp>
      <p:pic>
        <p:nvPicPr>
          <p:cNvPr id="4" name="Resim 3"/>
          <p:cNvPicPr>
            <a:picLocks noChangeAspect="1"/>
          </p:cNvPicPr>
          <p:nvPr/>
        </p:nvPicPr>
        <p:blipFill>
          <a:blip r:embed="rId2"/>
          <a:stretch>
            <a:fillRect/>
          </a:stretch>
        </p:blipFill>
        <p:spPr>
          <a:xfrm>
            <a:off x="5477555" y="2245178"/>
            <a:ext cx="6200775" cy="2628900"/>
          </a:xfrm>
          <a:prstGeom prst="rect">
            <a:avLst/>
          </a:prstGeom>
        </p:spPr>
      </p:pic>
    </p:spTree>
    <p:extLst>
      <p:ext uri="{BB962C8B-B14F-4D97-AF65-F5344CB8AC3E}">
        <p14:creationId xmlns:p14="http://schemas.microsoft.com/office/powerpoint/2010/main" val="305293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Contınue</a:t>
            </a:r>
            <a:r>
              <a:rPr lang="tr-TR" dirty="0" smtClean="0"/>
              <a:t> </a:t>
            </a:r>
            <a:r>
              <a:rPr lang="tr-TR" dirty="0" err="1" smtClean="0"/>
              <a:t>statement</a:t>
            </a:r>
            <a:r>
              <a:rPr lang="tr-TR" dirty="0" smtClean="0"/>
              <a:t> </a:t>
            </a:r>
            <a:r>
              <a:rPr lang="tr-TR" dirty="0" err="1" smtClean="0"/>
              <a:t>ın</a:t>
            </a:r>
            <a:r>
              <a:rPr lang="tr-TR" dirty="0" smtClean="0"/>
              <a:t> </a:t>
            </a:r>
            <a:r>
              <a:rPr lang="tr-TR" dirty="0" err="1" smtClean="0"/>
              <a:t>for</a:t>
            </a:r>
            <a:r>
              <a:rPr lang="tr-TR" dirty="0" smtClean="0"/>
              <a:t> </a:t>
            </a:r>
            <a:r>
              <a:rPr lang="tr-TR" dirty="0" err="1" smtClean="0"/>
              <a:t>loops</a:t>
            </a:r>
            <a:endParaRPr lang="tr-TR" dirty="0"/>
          </a:p>
        </p:txBody>
      </p:sp>
      <p:pic>
        <p:nvPicPr>
          <p:cNvPr id="4" name="Resim 3"/>
          <p:cNvPicPr>
            <a:picLocks noChangeAspect="1"/>
          </p:cNvPicPr>
          <p:nvPr/>
        </p:nvPicPr>
        <p:blipFill>
          <a:blip r:embed="rId2"/>
          <a:stretch>
            <a:fillRect/>
          </a:stretch>
        </p:blipFill>
        <p:spPr>
          <a:xfrm>
            <a:off x="1056692" y="2388635"/>
            <a:ext cx="8697685" cy="3069771"/>
          </a:xfrm>
          <a:prstGeom prst="rect">
            <a:avLst/>
          </a:prstGeom>
        </p:spPr>
      </p:pic>
    </p:spTree>
    <p:extLst>
      <p:ext uri="{BB962C8B-B14F-4D97-AF65-F5344CB8AC3E}">
        <p14:creationId xmlns:p14="http://schemas.microsoft.com/office/powerpoint/2010/main" val="307057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t>
            </a:r>
            <a:r>
              <a:rPr lang="tr-TR" dirty="0" err="1" smtClean="0"/>
              <a:t>Range</a:t>
            </a:r>
            <a:r>
              <a:rPr lang="tr-TR" dirty="0" smtClean="0"/>
              <a:t>» </a:t>
            </a:r>
            <a:r>
              <a:rPr lang="tr-TR" dirty="0" err="1" smtClean="0"/>
              <a:t>statement</a:t>
            </a:r>
            <a:r>
              <a:rPr lang="tr-TR" dirty="0" smtClean="0"/>
              <a:t> </a:t>
            </a:r>
            <a:r>
              <a:rPr lang="tr-TR" dirty="0" err="1" smtClean="0"/>
              <a:t>ın</a:t>
            </a:r>
            <a:r>
              <a:rPr lang="tr-TR" dirty="0" smtClean="0"/>
              <a:t> </a:t>
            </a:r>
            <a:r>
              <a:rPr lang="tr-TR" dirty="0" err="1" smtClean="0"/>
              <a:t>loops</a:t>
            </a:r>
            <a:r>
              <a:rPr lang="tr-TR" dirty="0" smtClean="0"/>
              <a:t> </a:t>
            </a:r>
            <a:endParaRPr lang="tr-TR" dirty="0"/>
          </a:p>
        </p:txBody>
      </p:sp>
      <p:pic>
        <p:nvPicPr>
          <p:cNvPr id="4" name="Resim 3"/>
          <p:cNvPicPr>
            <a:picLocks noChangeAspect="1"/>
          </p:cNvPicPr>
          <p:nvPr/>
        </p:nvPicPr>
        <p:blipFill>
          <a:blip r:embed="rId2"/>
          <a:stretch>
            <a:fillRect/>
          </a:stretch>
        </p:blipFill>
        <p:spPr>
          <a:xfrm>
            <a:off x="194441" y="2017745"/>
            <a:ext cx="7172325" cy="3886200"/>
          </a:xfrm>
          <a:prstGeom prst="rect">
            <a:avLst/>
          </a:prstGeom>
        </p:spPr>
      </p:pic>
      <p:sp>
        <p:nvSpPr>
          <p:cNvPr id="5" name="Dikdörtgen 4"/>
          <p:cNvSpPr/>
          <p:nvPr/>
        </p:nvSpPr>
        <p:spPr>
          <a:xfrm>
            <a:off x="7366766" y="2017745"/>
            <a:ext cx="4711961" cy="4801314"/>
          </a:xfrm>
          <a:prstGeom prst="rect">
            <a:avLst/>
          </a:prstGeom>
        </p:spPr>
        <p:txBody>
          <a:bodyPr wrap="square">
            <a:spAutoFit/>
          </a:bodyPr>
          <a:lstStyle/>
          <a:p>
            <a:r>
              <a:rPr lang="tr-TR" dirty="0" smtClean="0">
                <a:solidFill>
                  <a:srgbClr val="474747"/>
                </a:solidFill>
                <a:latin typeface="Montserrat"/>
              </a:rPr>
              <a:t> </a:t>
            </a:r>
            <a:r>
              <a:rPr lang="en-US" dirty="0" smtClean="0">
                <a:solidFill>
                  <a:srgbClr val="474747"/>
                </a:solidFill>
                <a:latin typeface="Montserrat"/>
              </a:rPr>
              <a:t>The </a:t>
            </a:r>
            <a:r>
              <a:rPr lang="en-US" dirty="0">
                <a:solidFill>
                  <a:srgbClr val="474747"/>
                </a:solidFill>
                <a:latin typeface="Montserrat"/>
              </a:rPr>
              <a:t>Python function range() generates a sequence of continuous numbers. It takes three parameters: the first is the starting number of the sequence, the second is the last number of the sequence and the third is the step of the sequence</a:t>
            </a:r>
            <a:r>
              <a:rPr lang="en-US" dirty="0" smtClean="0">
                <a:solidFill>
                  <a:srgbClr val="474747"/>
                </a:solidFill>
                <a:latin typeface="Montserrat"/>
              </a:rPr>
              <a:t>.</a:t>
            </a:r>
            <a:endParaRPr lang="tr-TR" dirty="0" smtClean="0">
              <a:solidFill>
                <a:srgbClr val="474747"/>
              </a:solidFill>
              <a:latin typeface="Montserrat"/>
            </a:endParaRPr>
          </a:p>
          <a:p>
            <a:endParaRPr lang="tr-TR" dirty="0">
              <a:solidFill>
                <a:srgbClr val="474747"/>
              </a:solidFill>
              <a:latin typeface="Montserrat"/>
            </a:endParaRPr>
          </a:p>
          <a:p>
            <a:r>
              <a:rPr lang="tr-TR" dirty="0" err="1" smtClean="0">
                <a:solidFill>
                  <a:srgbClr val="474747"/>
                </a:solidFill>
                <a:latin typeface="Montserrat"/>
              </a:rPr>
              <a:t>range</a:t>
            </a:r>
            <a:r>
              <a:rPr lang="tr-TR" dirty="0" smtClean="0">
                <a:solidFill>
                  <a:srgbClr val="474747"/>
                </a:solidFill>
                <a:latin typeface="Montserrat"/>
              </a:rPr>
              <a:t>(5): </a:t>
            </a:r>
            <a:r>
              <a:rPr lang="tr-TR" dirty="0" err="1" smtClean="0">
                <a:solidFill>
                  <a:srgbClr val="474747"/>
                </a:solidFill>
                <a:latin typeface="Montserrat"/>
              </a:rPr>
              <a:t>Generate</a:t>
            </a:r>
            <a:r>
              <a:rPr lang="tr-TR" dirty="0" smtClean="0">
                <a:solidFill>
                  <a:srgbClr val="474747"/>
                </a:solidFill>
                <a:latin typeface="Montserrat"/>
              </a:rPr>
              <a:t> </a:t>
            </a:r>
            <a:r>
              <a:rPr lang="tr-TR" dirty="0" err="1" smtClean="0">
                <a:solidFill>
                  <a:srgbClr val="474747"/>
                </a:solidFill>
                <a:latin typeface="Montserrat"/>
              </a:rPr>
              <a:t>numbers</a:t>
            </a:r>
            <a:r>
              <a:rPr lang="tr-TR" dirty="0" smtClean="0">
                <a:solidFill>
                  <a:srgbClr val="474747"/>
                </a:solidFill>
                <a:latin typeface="Montserrat"/>
              </a:rPr>
              <a:t> 0 </a:t>
            </a:r>
            <a:r>
              <a:rPr lang="tr-TR" dirty="0" err="1" smtClean="0">
                <a:solidFill>
                  <a:srgbClr val="474747"/>
                </a:solidFill>
                <a:latin typeface="Montserrat"/>
              </a:rPr>
              <a:t>to</a:t>
            </a:r>
            <a:r>
              <a:rPr lang="tr-TR" dirty="0" smtClean="0">
                <a:solidFill>
                  <a:srgbClr val="474747"/>
                </a:solidFill>
                <a:latin typeface="Montserrat"/>
              </a:rPr>
              <a:t> 5</a:t>
            </a:r>
          </a:p>
          <a:p>
            <a:endParaRPr lang="tr-TR" dirty="0" smtClean="0">
              <a:solidFill>
                <a:srgbClr val="474747"/>
              </a:solidFill>
              <a:latin typeface="Montserrat"/>
            </a:endParaRPr>
          </a:p>
          <a:p>
            <a:r>
              <a:rPr lang="tr-TR" dirty="0" err="1" smtClean="0">
                <a:solidFill>
                  <a:srgbClr val="474747"/>
                </a:solidFill>
                <a:latin typeface="Montserrat"/>
              </a:rPr>
              <a:t>range</a:t>
            </a:r>
            <a:r>
              <a:rPr lang="tr-TR" dirty="0" smtClean="0">
                <a:solidFill>
                  <a:srgbClr val="474747"/>
                </a:solidFill>
                <a:latin typeface="Montserrat"/>
              </a:rPr>
              <a:t>(5,10): </a:t>
            </a:r>
            <a:r>
              <a:rPr lang="tr-TR" dirty="0" err="1">
                <a:solidFill>
                  <a:srgbClr val="474747"/>
                </a:solidFill>
                <a:latin typeface="Montserrat"/>
              </a:rPr>
              <a:t>Generate</a:t>
            </a:r>
            <a:r>
              <a:rPr lang="tr-TR" dirty="0">
                <a:solidFill>
                  <a:srgbClr val="474747"/>
                </a:solidFill>
                <a:latin typeface="Montserrat"/>
              </a:rPr>
              <a:t> </a:t>
            </a:r>
            <a:r>
              <a:rPr lang="tr-TR" dirty="0" err="1">
                <a:solidFill>
                  <a:srgbClr val="474747"/>
                </a:solidFill>
                <a:latin typeface="Montserrat"/>
              </a:rPr>
              <a:t>numbers</a:t>
            </a:r>
            <a:r>
              <a:rPr lang="tr-TR" dirty="0">
                <a:solidFill>
                  <a:srgbClr val="474747"/>
                </a:solidFill>
                <a:latin typeface="Montserrat"/>
              </a:rPr>
              <a:t> </a:t>
            </a:r>
            <a:r>
              <a:rPr lang="tr-TR" dirty="0" smtClean="0">
                <a:solidFill>
                  <a:srgbClr val="474747"/>
                </a:solidFill>
                <a:latin typeface="Montserrat"/>
              </a:rPr>
              <a:t>5 </a:t>
            </a:r>
            <a:r>
              <a:rPr lang="tr-TR" dirty="0" err="1">
                <a:solidFill>
                  <a:srgbClr val="474747"/>
                </a:solidFill>
                <a:latin typeface="Montserrat"/>
              </a:rPr>
              <a:t>to</a:t>
            </a:r>
            <a:r>
              <a:rPr lang="tr-TR" dirty="0">
                <a:solidFill>
                  <a:srgbClr val="474747"/>
                </a:solidFill>
                <a:latin typeface="Montserrat"/>
              </a:rPr>
              <a:t> </a:t>
            </a:r>
            <a:r>
              <a:rPr lang="tr-TR" dirty="0" smtClean="0">
                <a:solidFill>
                  <a:srgbClr val="474747"/>
                </a:solidFill>
                <a:latin typeface="Montserrat"/>
              </a:rPr>
              <a:t>10</a:t>
            </a:r>
          </a:p>
          <a:p>
            <a:endParaRPr lang="tr-TR" dirty="0">
              <a:solidFill>
                <a:srgbClr val="474747"/>
              </a:solidFill>
              <a:latin typeface="Montserrat"/>
            </a:endParaRPr>
          </a:p>
          <a:p>
            <a:r>
              <a:rPr lang="tr-TR" dirty="0" err="1" smtClean="0">
                <a:solidFill>
                  <a:srgbClr val="474747"/>
                </a:solidFill>
                <a:latin typeface="Montserrat"/>
              </a:rPr>
              <a:t>range</a:t>
            </a:r>
            <a:r>
              <a:rPr lang="tr-TR" dirty="0" smtClean="0">
                <a:solidFill>
                  <a:srgbClr val="474747"/>
                </a:solidFill>
                <a:latin typeface="Montserrat"/>
              </a:rPr>
              <a:t>(0,10,2): </a:t>
            </a:r>
            <a:r>
              <a:rPr lang="tr-TR" dirty="0" err="1">
                <a:solidFill>
                  <a:srgbClr val="474747"/>
                </a:solidFill>
                <a:latin typeface="Montserrat"/>
              </a:rPr>
              <a:t>Generate</a:t>
            </a:r>
            <a:r>
              <a:rPr lang="tr-TR" dirty="0">
                <a:solidFill>
                  <a:srgbClr val="474747"/>
                </a:solidFill>
                <a:latin typeface="Montserrat"/>
              </a:rPr>
              <a:t> </a:t>
            </a:r>
            <a:r>
              <a:rPr lang="tr-TR" dirty="0" err="1" smtClean="0">
                <a:solidFill>
                  <a:srgbClr val="474747"/>
                </a:solidFill>
                <a:latin typeface="Montserrat"/>
              </a:rPr>
              <a:t>numbers</a:t>
            </a:r>
            <a:r>
              <a:rPr lang="tr-TR" dirty="0" smtClean="0">
                <a:solidFill>
                  <a:srgbClr val="474747"/>
                </a:solidFill>
                <a:latin typeface="Montserrat"/>
              </a:rPr>
              <a:t> </a:t>
            </a:r>
            <a:r>
              <a:rPr lang="tr-TR" dirty="0" err="1" smtClean="0">
                <a:solidFill>
                  <a:srgbClr val="474747"/>
                </a:solidFill>
                <a:latin typeface="Montserrat"/>
              </a:rPr>
              <a:t>to</a:t>
            </a:r>
            <a:r>
              <a:rPr lang="tr-TR" dirty="0" smtClean="0">
                <a:solidFill>
                  <a:srgbClr val="474747"/>
                </a:solidFill>
                <a:latin typeface="Montserrat"/>
              </a:rPr>
              <a:t> 10 </a:t>
            </a:r>
            <a:r>
              <a:rPr lang="tr-TR" dirty="0" err="1" smtClean="0">
                <a:solidFill>
                  <a:srgbClr val="474747"/>
                </a:solidFill>
                <a:latin typeface="Montserrat"/>
              </a:rPr>
              <a:t>with</a:t>
            </a:r>
            <a:r>
              <a:rPr lang="tr-TR" dirty="0">
                <a:solidFill>
                  <a:srgbClr val="474747"/>
                </a:solidFill>
                <a:latin typeface="Montserrat"/>
              </a:rPr>
              <a:t> </a:t>
            </a:r>
            <a:r>
              <a:rPr lang="tr-TR" dirty="0" err="1" smtClean="0">
                <a:solidFill>
                  <a:srgbClr val="474747"/>
                </a:solidFill>
                <a:latin typeface="Montserrat"/>
              </a:rPr>
              <a:t>difference</a:t>
            </a:r>
            <a:r>
              <a:rPr lang="tr-TR" dirty="0" smtClean="0">
                <a:solidFill>
                  <a:srgbClr val="474747"/>
                </a:solidFill>
                <a:latin typeface="Montserrat"/>
              </a:rPr>
              <a:t> </a:t>
            </a:r>
            <a:r>
              <a:rPr lang="tr-TR" dirty="0" err="1" smtClean="0">
                <a:solidFill>
                  <a:srgbClr val="474747"/>
                </a:solidFill>
                <a:latin typeface="Montserrat"/>
              </a:rPr>
              <a:t>between</a:t>
            </a:r>
            <a:r>
              <a:rPr lang="tr-TR" dirty="0" smtClean="0">
                <a:solidFill>
                  <a:srgbClr val="474747"/>
                </a:solidFill>
                <a:latin typeface="Montserrat"/>
              </a:rPr>
              <a:t> </a:t>
            </a:r>
            <a:r>
              <a:rPr lang="tr-TR" dirty="0" err="1" smtClean="0">
                <a:solidFill>
                  <a:srgbClr val="474747"/>
                </a:solidFill>
                <a:latin typeface="Montserrat"/>
              </a:rPr>
              <a:t>consecutive</a:t>
            </a:r>
            <a:r>
              <a:rPr lang="tr-TR" dirty="0" smtClean="0">
                <a:solidFill>
                  <a:srgbClr val="474747"/>
                </a:solidFill>
                <a:latin typeface="Montserrat"/>
              </a:rPr>
              <a:t> </a:t>
            </a:r>
            <a:r>
              <a:rPr lang="tr-TR" dirty="0" err="1" smtClean="0">
                <a:solidFill>
                  <a:srgbClr val="474747"/>
                </a:solidFill>
                <a:latin typeface="Montserrat"/>
              </a:rPr>
              <a:t>numbers</a:t>
            </a:r>
            <a:r>
              <a:rPr lang="tr-TR" dirty="0" smtClean="0">
                <a:solidFill>
                  <a:srgbClr val="474747"/>
                </a:solidFill>
                <a:latin typeface="Montserrat"/>
              </a:rPr>
              <a:t> is 2</a:t>
            </a:r>
            <a:endParaRPr lang="tr-TR" dirty="0">
              <a:solidFill>
                <a:srgbClr val="474747"/>
              </a:solidFill>
              <a:latin typeface="Montserrat"/>
            </a:endParaRPr>
          </a:p>
          <a:p>
            <a:endParaRPr lang="tr-TR" dirty="0" smtClean="0">
              <a:solidFill>
                <a:srgbClr val="474747"/>
              </a:solidFill>
              <a:latin typeface="Montserrat"/>
            </a:endParaRPr>
          </a:p>
          <a:p>
            <a:endParaRPr lang="tr-TR" dirty="0" smtClean="0">
              <a:solidFill>
                <a:srgbClr val="474747"/>
              </a:solidFill>
              <a:latin typeface="Montserrat"/>
            </a:endParaRPr>
          </a:p>
          <a:p>
            <a:endParaRPr lang="tr-TR" dirty="0"/>
          </a:p>
        </p:txBody>
      </p:sp>
    </p:spTree>
    <p:extLst>
      <p:ext uri="{BB962C8B-B14F-4D97-AF65-F5344CB8AC3E}">
        <p14:creationId xmlns:p14="http://schemas.microsoft.com/office/powerpoint/2010/main" val="39191035"/>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488</Words>
  <Application>Microsoft Office PowerPoint</Application>
  <PresentationFormat>Geniş ekran</PresentationFormat>
  <Paragraphs>37</Paragraphs>
  <Slides>12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12</vt:i4>
      </vt:variant>
    </vt:vector>
  </HeadingPairs>
  <TitlesOfParts>
    <vt:vector size="18" baseType="lpstr">
      <vt:lpstr>Arial</vt:lpstr>
      <vt:lpstr>Bodoni MT</vt:lpstr>
      <vt:lpstr>Gill Sans MT</vt:lpstr>
      <vt:lpstr>Montserrat</vt:lpstr>
      <vt:lpstr>Verdana</vt:lpstr>
      <vt:lpstr>Galeri</vt:lpstr>
      <vt:lpstr>For &amp; While loops</vt:lpstr>
      <vt:lpstr>Chapter Content</vt:lpstr>
      <vt:lpstr>While Loop</vt:lpstr>
      <vt:lpstr>For Loop</vt:lpstr>
      <vt:lpstr>«Break» statement ın loops</vt:lpstr>
      <vt:lpstr>Break statement ın for loop</vt:lpstr>
      <vt:lpstr>Continue statement ın loops</vt:lpstr>
      <vt:lpstr>Contınue statement ın for loops</vt:lpstr>
      <vt:lpstr>«Range» statement ın loops </vt:lpstr>
      <vt:lpstr>«Break» statement ın whıle loops</vt:lpstr>
      <vt:lpstr>Continue statement ın whıle loops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Indtroductıon To Python Programmıng</dc:title>
  <dc:creator>Yusuf Matur</dc:creator>
  <cp:lastModifiedBy>user</cp:lastModifiedBy>
  <cp:revision>29</cp:revision>
  <dcterms:created xsi:type="dcterms:W3CDTF">2023-11-25T20:31:28Z</dcterms:created>
  <dcterms:modified xsi:type="dcterms:W3CDTF">2023-12-01T14:00:58Z</dcterms:modified>
</cp:coreProperties>
</file>